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4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4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63" r:id="rId2"/>
    <p:sldId id="257"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96" autoAdjust="0"/>
  </p:normalViewPr>
  <p:slideViewPr>
    <p:cSldViewPr snapToGrid="0">
      <p:cViewPr varScale="1">
        <p:scale>
          <a:sx n="93" d="100"/>
          <a:sy n="93" d="100"/>
        </p:scale>
        <p:origin x="1242" y="4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Chart%20in%20Microsoft%20PowerPoint"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02565171383242E-3"/>
          <c:y val="7.8788469090415036E-2"/>
          <c:w val="0.9506085891557392"/>
          <c:h val="0.82666536800108692"/>
        </c:manualLayout>
      </c:layout>
      <c:bubbleChart>
        <c:varyColors val="0"/>
        <c:ser>
          <c:idx val="0"/>
          <c:order val="0"/>
          <c:tx>
            <c:strRef>
              <c:f>Sheet1!$B$1</c:f>
              <c:strCache>
                <c:ptCount val="1"/>
                <c:pt idx="0">
                  <c:v>Y-Values</c:v>
                </c:pt>
              </c:strCache>
            </c:strRef>
          </c:tx>
          <c:spPr>
            <a:solidFill>
              <a:schemeClr val="accent2"/>
            </a:solidFill>
            <a:ln>
              <a:noFill/>
            </a:ln>
            <a:effectLst/>
          </c:spPr>
          <c:invertIfNegative val="0"/>
          <c:xVal>
            <c:numRef>
              <c:f>Sheet1!$A$2:$A$8</c:f>
              <c:numCache>
                <c:formatCode>General</c:formatCode>
                <c:ptCount val="7"/>
                <c:pt idx="0">
                  <c:v>0</c:v>
                </c:pt>
                <c:pt idx="1">
                  <c:v>1</c:v>
                </c:pt>
                <c:pt idx="2">
                  <c:v>2</c:v>
                </c:pt>
                <c:pt idx="3">
                  <c:v>3</c:v>
                </c:pt>
                <c:pt idx="4">
                  <c:v>4</c:v>
                </c:pt>
                <c:pt idx="5">
                  <c:v>5</c:v>
                </c:pt>
                <c:pt idx="6">
                  <c:v>6</c:v>
                </c:pt>
              </c:numCache>
            </c:numRef>
          </c:xVal>
          <c:yVal>
            <c:numRef>
              <c:f>Sheet1!$B$2:$B$8</c:f>
              <c:numCache>
                <c:formatCode>General</c:formatCode>
                <c:ptCount val="7"/>
                <c:pt idx="0">
                  <c:v>1</c:v>
                </c:pt>
                <c:pt idx="1">
                  <c:v>1</c:v>
                </c:pt>
                <c:pt idx="2">
                  <c:v>1</c:v>
                </c:pt>
                <c:pt idx="3">
                  <c:v>1</c:v>
                </c:pt>
                <c:pt idx="4">
                  <c:v>1</c:v>
                </c:pt>
                <c:pt idx="5">
                  <c:v>1</c:v>
                </c:pt>
                <c:pt idx="6">
                  <c:v>1</c:v>
                </c:pt>
              </c:numCache>
            </c:numRef>
          </c:yVal>
          <c:bubbleSize>
            <c:numRef>
              <c:f>Sheet1!$C$2:$C$8</c:f>
              <c:numCache>
                <c:formatCode>General</c:formatCode>
                <c:ptCount val="7"/>
                <c:pt idx="0">
                  <c:v>10000</c:v>
                </c:pt>
                <c:pt idx="1">
                  <c:v>2332</c:v>
                </c:pt>
                <c:pt idx="2">
                  <c:v>1241</c:v>
                </c:pt>
                <c:pt idx="3">
                  <c:v>669</c:v>
                </c:pt>
                <c:pt idx="4">
                  <c:v>448</c:v>
                </c:pt>
                <c:pt idx="5">
                  <c:v>186</c:v>
                </c:pt>
                <c:pt idx="6">
                  <c:v>119</c:v>
                </c:pt>
              </c:numCache>
            </c:numRef>
          </c:bubbleSize>
          <c:bubble3D val="0"/>
          <c:extLst>
            <c:ext xmlns:c16="http://schemas.microsoft.com/office/drawing/2014/chart" uri="{C3380CC4-5D6E-409C-BE32-E72D297353CC}">
              <c16:uniqueId val="{00000000-207F-432B-81A8-106CE23A102E}"/>
            </c:ext>
          </c:extLst>
        </c:ser>
        <c:dLbls>
          <c:showLegendKey val="0"/>
          <c:showVal val="0"/>
          <c:showCatName val="0"/>
          <c:showSerName val="0"/>
          <c:showPercent val="0"/>
          <c:showBubbleSize val="0"/>
        </c:dLbls>
        <c:bubbleScale val="100"/>
        <c:showNegBubbles val="0"/>
        <c:axId val="-2061111424"/>
        <c:axId val="-2061103264"/>
      </c:bubbleChart>
      <c:valAx>
        <c:axId val="-2061111424"/>
        <c:scaling>
          <c:orientation val="minMax"/>
          <c:max val="7"/>
          <c:min val="-1"/>
        </c:scaling>
        <c:delete val="1"/>
        <c:axPos val="b"/>
        <c:numFmt formatCode="General" sourceLinked="1"/>
        <c:majorTickMark val="out"/>
        <c:minorTickMark val="none"/>
        <c:tickLblPos val="nextTo"/>
        <c:crossAx val="-2061103264"/>
        <c:crosses val="autoZero"/>
        <c:crossBetween val="midCat"/>
        <c:majorUnit val="1"/>
        <c:minorUnit val="1"/>
      </c:valAx>
      <c:valAx>
        <c:axId val="-2061103264"/>
        <c:scaling>
          <c:orientation val="minMax"/>
        </c:scaling>
        <c:delete val="1"/>
        <c:axPos val="l"/>
        <c:numFmt formatCode="General" sourceLinked="1"/>
        <c:majorTickMark val="out"/>
        <c:minorTickMark val="none"/>
        <c:tickLblPos val="nextTo"/>
        <c:crossAx val="-20611114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892729927674322E-2"/>
          <c:y val="0.45187585923688045"/>
          <c:w val="0.76473737917957285"/>
          <c:h val="0.28092588662932877"/>
        </c:manualLayout>
      </c:layout>
      <c:bubbleChart>
        <c:varyColors val="0"/>
        <c:ser>
          <c:idx val="0"/>
          <c:order val="0"/>
          <c:tx>
            <c:strRef>
              <c:f>Sheet1!$B$1</c:f>
              <c:strCache>
                <c:ptCount val="1"/>
                <c:pt idx="0">
                  <c:v>Y-Values</c:v>
                </c:pt>
              </c:strCache>
            </c:strRef>
          </c:tx>
          <c:spPr>
            <a:solidFill>
              <a:schemeClr val="accent2"/>
            </a:solidFill>
            <a:ln>
              <a:noFill/>
            </a:ln>
            <a:effectLst/>
          </c:spPr>
          <c:invertIfNegative val="0"/>
          <c:xVal>
            <c:numRef>
              <c:f>Sheet1!$A$2:$A$8</c:f>
              <c:numCache>
                <c:formatCode>General</c:formatCode>
                <c:ptCount val="7"/>
                <c:pt idx="0">
                  <c:v>-0.5</c:v>
                </c:pt>
                <c:pt idx="1">
                  <c:v>1</c:v>
                </c:pt>
                <c:pt idx="2">
                  <c:v>2</c:v>
                </c:pt>
                <c:pt idx="3">
                  <c:v>3</c:v>
                </c:pt>
                <c:pt idx="4">
                  <c:v>4</c:v>
                </c:pt>
                <c:pt idx="5">
                  <c:v>5</c:v>
                </c:pt>
                <c:pt idx="6">
                  <c:v>6</c:v>
                </c:pt>
              </c:numCache>
            </c:numRef>
          </c:xVal>
          <c:yVal>
            <c:numRef>
              <c:f>Sheet1!$B$2:$B$8</c:f>
              <c:numCache>
                <c:formatCode>General</c:formatCode>
                <c:ptCount val="7"/>
                <c:pt idx="0">
                  <c:v>0.45</c:v>
                </c:pt>
                <c:pt idx="1">
                  <c:v>1</c:v>
                </c:pt>
                <c:pt idx="2">
                  <c:v>1</c:v>
                </c:pt>
                <c:pt idx="3">
                  <c:v>1</c:v>
                </c:pt>
                <c:pt idx="4">
                  <c:v>1</c:v>
                </c:pt>
                <c:pt idx="5">
                  <c:v>1</c:v>
                </c:pt>
                <c:pt idx="6">
                  <c:v>1</c:v>
                </c:pt>
              </c:numCache>
            </c:numRef>
          </c:yVal>
          <c:bubbleSize>
            <c:numRef>
              <c:f>Sheet1!$C$2:$C$8</c:f>
              <c:numCache>
                <c:formatCode>General</c:formatCode>
                <c:ptCount val="7"/>
                <c:pt idx="0">
                  <c:v>10000</c:v>
                </c:pt>
                <c:pt idx="1">
                  <c:v>961</c:v>
                </c:pt>
                <c:pt idx="2">
                  <c:v>353</c:v>
                </c:pt>
                <c:pt idx="3">
                  <c:v>116</c:v>
                </c:pt>
                <c:pt idx="4">
                  <c:v>60</c:v>
                </c:pt>
                <c:pt idx="5">
                  <c:v>14</c:v>
                </c:pt>
                <c:pt idx="6">
                  <c:v>7</c:v>
                </c:pt>
              </c:numCache>
            </c:numRef>
          </c:bubbleSize>
          <c:bubble3D val="0"/>
          <c:extLst>
            <c:ext xmlns:c16="http://schemas.microsoft.com/office/drawing/2014/chart" uri="{C3380CC4-5D6E-409C-BE32-E72D297353CC}">
              <c16:uniqueId val="{00000000-347B-4562-B42B-8530722DCBF8}"/>
            </c:ext>
          </c:extLst>
        </c:ser>
        <c:dLbls>
          <c:showLegendKey val="0"/>
          <c:showVal val="0"/>
          <c:showCatName val="0"/>
          <c:showSerName val="0"/>
          <c:showPercent val="0"/>
          <c:showBubbleSize val="0"/>
        </c:dLbls>
        <c:bubbleScale val="100"/>
        <c:showNegBubbles val="0"/>
        <c:axId val="-2061113056"/>
        <c:axId val="-2061109792"/>
      </c:bubbleChart>
      <c:valAx>
        <c:axId val="-2061113056"/>
        <c:scaling>
          <c:orientation val="minMax"/>
          <c:max val="6.2"/>
          <c:min val="-2.2000000000000002"/>
        </c:scaling>
        <c:delete val="1"/>
        <c:axPos val="b"/>
        <c:numFmt formatCode="General" sourceLinked="1"/>
        <c:majorTickMark val="out"/>
        <c:minorTickMark val="none"/>
        <c:tickLblPos val="nextTo"/>
        <c:crossAx val="-2061109792"/>
        <c:crosses val="autoZero"/>
        <c:crossBetween val="midCat"/>
        <c:majorUnit val="1"/>
        <c:minorUnit val="1"/>
      </c:valAx>
      <c:valAx>
        <c:axId val="-2061109792"/>
        <c:scaling>
          <c:orientation val="minMax"/>
          <c:max val="2"/>
          <c:min val="-0.70000000000000007"/>
        </c:scaling>
        <c:delete val="1"/>
        <c:axPos val="l"/>
        <c:numFmt formatCode="General" sourceLinked="1"/>
        <c:majorTickMark val="out"/>
        <c:minorTickMark val="none"/>
        <c:tickLblPos val="nextTo"/>
        <c:crossAx val="-20611130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SM ( &amp; SVO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Sheet1!$A$2:$A$9</c:f>
              <c:strCache>
                <c:ptCount val="8"/>
                <c:pt idx="0">
                  <c:v>2048³</c:v>
                </c:pt>
                <c:pt idx="1">
                  <c:v>4096³</c:v>
                </c:pt>
                <c:pt idx="2">
                  <c:v>8K³</c:v>
                </c:pt>
                <c:pt idx="3">
                  <c:v>16K³</c:v>
                </c:pt>
                <c:pt idx="4">
                  <c:v>32K³</c:v>
                </c:pt>
                <c:pt idx="5">
                  <c:v>64K³</c:v>
                </c:pt>
                <c:pt idx="6">
                  <c:v>128K³</c:v>
                </c:pt>
                <c:pt idx="7">
                  <c:v>256K³</c:v>
                </c:pt>
              </c:strCache>
            </c:strRef>
          </c:cat>
          <c:val>
            <c:numRef>
              <c:f>Sheet1!$B$2:$B$9</c:f>
              <c:numCache>
                <c:formatCode>General</c:formatCode>
                <c:ptCount val="8"/>
                <c:pt idx="0">
                  <c:v>4</c:v>
                </c:pt>
                <c:pt idx="1">
                  <c:v>4</c:v>
                </c:pt>
                <c:pt idx="2">
                  <c:v>4</c:v>
                </c:pt>
                <c:pt idx="3">
                  <c:v>4</c:v>
                </c:pt>
                <c:pt idx="4">
                  <c:v>4</c:v>
                </c:pt>
                <c:pt idx="5">
                  <c:v>4</c:v>
                </c:pt>
                <c:pt idx="6">
                  <c:v>4</c:v>
                </c:pt>
                <c:pt idx="7">
                  <c:v>4</c:v>
                </c:pt>
              </c:numCache>
            </c:numRef>
          </c:val>
          <c:smooth val="0"/>
          <c:extLst>
            <c:ext xmlns:c16="http://schemas.microsoft.com/office/drawing/2014/chart" uri="{C3380CC4-5D6E-409C-BE32-E72D297353CC}">
              <c16:uniqueId val="{00000000-A8B5-4535-97CF-DA6710F862FE}"/>
            </c:ext>
          </c:extLst>
        </c:ser>
        <c:ser>
          <c:idx val="1"/>
          <c:order val="1"/>
          <c:tx>
            <c:strRef>
              <c:f>Sheet1!$C$1</c:f>
              <c:strCache>
                <c:ptCount val="1"/>
                <c:pt idx="0">
                  <c:v>DAG</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Sheet1!$A$2:$A$9</c:f>
              <c:strCache>
                <c:ptCount val="8"/>
                <c:pt idx="0">
                  <c:v>2048³</c:v>
                </c:pt>
                <c:pt idx="1">
                  <c:v>4096³</c:v>
                </c:pt>
                <c:pt idx="2">
                  <c:v>8K³</c:v>
                </c:pt>
                <c:pt idx="3">
                  <c:v>16K³</c:v>
                </c:pt>
                <c:pt idx="4">
                  <c:v>32K³</c:v>
                </c:pt>
                <c:pt idx="5">
                  <c:v>64K³</c:v>
                </c:pt>
                <c:pt idx="6">
                  <c:v>128K³</c:v>
                </c:pt>
                <c:pt idx="7">
                  <c:v>256K³</c:v>
                </c:pt>
              </c:strCache>
            </c:strRef>
          </c:cat>
          <c:val>
            <c:numRef>
              <c:f>Sheet1!$C$2:$C$9</c:f>
              <c:numCache>
                <c:formatCode>General</c:formatCode>
                <c:ptCount val="8"/>
                <c:pt idx="0">
                  <c:v>2.8575331037810692</c:v>
                </c:pt>
                <c:pt idx="1">
                  <c:v>2.9805513735681859</c:v>
                </c:pt>
                <c:pt idx="2">
                  <c:v>3.0136351720025236</c:v>
                </c:pt>
                <c:pt idx="3">
                  <c:v>2.8628178999009641</c:v>
                </c:pt>
                <c:pt idx="4">
                  <c:v>2.6756716536193808</c:v>
                </c:pt>
                <c:pt idx="5">
                  <c:v>2.5976095315893786</c:v>
                </c:pt>
                <c:pt idx="6">
                  <c:v>2.5565709315930034</c:v>
                </c:pt>
                <c:pt idx="7">
                  <c:v>2.565295781300112</c:v>
                </c:pt>
              </c:numCache>
            </c:numRef>
          </c:val>
          <c:smooth val="0"/>
          <c:extLst>
            <c:ext xmlns:c16="http://schemas.microsoft.com/office/drawing/2014/chart" uri="{C3380CC4-5D6E-409C-BE32-E72D297353CC}">
              <c16:uniqueId val="{00000001-A8B5-4535-97CF-DA6710F862FE}"/>
            </c:ext>
          </c:extLst>
        </c:ser>
        <c:ser>
          <c:idx val="2"/>
          <c:order val="2"/>
          <c:tx>
            <c:strRef>
              <c:f>Sheet1!$D$1</c:f>
              <c:strCache>
                <c:ptCount val="1"/>
                <c:pt idx="0">
                  <c:v>DAG (close opt)</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Sheet1!$A$2:$A$9</c:f>
              <c:strCache>
                <c:ptCount val="8"/>
                <c:pt idx="0">
                  <c:v>2048³</c:v>
                </c:pt>
                <c:pt idx="1">
                  <c:v>4096³</c:v>
                </c:pt>
                <c:pt idx="2">
                  <c:v>8K³</c:v>
                </c:pt>
                <c:pt idx="3">
                  <c:v>16K³</c:v>
                </c:pt>
                <c:pt idx="4">
                  <c:v>32K³</c:v>
                </c:pt>
                <c:pt idx="5">
                  <c:v>64K³</c:v>
                </c:pt>
                <c:pt idx="6">
                  <c:v>128K³</c:v>
                </c:pt>
                <c:pt idx="7">
                  <c:v>256K³</c:v>
                </c:pt>
              </c:strCache>
            </c:strRef>
          </c:cat>
          <c:val>
            <c:numRef>
              <c:f>Sheet1!$D$2:$D$9</c:f>
              <c:numCache>
                <c:formatCode>General</c:formatCode>
                <c:ptCount val="8"/>
                <c:pt idx="0">
                  <c:v>2.4315854239441093</c:v>
                </c:pt>
                <c:pt idx="1">
                  <c:v>2.415776284965677</c:v>
                </c:pt>
                <c:pt idx="2">
                  <c:v>2.380373964401076</c:v>
                </c:pt>
                <c:pt idx="3">
                  <c:v>2.2184157670988851</c:v>
                </c:pt>
                <c:pt idx="4">
                  <c:v>2.0589186024563548</c:v>
                </c:pt>
                <c:pt idx="5">
                  <c:v>1.9754687364525352</c:v>
                </c:pt>
                <c:pt idx="6">
                  <c:v>1.9552881275516112</c:v>
                </c:pt>
                <c:pt idx="7">
                  <c:v>2.0123759857041175</c:v>
                </c:pt>
              </c:numCache>
            </c:numRef>
          </c:val>
          <c:smooth val="0"/>
          <c:extLst>
            <c:ext xmlns:c16="http://schemas.microsoft.com/office/drawing/2014/chart" uri="{C3380CC4-5D6E-409C-BE32-E72D297353CC}">
              <c16:uniqueId val="{00000002-A8B5-4535-97CF-DA6710F862FE}"/>
            </c:ext>
          </c:extLst>
        </c:ser>
        <c:dLbls>
          <c:showLegendKey val="0"/>
          <c:showVal val="0"/>
          <c:showCatName val="0"/>
          <c:showSerName val="0"/>
          <c:showPercent val="0"/>
          <c:showBubbleSize val="0"/>
        </c:dLbls>
        <c:marker val="1"/>
        <c:smooth val="0"/>
        <c:axId val="-2061109248"/>
        <c:axId val="-2061108704"/>
      </c:lineChart>
      <c:catAx>
        <c:axId val="-2061109248"/>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sv-SE" sz="1100" dirty="0"/>
                  <a:t>resolution</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61108704"/>
        <c:crosses val="autoZero"/>
        <c:auto val="1"/>
        <c:lblAlgn val="ctr"/>
        <c:lblOffset val="100"/>
        <c:noMultiLvlLbl val="0"/>
      </c:catAx>
      <c:valAx>
        <c:axId val="-2061108704"/>
        <c:scaling>
          <c:orientation val="minMax"/>
          <c:max val="4.5"/>
          <c:min val="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sv-SE" dirty="0"/>
                  <a:t>growth</a:t>
                </a:r>
                <a:r>
                  <a:rPr lang="sv-SE" baseline="0" dirty="0"/>
                  <a:t> factor</a:t>
                </a:r>
                <a:endParaRPr lang="sv-SE"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061109248"/>
        <c:crosses val="autoZero"/>
        <c:crossBetween val="midCat"/>
        <c:majorUnit val="1"/>
      </c:valAx>
      <c:spPr>
        <a:noFill/>
        <a:ln>
          <a:noFill/>
        </a:ln>
        <a:effectLst/>
      </c:spPr>
    </c:plotArea>
    <c:legend>
      <c:legendPos val="r"/>
      <c:layout>
        <c:manualLayout>
          <c:xMode val="edge"/>
          <c:yMode val="edge"/>
          <c:x val="0.7917879298434467"/>
          <c:y val="3.0348283136967347E-2"/>
          <c:w val="0.19954635312510322"/>
          <c:h val="0.2207949214872460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50800">
      <a:solidFill>
        <a:schemeClr val="tx1">
          <a:alpha val="35000"/>
        </a:schemeClr>
      </a:solidFill>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846318160633836"/>
          <c:y val="7.2428333333333331E-2"/>
          <c:w val="0.88319752990523537"/>
          <c:h val="0.82500833333333334"/>
        </c:manualLayout>
      </c:layout>
      <c:lineChart>
        <c:grouping val="standard"/>
        <c:varyColors val="0"/>
        <c:ser>
          <c:idx val="0"/>
          <c:order val="0"/>
          <c:tx>
            <c:strRef>
              <c:f>Sheet1!$E$1</c:f>
              <c:strCache>
                <c:ptCount val="1"/>
                <c:pt idx="0">
                  <c:v>OURS 1 spp</c:v>
                </c:pt>
              </c:strCache>
            </c:strRef>
          </c:tx>
          <c:spPr>
            <a:ln w="28575" cap="rnd">
              <a:solidFill>
                <a:schemeClr val="tx1"/>
              </a:solidFill>
              <a:round/>
            </a:ln>
            <a:effectLst/>
          </c:spPr>
          <c:marker>
            <c:symbol val="none"/>
          </c:marker>
          <c:val>
            <c:numRef>
              <c:f>Sheet1!$E$2:$E$102</c:f>
              <c:numCache>
                <c:formatCode>General</c:formatCode>
                <c:ptCount val="101"/>
                <c:pt idx="0">
                  <c:v>0.3967</c:v>
                </c:pt>
                <c:pt idx="1">
                  <c:v>0.35289999999999999</c:v>
                </c:pt>
                <c:pt idx="2">
                  <c:v>0.28799999999999998</c:v>
                </c:pt>
                <c:pt idx="3">
                  <c:v>0.28989999999999999</c:v>
                </c:pt>
                <c:pt idx="4">
                  <c:v>0.30330000000000001</c:v>
                </c:pt>
                <c:pt idx="5">
                  <c:v>0.30709999999999998</c:v>
                </c:pt>
                <c:pt idx="6">
                  <c:v>0.30520000000000003</c:v>
                </c:pt>
                <c:pt idx="7">
                  <c:v>0.31850000000000001</c:v>
                </c:pt>
                <c:pt idx="8">
                  <c:v>0.36430000000000001</c:v>
                </c:pt>
                <c:pt idx="9">
                  <c:v>0.35670000000000002</c:v>
                </c:pt>
                <c:pt idx="10">
                  <c:v>0.35099999999999998</c:v>
                </c:pt>
                <c:pt idx="11">
                  <c:v>0.35289999999999999</c:v>
                </c:pt>
                <c:pt idx="12">
                  <c:v>0.35099999999999998</c:v>
                </c:pt>
                <c:pt idx="13">
                  <c:v>0.38340000000000002</c:v>
                </c:pt>
                <c:pt idx="14">
                  <c:v>0.35289999999999999</c:v>
                </c:pt>
                <c:pt idx="15">
                  <c:v>0.36430000000000001</c:v>
                </c:pt>
                <c:pt idx="16">
                  <c:v>0.35670000000000002</c:v>
                </c:pt>
                <c:pt idx="17">
                  <c:v>0.33760000000000001</c:v>
                </c:pt>
                <c:pt idx="18">
                  <c:v>0.30709999999999998</c:v>
                </c:pt>
                <c:pt idx="19">
                  <c:v>0.31280000000000002</c:v>
                </c:pt>
                <c:pt idx="20">
                  <c:v>0.30709999999999998</c:v>
                </c:pt>
                <c:pt idx="21">
                  <c:v>0.27660000000000001</c:v>
                </c:pt>
                <c:pt idx="22">
                  <c:v>0.25940000000000002</c:v>
                </c:pt>
                <c:pt idx="23">
                  <c:v>0.25940000000000002</c:v>
                </c:pt>
                <c:pt idx="24">
                  <c:v>0.25180000000000002</c:v>
                </c:pt>
                <c:pt idx="25">
                  <c:v>0.25940000000000002</c:v>
                </c:pt>
                <c:pt idx="26">
                  <c:v>0.2747</c:v>
                </c:pt>
                <c:pt idx="27">
                  <c:v>0.2918</c:v>
                </c:pt>
                <c:pt idx="28">
                  <c:v>0.28989999999999999</c:v>
                </c:pt>
                <c:pt idx="29">
                  <c:v>0.30330000000000001</c:v>
                </c:pt>
                <c:pt idx="30">
                  <c:v>0.30709999999999998</c:v>
                </c:pt>
                <c:pt idx="31">
                  <c:v>0.30709999999999998</c:v>
                </c:pt>
                <c:pt idx="32">
                  <c:v>0.30330000000000001</c:v>
                </c:pt>
                <c:pt idx="33">
                  <c:v>0.28039999999999998</c:v>
                </c:pt>
                <c:pt idx="34">
                  <c:v>0.2747</c:v>
                </c:pt>
                <c:pt idx="35">
                  <c:v>0.29559999999999997</c:v>
                </c:pt>
                <c:pt idx="36">
                  <c:v>0.30330000000000001</c:v>
                </c:pt>
                <c:pt idx="37">
                  <c:v>0.31469999999999998</c:v>
                </c:pt>
                <c:pt idx="38">
                  <c:v>0.3281</c:v>
                </c:pt>
                <c:pt idx="39">
                  <c:v>0.31469999999999998</c:v>
                </c:pt>
                <c:pt idx="40">
                  <c:v>0.309</c:v>
                </c:pt>
                <c:pt idx="41">
                  <c:v>0.33760000000000001</c:v>
                </c:pt>
                <c:pt idx="42">
                  <c:v>0.31469999999999998</c:v>
                </c:pt>
                <c:pt idx="43">
                  <c:v>0.31280000000000002</c:v>
                </c:pt>
                <c:pt idx="44">
                  <c:v>0.27660000000000001</c:v>
                </c:pt>
                <c:pt idx="45">
                  <c:v>0.27850000000000003</c:v>
                </c:pt>
                <c:pt idx="46">
                  <c:v>0.29370000000000002</c:v>
                </c:pt>
                <c:pt idx="47">
                  <c:v>0.33379999999999999</c:v>
                </c:pt>
                <c:pt idx="48">
                  <c:v>0.38150000000000001</c:v>
                </c:pt>
                <c:pt idx="49">
                  <c:v>0.35859999999999997</c:v>
                </c:pt>
                <c:pt idx="50">
                  <c:v>0.27660000000000001</c:v>
                </c:pt>
                <c:pt idx="51">
                  <c:v>0.2117</c:v>
                </c:pt>
                <c:pt idx="52">
                  <c:v>0.19259999999999999</c:v>
                </c:pt>
                <c:pt idx="53">
                  <c:v>0.185</c:v>
                </c:pt>
                <c:pt idx="54">
                  <c:v>0.19839999999999999</c:v>
                </c:pt>
                <c:pt idx="55">
                  <c:v>0.2213</c:v>
                </c:pt>
                <c:pt idx="56">
                  <c:v>0.25940000000000002</c:v>
                </c:pt>
                <c:pt idx="57">
                  <c:v>0.28039999999999998</c:v>
                </c:pt>
                <c:pt idx="58">
                  <c:v>0.30330000000000001</c:v>
                </c:pt>
                <c:pt idx="59">
                  <c:v>0.33189999999999997</c:v>
                </c:pt>
                <c:pt idx="60">
                  <c:v>0.33950000000000002</c:v>
                </c:pt>
                <c:pt idx="61">
                  <c:v>0.36809999999999998</c:v>
                </c:pt>
                <c:pt idx="62">
                  <c:v>0.39479999999999998</c:v>
                </c:pt>
                <c:pt idx="63">
                  <c:v>0.3624</c:v>
                </c:pt>
                <c:pt idx="64">
                  <c:v>0.37</c:v>
                </c:pt>
                <c:pt idx="65">
                  <c:v>0.3967</c:v>
                </c:pt>
                <c:pt idx="66">
                  <c:v>0.42149999999999999</c:v>
                </c:pt>
                <c:pt idx="67">
                  <c:v>0.40050000000000002</c:v>
                </c:pt>
                <c:pt idx="68">
                  <c:v>0.38719999999999999</c:v>
                </c:pt>
                <c:pt idx="69">
                  <c:v>0.41770000000000002</c:v>
                </c:pt>
                <c:pt idx="70">
                  <c:v>0.47110000000000002</c:v>
                </c:pt>
                <c:pt idx="71">
                  <c:v>0.48830000000000001</c:v>
                </c:pt>
                <c:pt idx="72">
                  <c:v>0.50349999999999995</c:v>
                </c:pt>
                <c:pt idx="73">
                  <c:v>0.4768</c:v>
                </c:pt>
                <c:pt idx="74">
                  <c:v>0.40629999999999999</c:v>
                </c:pt>
                <c:pt idx="75">
                  <c:v>0.37380000000000002</c:v>
                </c:pt>
                <c:pt idx="76">
                  <c:v>0.34899999999999998</c:v>
                </c:pt>
                <c:pt idx="77">
                  <c:v>0.3357</c:v>
                </c:pt>
                <c:pt idx="78">
                  <c:v>0.32040000000000002</c:v>
                </c:pt>
                <c:pt idx="79">
                  <c:v>0.3281</c:v>
                </c:pt>
                <c:pt idx="80">
                  <c:v>0.31659999999999999</c:v>
                </c:pt>
                <c:pt idx="81">
                  <c:v>0.33189999999999997</c:v>
                </c:pt>
                <c:pt idx="82">
                  <c:v>0.34329999999999999</c:v>
                </c:pt>
                <c:pt idx="83">
                  <c:v>0.3357</c:v>
                </c:pt>
                <c:pt idx="84">
                  <c:v>0.33950000000000002</c:v>
                </c:pt>
                <c:pt idx="85">
                  <c:v>0.32419999999999999</c:v>
                </c:pt>
                <c:pt idx="86">
                  <c:v>0.29749999999999999</c:v>
                </c:pt>
                <c:pt idx="87">
                  <c:v>0.28610000000000002</c:v>
                </c:pt>
                <c:pt idx="88">
                  <c:v>0.2823</c:v>
                </c:pt>
                <c:pt idx="89">
                  <c:v>0.3014</c:v>
                </c:pt>
                <c:pt idx="90">
                  <c:v>0.29749999999999999</c:v>
                </c:pt>
                <c:pt idx="91">
                  <c:v>0.2823</c:v>
                </c:pt>
                <c:pt idx="92">
                  <c:v>0.26700000000000002</c:v>
                </c:pt>
                <c:pt idx="93">
                  <c:v>0.26319999999999999</c:v>
                </c:pt>
                <c:pt idx="94">
                  <c:v>0.25559999999999999</c:v>
                </c:pt>
                <c:pt idx="95">
                  <c:v>0.24410000000000001</c:v>
                </c:pt>
                <c:pt idx="96">
                  <c:v>0.23649999999999999</c:v>
                </c:pt>
                <c:pt idx="97">
                  <c:v>0.23269999999999999</c:v>
                </c:pt>
                <c:pt idx="98">
                  <c:v>0.23269999999999999</c:v>
                </c:pt>
                <c:pt idx="99">
                  <c:v>0.22889999999999999</c:v>
                </c:pt>
              </c:numCache>
            </c:numRef>
          </c:val>
          <c:smooth val="0"/>
          <c:extLst>
            <c:ext xmlns:c16="http://schemas.microsoft.com/office/drawing/2014/chart" uri="{C3380CC4-5D6E-409C-BE32-E72D297353CC}">
              <c16:uniqueId val="{00000000-E926-4B47-A278-7A7945E8C5E4}"/>
            </c:ext>
          </c:extLst>
        </c:ser>
        <c:ser>
          <c:idx val="2"/>
          <c:order val="1"/>
          <c:tx>
            <c:strRef>
              <c:f>Sheet1!$G$1</c:f>
              <c:strCache>
                <c:ptCount val="1"/>
                <c:pt idx="0">
                  <c:v>OURS 9×9 PCF</c:v>
                </c:pt>
              </c:strCache>
            </c:strRef>
          </c:tx>
          <c:spPr>
            <a:ln w="28575" cap="rnd">
              <a:solidFill>
                <a:schemeClr val="accent3">
                  <a:lumMod val="75000"/>
                </a:schemeClr>
              </a:solidFill>
              <a:round/>
            </a:ln>
            <a:effectLst/>
          </c:spPr>
          <c:marker>
            <c:symbol val="none"/>
          </c:marker>
          <c:val>
            <c:numRef>
              <c:f>Sheet1!$G$2:$G$102</c:f>
              <c:numCache>
                <c:formatCode>General</c:formatCode>
                <c:ptCount val="101"/>
                <c:pt idx="0">
                  <c:v>0.76290000000000002</c:v>
                </c:pt>
                <c:pt idx="1">
                  <c:v>0.66759999999999997</c:v>
                </c:pt>
                <c:pt idx="2">
                  <c:v>0.5302</c:v>
                </c:pt>
                <c:pt idx="3">
                  <c:v>0.54930000000000001</c:v>
                </c:pt>
                <c:pt idx="4">
                  <c:v>0.59889999999999999</c:v>
                </c:pt>
                <c:pt idx="5">
                  <c:v>0.61799999999999999</c:v>
                </c:pt>
                <c:pt idx="6">
                  <c:v>0.61799999999999999</c:v>
                </c:pt>
                <c:pt idx="7">
                  <c:v>0.66759999999999997</c:v>
                </c:pt>
                <c:pt idx="8">
                  <c:v>0.74390000000000001</c:v>
                </c:pt>
                <c:pt idx="9">
                  <c:v>0.71719999999999995</c:v>
                </c:pt>
                <c:pt idx="10">
                  <c:v>0.70569999999999999</c:v>
                </c:pt>
                <c:pt idx="11">
                  <c:v>0.7248</c:v>
                </c:pt>
                <c:pt idx="12">
                  <c:v>0.72099999999999997</c:v>
                </c:pt>
                <c:pt idx="13">
                  <c:v>0.77439999999999998</c:v>
                </c:pt>
                <c:pt idx="14">
                  <c:v>0.71719999999999995</c:v>
                </c:pt>
                <c:pt idx="15">
                  <c:v>0.74390000000000001</c:v>
                </c:pt>
                <c:pt idx="16">
                  <c:v>0.73240000000000005</c:v>
                </c:pt>
                <c:pt idx="17">
                  <c:v>0.6905</c:v>
                </c:pt>
                <c:pt idx="18">
                  <c:v>0.62180000000000002</c:v>
                </c:pt>
                <c:pt idx="19">
                  <c:v>0.6371</c:v>
                </c:pt>
                <c:pt idx="20">
                  <c:v>0.63319999999999999</c:v>
                </c:pt>
                <c:pt idx="21">
                  <c:v>0.56459999999999999</c:v>
                </c:pt>
                <c:pt idx="22">
                  <c:v>0.51880000000000004</c:v>
                </c:pt>
                <c:pt idx="23">
                  <c:v>0.54169999999999996</c:v>
                </c:pt>
                <c:pt idx="24">
                  <c:v>0.52639999999999998</c:v>
                </c:pt>
                <c:pt idx="25">
                  <c:v>0.54930000000000001</c:v>
                </c:pt>
                <c:pt idx="26">
                  <c:v>0.58360000000000001</c:v>
                </c:pt>
                <c:pt idx="27">
                  <c:v>0.63319999999999999</c:v>
                </c:pt>
                <c:pt idx="28">
                  <c:v>0.62939999999999996</c:v>
                </c:pt>
                <c:pt idx="29">
                  <c:v>0.66379999999999995</c:v>
                </c:pt>
                <c:pt idx="30">
                  <c:v>0.69810000000000005</c:v>
                </c:pt>
                <c:pt idx="31">
                  <c:v>0.6905</c:v>
                </c:pt>
                <c:pt idx="32">
                  <c:v>0.67520000000000002</c:v>
                </c:pt>
                <c:pt idx="33">
                  <c:v>0.61419999999999997</c:v>
                </c:pt>
                <c:pt idx="34">
                  <c:v>0.58360000000000001</c:v>
                </c:pt>
                <c:pt idx="35">
                  <c:v>0.62180000000000002</c:v>
                </c:pt>
                <c:pt idx="36">
                  <c:v>0.65610000000000002</c:v>
                </c:pt>
                <c:pt idx="37">
                  <c:v>0.6905</c:v>
                </c:pt>
                <c:pt idx="38">
                  <c:v>0.73240000000000005</c:v>
                </c:pt>
                <c:pt idx="39">
                  <c:v>0.70569999999999999</c:v>
                </c:pt>
                <c:pt idx="40">
                  <c:v>0.70189999999999997</c:v>
                </c:pt>
                <c:pt idx="41">
                  <c:v>0.75529999999999997</c:v>
                </c:pt>
                <c:pt idx="42">
                  <c:v>0.70950000000000002</c:v>
                </c:pt>
                <c:pt idx="43">
                  <c:v>0.68659999999999999</c:v>
                </c:pt>
                <c:pt idx="44">
                  <c:v>0.61040000000000005</c:v>
                </c:pt>
                <c:pt idx="45">
                  <c:v>0.61419999999999997</c:v>
                </c:pt>
                <c:pt idx="46">
                  <c:v>0.65229999999999999</c:v>
                </c:pt>
                <c:pt idx="47">
                  <c:v>0.74009999999999998</c:v>
                </c:pt>
                <c:pt idx="48">
                  <c:v>0.83919999999999995</c:v>
                </c:pt>
                <c:pt idx="49">
                  <c:v>0.78959999999999997</c:v>
                </c:pt>
                <c:pt idx="50">
                  <c:v>0.64849999999999997</c:v>
                </c:pt>
                <c:pt idx="51">
                  <c:v>0.48449999999999999</c:v>
                </c:pt>
                <c:pt idx="52">
                  <c:v>0.41199999999999998</c:v>
                </c:pt>
                <c:pt idx="53">
                  <c:v>0.38150000000000001</c:v>
                </c:pt>
                <c:pt idx="54">
                  <c:v>0.40820000000000001</c:v>
                </c:pt>
                <c:pt idx="55">
                  <c:v>0.45390000000000003</c:v>
                </c:pt>
                <c:pt idx="56">
                  <c:v>0.54549999999999998</c:v>
                </c:pt>
                <c:pt idx="57">
                  <c:v>0.58360000000000001</c:v>
                </c:pt>
                <c:pt idx="58">
                  <c:v>0.6371</c:v>
                </c:pt>
                <c:pt idx="59">
                  <c:v>0.69430000000000003</c:v>
                </c:pt>
                <c:pt idx="60">
                  <c:v>0.71330000000000005</c:v>
                </c:pt>
                <c:pt idx="61">
                  <c:v>0.7782</c:v>
                </c:pt>
                <c:pt idx="62">
                  <c:v>0.85070000000000001</c:v>
                </c:pt>
                <c:pt idx="63">
                  <c:v>0.79349999999999998</c:v>
                </c:pt>
                <c:pt idx="64">
                  <c:v>0.80489999999999995</c:v>
                </c:pt>
                <c:pt idx="65">
                  <c:v>0.8659</c:v>
                </c:pt>
                <c:pt idx="66">
                  <c:v>0.90029999999999999</c:v>
                </c:pt>
                <c:pt idx="67">
                  <c:v>0.82779999999999998</c:v>
                </c:pt>
                <c:pt idx="68">
                  <c:v>0.77439999999999998</c:v>
                </c:pt>
                <c:pt idx="69">
                  <c:v>0.87739999999999996</c:v>
                </c:pt>
                <c:pt idx="70">
                  <c:v>0.98419999999999996</c:v>
                </c:pt>
                <c:pt idx="71">
                  <c:v>1.0414000000000001</c:v>
                </c:pt>
                <c:pt idx="72">
                  <c:v>1.0414000000000001</c:v>
                </c:pt>
                <c:pt idx="73">
                  <c:v>1.0262</c:v>
                </c:pt>
                <c:pt idx="74">
                  <c:v>0.87360000000000004</c:v>
                </c:pt>
                <c:pt idx="75">
                  <c:v>0.80869999999999997</c:v>
                </c:pt>
                <c:pt idx="76">
                  <c:v>0.7591</c:v>
                </c:pt>
                <c:pt idx="77">
                  <c:v>0.73240000000000005</c:v>
                </c:pt>
                <c:pt idx="78">
                  <c:v>0.70189999999999997</c:v>
                </c:pt>
                <c:pt idx="79">
                  <c:v>0.70569999999999999</c:v>
                </c:pt>
                <c:pt idx="80">
                  <c:v>0.69430000000000003</c:v>
                </c:pt>
                <c:pt idx="81">
                  <c:v>0.75149999999999995</c:v>
                </c:pt>
                <c:pt idx="82">
                  <c:v>0.78580000000000005</c:v>
                </c:pt>
                <c:pt idx="83">
                  <c:v>0.77439999999999998</c:v>
                </c:pt>
                <c:pt idx="84">
                  <c:v>0.76290000000000002</c:v>
                </c:pt>
                <c:pt idx="85">
                  <c:v>0.71330000000000005</c:v>
                </c:pt>
                <c:pt idx="86">
                  <c:v>0.64090000000000003</c:v>
                </c:pt>
                <c:pt idx="87">
                  <c:v>0.60270000000000001</c:v>
                </c:pt>
                <c:pt idx="88">
                  <c:v>0.58750000000000002</c:v>
                </c:pt>
                <c:pt idx="89">
                  <c:v>0.62180000000000002</c:v>
                </c:pt>
                <c:pt idx="90">
                  <c:v>0.61799999999999999</c:v>
                </c:pt>
                <c:pt idx="91">
                  <c:v>0.58360000000000001</c:v>
                </c:pt>
                <c:pt idx="92">
                  <c:v>0.54549999999999998</c:v>
                </c:pt>
                <c:pt idx="93">
                  <c:v>0.54169999999999996</c:v>
                </c:pt>
                <c:pt idx="94">
                  <c:v>0.52639999999999998</c:v>
                </c:pt>
                <c:pt idx="95">
                  <c:v>0.49590000000000001</c:v>
                </c:pt>
                <c:pt idx="96">
                  <c:v>0.48070000000000002</c:v>
                </c:pt>
                <c:pt idx="97">
                  <c:v>0.46920000000000001</c:v>
                </c:pt>
                <c:pt idx="98">
                  <c:v>0.46160000000000001</c:v>
                </c:pt>
                <c:pt idx="99">
                  <c:v>0.45390000000000003</c:v>
                </c:pt>
              </c:numCache>
            </c:numRef>
          </c:val>
          <c:smooth val="0"/>
          <c:extLst>
            <c:ext xmlns:c16="http://schemas.microsoft.com/office/drawing/2014/chart" uri="{C3380CC4-5D6E-409C-BE32-E72D297353CC}">
              <c16:uniqueId val="{00000001-E926-4B47-A278-7A7945E8C5E4}"/>
            </c:ext>
          </c:extLst>
        </c:ser>
        <c:ser>
          <c:idx val="5"/>
          <c:order val="2"/>
          <c:tx>
            <c:strRef>
              <c:f>Sheet1!$Q$1</c:f>
              <c:strCache>
                <c:ptCount val="1"/>
                <c:pt idx="0">
                  <c:v>Shadowmap 4 cascades</c:v>
                </c:pt>
              </c:strCache>
            </c:strRef>
          </c:tx>
          <c:spPr>
            <a:ln w="28575" cap="rnd">
              <a:solidFill>
                <a:schemeClr val="accent6">
                  <a:lumMod val="75000"/>
                </a:schemeClr>
              </a:solidFill>
              <a:round/>
            </a:ln>
            <a:effectLst/>
          </c:spPr>
          <c:marker>
            <c:symbol val="none"/>
          </c:marker>
          <c:val>
            <c:numRef>
              <c:f>Sheet1!$Q$2:$Q$102</c:f>
              <c:numCache>
                <c:formatCode>General</c:formatCode>
                <c:ptCount val="101"/>
                <c:pt idx="0">
                  <c:v>1.2558</c:v>
                </c:pt>
                <c:pt idx="1">
                  <c:v>1.2878000000000001</c:v>
                </c:pt>
                <c:pt idx="2">
                  <c:v>1.3218000000000001</c:v>
                </c:pt>
                <c:pt idx="3">
                  <c:v>1.1607000000000001</c:v>
                </c:pt>
                <c:pt idx="4">
                  <c:v>1.0423</c:v>
                </c:pt>
                <c:pt idx="5">
                  <c:v>0.9698</c:v>
                </c:pt>
                <c:pt idx="6">
                  <c:v>1.3745000000000001</c:v>
                </c:pt>
                <c:pt idx="7">
                  <c:v>2.5529999999999999</c:v>
                </c:pt>
                <c:pt idx="8">
                  <c:v>2.4565000000000001</c:v>
                </c:pt>
                <c:pt idx="9">
                  <c:v>2.3605</c:v>
                </c:pt>
                <c:pt idx="10">
                  <c:v>2.387</c:v>
                </c:pt>
                <c:pt idx="11">
                  <c:v>2.5935999999999999</c:v>
                </c:pt>
                <c:pt idx="12">
                  <c:v>2.7201</c:v>
                </c:pt>
                <c:pt idx="13">
                  <c:v>2.5926</c:v>
                </c:pt>
                <c:pt idx="14">
                  <c:v>2.6213000000000002</c:v>
                </c:pt>
                <c:pt idx="15">
                  <c:v>2.7008999999999999</c:v>
                </c:pt>
                <c:pt idx="16">
                  <c:v>2.7624</c:v>
                </c:pt>
                <c:pt idx="17">
                  <c:v>2.6985999999999999</c:v>
                </c:pt>
                <c:pt idx="18">
                  <c:v>2.5501999999999998</c:v>
                </c:pt>
                <c:pt idx="19">
                  <c:v>2.4592000000000001</c:v>
                </c:pt>
                <c:pt idx="20">
                  <c:v>2.4426000000000001</c:v>
                </c:pt>
                <c:pt idx="21">
                  <c:v>2.4304000000000001</c:v>
                </c:pt>
                <c:pt idx="22">
                  <c:v>2.44</c:v>
                </c:pt>
                <c:pt idx="23">
                  <c:v>2.4508999999999999</c:v>
                </c:pt>
                <c:pt idx="24">
                  <c:v>2.4238</c:v>
                </c:pt>
                <c:pt idx="25">
                  <c:v>2.3874</c:v>
                </c:pt>
                <c:pt idx="26">
                  <c:v>2.3069999999999999</c:v>
                </c:pt>
                <c:pt idx="27">
                  <c:v>2.1920999999999999</c:v>
                </c:pt>
                <c:pt idx="28">
                  <c:v>2.1164999999999998</c:v>
                </c:pt>
                <c:pt idx="29">
                  <c:v>2.0830000000000002</c:v>
                </c:pt>
                <c:pt idx="30">
                  <c:v>2.1278000000000001</c:v>
                </c:pt>
                <c:pt idx="31">
                  <c:v>2.3607</c:v>
                </c:pt>
                <c:pt idx="32">
                  <c:v>2.3631000000000002</c:v>
                </c:pt>
                <c:pt idx="33">
                  <c:v>2.3464</c:v>
                </c:pt>
                <c:pt idx="34">
                  <c:v>2.1315</c:v>
                </c:pt>
                <c:pt idx="35">
                  <c:v>2.2827000000000002</c:v>
                </c:pt>
                <c:pt idx="36">
                  <c:v>2.3925000000000001</c:v>
                </c:pt>
                <c:pt idx="37">
                  <c:v>2.4661</c:v>
                </c:pt>
                <c:pt idx="38">
                  <c:v>2.4358</c:v>
                </c:pt>
                <c:pt idx="39">
                  <c:v>2.3249</c:v>
                </c:pt>
                <c:pt idx="40">
                  <c:v>2.1434000000000002</c:v>
                </c:pt>
                <c:pt idx="41">
                  <c:v>2.6149</c:v>
                </c:pt>
                <c:pt idx="42">
                  <c:v>2.6113</c:v>
                </c:pt>
                <c:pt idx="43">
                  <c:v>2.4628000000000001</c:v>
                </c:pt>
                <c:pt idx="44">
                  <c:v>2.2124000000000001</c:v>
                </c:pt>
                <c:pt idx="45">
                  <c:v>2.1572</c:v>
                </c:pt>
                <c:pt idx="46">
                  <c:v>2.1141000000000001</c:v>
                </c:pt>
                <c:pt idx="47">
                  <c:v>1.6759999999999999</c:v>
                </c:pt>
                <c:pt idx="48">
                  <c:v>0.86309999999999998</c:v>
                </c:pt>
                <c:pt idx="49">
                  <c:v>0.75749999999999995</c:v>
                </c:pt>
                <c:pt idx="50">
                  <c:v>0.71899999999999997</c:v>
                </c:pt>
                <c:pt idx="51">
                  <c:v>0.69179999999999997</c:v>
                </c:pt>
                <c:pt idx="52">
                  <c:v>1.7847999999999999</c:v>
                </c:pt>
                <c:pt idx="53">
                  <c:v>1.9798</c:v>
                </c:pt>
                <c:pt idx="54">
                  <c:v>2.2938000000000001</c:v>
                </c:pt>
                <c:pt idx="55">
                  <c:v>2.5329000000000002</c:v>
                </c:pt>
                <c:pt idx="56">
                  <c:v>2.5323000000000002</c:v>
                </c:pt>
                <c:pt idx="57">
                  <c:v>2.5190000000000001</c:v>
                </c:pt>
                <c:pt idx="58">
                  <c:v>2.4701</c:v>
                </c:pt>
                <c:pt idx="59">
                  <c:v>2.3426999999999998</c:v>
                </c:pt>
                <c:pt idx="60">
                  <c:v>2.0388999999999999</c:v>
                </c:pt>
                <c:pt idx="61">
                  <c:v>2.1230000000000002</c:v>
                </c:pt>
                <c:pt idx="62">
                  <c:v>2.2109000000000001</c:v>
                </c:pt>
                <c:pt idx="63">
                  <c:v>2.5198</c:v>
                </c:pt>
                <c:pt idx="64">
                  <c:v>2.6722000000000001</c:v>
                </c:pt>
                <c:pt idx="65">
                  <c:v>2.8593999999999999</c:v>
                </c:pt>
                <c:pt idx="66">
                  <c:v>2.9605999999999999</c:v>
                </c:pt>
                <c:pt idx="67">
                  <c:v>2.6696</c:v>
                </c:pt>
                <c:pt idx="68">
                  <c:v>2.3014999999999999</c:v>
                </c:pt>
                <c:pt idx="69">
                  <c:v>1.8459000000000001</c:v>
                </c:pt>
                <c:pt idx="70">
                  <c:v>1.5926</c:v>
                </c:pt>
                <c:pt idx="71">
                  <c:v>2.3048999999999999</c:v>
                </c:pt>
                <c:pt idx="72">
                  <c:v>2.6532</c:v>
                </c:pt>
                <c:pt idx="73">
                  <c:v>2.3403</c:v>
                </c:pt>
                <c:pt idx="74">
                  <c:v>2.4380000000000002</c:v>
                </c:pt>
                <c:pt idx="75">
                  <c:v>2.1817000000000002</c:v>
                </c:pt>
                <c:pt idx="76">
                  <c:v>2.1042000000000001</c:v>
                </c:pt>
                <c:pt idx="77">
                  <c:v>2.1802000000000001</c:v>
                </c:pt>
                <c:pt idx="78">
                  <c:v>2.7019000000000002</c:v>
                </c:pt>
                <c:pt idx="79">
                  <c:v>2.4342000000000001</c:v>
                </c:pt>
                <c:pt idx="80">
                  <c:v>2.1638999999999999</c:v>
                </c:pt>
                <c:pt idx="81">
                  <c:v>1.8127</c:v>
                </c:pt>
                <c:pt idx="82">
                  <c:v>1.7592000000000001</c:v>
                </c:pt>
                <c:pt idx="83">
                  <c:v>1.8319000000000001</c:v>
                </c:pt>
                <c:pt idx="84">
                  <c:v>2.0933000000000002</c:v>
                </c:pt>
                <c:pt idx="85">
                  <c:v>2.2000999999999999</c:v>
                </c:pt>
                <c:pt idx="86">
                  <c:v>2.2566999999999999</c:v>
                </c:pt>
                <c:pt idx="87">
                  <c:v>2.2555000000000001</c:v>
                </c:pt>
                <c:pt idx="88">
                  <c:v>2.2717999999999998</c:v>
                </c:pt>
                <c:pt idx="89">
                  <c:v>2.2014</c:v>
                </c:pt>
                <c:pt idx="90">
                  <c:v>1.8404</c:v>
                </c:pt>
                <c:pt idx="91">
                  <c:v>1.6153999999999999</c:v>
                </c:pt>
                <c:pt idx="92">
                  <c:v>1.5642</c:v>
                </c:pt>
                <c:pt idx="93">
                  <c:v>1.5548</c:v>
                </c:pt>
                <c:pt idx="94">
                  <c:v>1.5198</c:v>
                </c:pt>
                <c:pt idx="95">
                  <c:v>1.4721</c:v>
                </c:pt>
                <c:pt idx="96">
                  <c:v>1.4533</c:v>
                </c:pt>
                <c:pt idx="97">
                  <c:v>1.4670000000000001</c:v>
                </c:pt>
                <c:pt idx="98">
                  <c:v>1.4659</c:v>
                </c:pt>
                <c:pt idx="99">
                  <c:v>1.43</c:v>
                </c:pt>
              </c:numCache>
            </c:numRef>
          </c:val>
          <c:smooth val="0"/>
          <c:extLst>
            <c:ext xmlns:c16="http://schemas.microsoft.com/office/drawing/2014/chart" uri="{C3380CC4-5D6E-409C-BE32-E72D297353CC}">
              <c16:uniqueId val="{00000002-E926-4B47-A278-7A7945E8C5E4}"/>
            </c:ext>
          </c:extLst>
        </c:ser>
        <c:ser>
          <c:idx val="6"/>
          <c:order val="3"/>
          <c:tx>
            <c:strRef>
              <c:f>Sheet1!$R$1</c:f>
              <c:strCache>
                <c:ptCount val="1"/>
                <c:pt idx="0">
                  <c:v>Shadowmap 8 cascades</c:v>
                </c:pt>
              </c:strCache>
            </c:strRef>
          </c:tx>
          <c:spPr>
            <a:ln w="28575" cap="rnd">
              <a:solidFill>
                <a:schemeClr val="accent6">
                  <a:lumMod val="60000"/>
                  <a:lumOff val="40000"/>
                </a:schemeClr>
              </a:solidFill>
              <a:round/>
            </a:ln>
            <a:effectLst/>
          </c:spPr>
          <c:marker>
            <c:symbol val="none"/>
          </c:marker>
          <c:val>
            <c:numRef>
              <c:f>Sheet1!$R$2:$R$102</c:f>
              <c:numCache>
                <c:formatCode>General</c:formatCode>
                <c:ptCount val="101"/>
                <c:pt idx="0">
                  <c:v>1.8898999999999999</c:v>
                </c:pt>
                <c:pt idx="1">
                  <c:v>1.9331</c:v>
                </c:pt>
                <c:pt idx="2">
                  <c:v>2.0379999999999998</c:v>
                </c:pt>
                <c:pt idx="3">
                  <c:v>1.7218</c:v>
                </c:pt>
                <c:pt idx="4">
                  <c:v>1.4843999999999999</c:v>
                </c:pt>
                <c:pt idx="5">
                  <c:v>1.327</c:v>
                </c:pt>
                <c:pt idx="6">
                  <c:v>2.0792000000000002</c:v>
                </c:pt>
                <c:pt idx="7">
                  <c:v>4.2850000000000001</c:v>
                </c:pt>
                <c:pt idx="8">
                  <c:v>3.6234999999999999</c:v>
                </c:pt>
                <c:pt idx="9">
                  <c:v>3.1164999999999998</c:v>
                </c:pt>
                <c:pt idx="10">
                  <c:v>3.2279</c:v>
                </c:pt>
                <c:pt idx="11">
                  <c:v>4.0381999999999998</c:v>
                </c:pt>
                <c:pt idx="12">
                  <c:v>4.3468999999999998</c:v>
                </c:pt>
                <c:pt idx="13">
                  <c:v>4.1279000000000003</c:v>
                </c:pt>
                <c:pt idx="14">
                  <c:v>3.9956</c:v>
                </c:pt>
                <c:pt idx="15">
                  <c:v>4.2977999999999996</c:v>
                </c:pt>
                <c:pt idx="16">
                  <c:v>4.3963000000000001</c:v>
                </c:pt>
                <c:pt idx="17">
                  <c:v>4.2781000000000002</c:v>
                </c:pt>
                <c:pt idx="18">
                  <c:v>4.1395</c:v>
                </c:pt>
                <c:pt idx="19">
                  <c:v>3.9904000000000002</c:v>
                </c:pt>
                <c:pt idx="20">
                  <c:v>3.8378000000000001</c:v>
                </c:pt>
                <c:pt idx="21">
                  <c:v>3.8321000000000001</c:v>
                </c:pt>
                <c:pt idx="22">
                  <c:v>3.8372000000000002</c:v>
                </c:pt>
                <c:pt idx="23">
                  <c:v>3.7801999999999998</c:v>
                </c:pt>
                <c:pt idx="24">
                  <c:v>3.8403999999999998</c:v>
                </c:pt>
                <c:pt idx="25">
                  <c:v>3.7854999999999999</c:v>
                </c:pt>
                <c:pt idx="26">
                  <c:v>3.6875</c:v>
                </c:pt>
                <c:pt idx="27">
                  <c:v>3.4954999999999998</c:v>
                </c:pt>
                <c:pt idx="28">
                  <c:v>3.3717999999999999</c:v>
                </c:pt>
                <c:pt idx="29">
                  <c:v>3.3471000000000002</c:v>
                </c:pt>
                <c:pt idx="30">
                  <c:v>3.2629999999999999</c:v>
                </c:pt>
                <c:pt idx="31">
                  <c:v>3.5324</c:v>
                </c:pt>
                <c:pt idx="32">
                  <c:v>3.6288999999999998</c:v>
                </c:pt>
                <c:pt idx="33">
                  <c:v>3.6741000000000001</c:v>
                </c:pt>
                <c:pt idx="34">
                  <c:v>3.3281999999999998</c:v>
                </c:pt>
                <c:pt idx="35">
                  <c:v>3.6812999999999998</c:v>
                </c:pt>
                <c:pt idx="36">
                  <c:v>3.9775</c:v>
                </c:pt>
                <c:pt idx="37">
                  <c:v>4.1032000000000002</c:v>
                </c:pt>
                <c:pt idx="38">
                  <c:v>4.0696000000000003</c:v>
                </c:pt>
                <c:pt idx="39">
                  <c:v>3.6738</c:v>
                </c:pt>
                <c:pt idx="40">
                  <c:v>3.3157000000000001</c:v>
                </c:pt>
                <c:pt idx="41">
                  <c:v>4.3586999999999998</c:v>
                </c:pt>
                <c:pt idx="42">
                  <c:v>4.3426</c:v>
                </c:pt>
                <c:pt idx="43">
                  <c:v>3.9857999999999998</c:v>
                </c:pt>
                <c:pt idx="44">
                  <c:v>3.6137999999999999</c:v>
                </c:pt>
                <c:pt idx="45">
                  <c:v>3.4283999999999999</c:v>
                </c:pt>
                <c:pt idx="46">
                  <c:v>3.3586</c:v>
                </c:pt>
                <c:pt idx="47">
                  <c:v>2.3774000000000002</c:v>
                </c:pt>
                <c:pt idx="48">
                  <c:v>1.2090000000000001</c:v>
                </c:pt>
                <c:pt idx="49">
                  <c:v>1.0215000000000001</c:v>
                </c:pt>
                <c:pt idx="50">
                  <c:v>0.96150000000000002</c:v>
                </c:pt>
                <c:pt idx="51">
                  <c:v>1.0419</c:v>
                </c:pt>
                <c:pt idx="52">
                  <c:v>2.5750999999999999</c:v>
                </c:pt>
                <c:pt idx="53">
                  <c:v>2.7732999999999999</c:v>
                </c:pt>
                <c:pt idx="54">
                  <c:v>3.6086999999999998</c:v>
                </c:pt>
                <c:pt idx="55">
                  <c:v>4.0056000000000003</c:v>
                </c:pt>
                <c:pt idx="56">
                  <c:v>4.0246000000000004</c:v>
                </c:pt>
                <c:pt idx="57">
                  <c:v>3.9626999999999999</c:v>
                </c:pt>
                <c:pt idx="58">
                  <c:v>3.7235</c:v>
                </c:pt>
                <c:pt idx="59">
                  <c:v>3.2715000000000001</c:v>
                </c:pt>
                <c:pt idx="60">
                  <c:v>2.7347000000000001</c:v>
                </c:pt>
                <c:pt idx="61">
                  <c:v>2.8012000000000001</c:v>
                </c:pt>
                <c:pt idx="62">
                  <c:v>3.1882000000000001</c:v>
                </c:pt>
                <c:pt idx="63">
                  <c:v>3.7507000000000001</c:v>
                </c:pt>
                <c:pt idx="64">
                  <c:v>4.3974000000000002</c:v>
                </c:pt>
                <c:pt idx="65">
                  <c:v>4.8293999999999997</c:v>
                </c:pt>
                <c:pt idx="66">
                  <c:v>4.5854999999999997</c:v>
                </c:pt>
                <c:pt idx="67">
                  <c:v>3.8365</c:v>
                </c:pt>
                <c:pt idx="68">
                  <c:v>3.3033000000000001</c:v>
                </c:pt>
                <c:pt idx="69">
                  <c:v>2.4719000000000002</c:v>
                </c:pt>
                <c:pt idx="70">
                  <c:v>2.0691999999999999</c:v>
                </c:pt>
                <c:pt idx="71">
                  <c:v>3.4150999999999998</c:v>
                </c:pt>
                <c:pt idx="72">
                  <c:v>4.0629999999999997</c:v>
                </c:pt>
                <c:pt idx="73">
                  <c:v>3.4767999999999999</c:v>
                </c:pt>
                <c:pt idx="74">
                  <c:v>3.8449</c:v>
                </c:pt>
                <c:pt idx="75">
                  <c:v>3.5966</c:v>
                </c:pt>
                <c:pt idx="76">
                  <c:v>3.4039999999999999</c:v>
                </c:pt>
                <c:pt idx="77">
                  <c:v>3.5537999999999998</c:v>
                </c:pt>
                <c:pt idx="78">
                  <c:v>4.3127000000000004</c:v>
                </c:pt>
                <c:pt idx="79">
                  <c:v>3.8473000000000002</c:v>
                </c:pt>
                <c:pt idx="80">
                  <c:v>3.0247000000000002</c:v>
                </c:pt>
                <c:pt idx="81">
                  <c:v>2.5985999999999998</c:v>
                </c:pt>
                <c:pt idx="82">
                  <c:v>2.4582999999999999</c:v>
                </c:pt>
                <c:pt idx="83">
                  <c:v>2.5316000000000001</c:v>
                </c:pt>
                <c:pt idx="84">
                  <c:v>2.7854999999999999</c:v>
                </c:pt>
                <c:pt idx="85">
                  <c:v>2.8614000000000002</c:v>
                </c:pt>
                <c:pt idx="86">
                  <c:v>3.1431</c:v>
                </c:pt>
                <c:pt idx="87">
                  <c:v>3.2793000000000001</c:v>
                </c:pt>
                <c:pt idx="88">
                  <c:v>3.2850999999999999</c:v>
                </c:pt>
                <c:pt idx="89">
                  <c:v>3.2421000000000002</c:v>
                </c:pt>
                <c:pt idx="90">
                  <c:v>2.8791000000000002</c:v>
                </c:pt>
                <c:pt idx="91">
                  <c:v>2.6326000000000001</c:v>
                </c:pt>
                <c:pt idx="92">
                  <c:v>2.5676000000000001</c:v>
                </c:pt>
                <c:pt idx="93">
                  <c:v>2.581</c:v>
                </c:pt>
                <c:pt idx="94">
                  <c:v>2.5478000000000001</c:v>
                </c:pt>
                <c:pt idx="95">
                  <c:v>2.4733999999999998</c:v>
                </c:pt>
                <c:pt idx="96">
                  <c:v>2.4697</c:v>
                </c:pt>
                <c:pt idx="97">
                  <c:v>2.4579</c:v>
                </c:pt>
                <c:pt idx="98">
                  <c:v>2.4638</c:v>
                </c:pt>
                <c:pt idx="99">
                  <c:v>2.4460999999999999</c:v>
                </c:pt>
              </c:numCache>
            </c:numRef>
          </c:val>
          <c:smooth val="0"/>
          <c:extLst>
            <c:ext xmlns:c16="http://schemas.microsoft.com/office/drawing/2014/chart" uri="{C3380CC4-5D6E-409C-BE32-E72D297353CC}">
              <c16:uniqueId val="{00000003-E926-4B47-A278-7A7945E8C5E4}"/>
            </c:ext>
          </c:extLst>
        </c:ser>
        <c:dLbls>
          <c:showLegendKey val="0"/>
          <c:showVal val="0"/>
          <c:showCatName val="0"/>
          <c:showSerName val="0"/>
          <c:showPercent val="0"/>
          <c:showBubbleSize val="0"/>
        </c:dLbls>
        <c:smooth val="0"/>
        <c:axId val="-2061115776"/>
        <c:axId val="-2061104352"/>
      </c:lineChart>
      <c:catAx>
        <c:axId val="-2061115776"/>
        <c:scaling>
          <c:orientation val="minMax"/>
        </c:scaling>
        <c:delete val="1"/>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sv-SE" sz="1400" dirty="0">
                    <a:solidFill>
                      <a:schemeClr val="tx1"/>
                    </a:solidFill>
                  </a:rPr>
                  <a:t>Frame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majorTickMark val="none"/>
        <c:minorTickMark val="none"/>
        <c:tickLblPos val="nextTo"/>
        <c:crossAx val="-2061104352"/>
        <c:crosses val="autoZero"/>
        <c:auto val="1"/>
        <c:lblAlgn val="ctr"/>
        <c:lblOffset val="100"/>
        <c:tickLblSkip val="25"/>
        <c:tickMarkSkip val="1"/>
        <c:noMultiLvlLbl val="0"/>
      </c:catAx>
      <c:valAx>
        <c:axId val="-2061104352"/>
        <c:scaling>
          <c:orientation val="minMax"/>
          <c:max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sv-SE" sz="1400" dirty="0">
                    <a:solidFill>
                      <a:schemeClr val="tx1"/>
                    </a:solidFill>
                  </a:rPr>
                  <a:t>Time (ms)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6111577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Sheet1!$E$1</c:f>
              <c:strCache>
                <c:ptCount val="1"/>
                <c:pt idx="0">
                  <c:v>OURS 1 spp</c:v>
                </c:pt>
              </c:strCache>
            </c:strRef>
          </c:tx>
          <c:spPr>
            <a:ln w="28575" cap="rnd">
              <a:solidFill>
                <a:schemeClr val="tx1"/>
              </a:solidFill>
              <a:round/>
            </a:ln>
            <a:effectLst/>
          </c:spPr>
          <c:marker>
            <c:symbol val="none"/>
          </c:marker>
          <c:val>
            <c:numRef>
              <c:f>Sheet1!$E$2:$E$102</c:f>
              <c:numCache>
                <c:formatCode>General</c:formatCode>
                <c:ptCount val="101"/>
                <c:pt idx="0">
                  <c:v>0.3967</c:v>
                </c:pt>
                <c:pt idx="1">
                  <c:v>0.35289999999999999</c:v>
                </c:pt>
                <c:pt idx="2">
                  <c:v>0.28799999999999998</c:v>
                </c:pt>
                <c:pt idx="3">
                  <c:v>0.28989999999999999</c:v>
                </c:pt>
                <c:pt idx="4">
                  <c:v>0.30330000000000001</c:v>
                </c:pt>
                <c:pt idx="5">
                  <c:v>0.30709999999999998</c:v>
                </c:pt>
                <c:pt idx="6">
                  <c:v>0.30520000000000003</c:v>
                </c:pt>
                <c:pt idx="7">
                  <c:v>0.31850000000000001</c:v>
                </c:pt>
                <c:pt idx="8">
                  <c:v>0.36430000000000001</c:v>
                </c:pt>
                <c:pt idx="9">
                  <c:v>0.35670000000000002</c:v>
                </c:pt>
                <c:pt idx="10">
                  <c:v>0.35099999999999998</c:v>
                </c:pt>
                <c:pt idx="11">
                  <c:v>0.35289999999999999</c:v>
                </c:pt>
                <c:pt idx="12">
                  <c:v>0.35099999999999998</c:v>
                </c:pt>
                <c:pt idx="13">
                  <c:v>0.38340000000000002</c:v>
                </c:pt>
                <c:pt idx="14">
                  <c:v>0.35289999999999999</c:v>
                </c:pt>
                <c:pt idx="15">
                  <c:v>0.36430000000000001</c:v>
                </c:pt>
                <c:pt idx="16">
                  <c:v>0.35670000000000002</c:v>
                </c:pt>
                <c:pt idx="17">
                  <c:v>0.33760000000000001</c:v>
                </c:pt>
                <c:pt idx="18">
                  <c:v>0.30709999999999998</c:v>
                </c:pt>
                <c:pt idx="19">
                  <c:v>0.31280000000000002</c:v>
                </c:pt>
                <c:pt idx="20">
                  <c:v>0.30709999999999998</c:v>
                </c:pt>
                <c:pt idx="21">
                  <c:v>0.27660000000000001</c:v>
                </c:pt>
                <c:pt idx="22">
                  <c:v>0.25940000000000002</c:v>
                </c:pt>
                <c:pt idx="23">
                  <c:v>0.25940000000000002</c:v>
                </c:pt>
                <c:pt idx="24">
                  <c:v>0.25180000000000002</c:v>
                </c:pt>
                <c:pt idx="25">
                  <c:v>0.25940000000000002</c:v>
                </c:pt>
                <c:pt idx="26">
                  <c:v>0.2747</c:v>
                </c:pt>
                <c:pt idx="27">
                  <c:v>0.2918</c:v>
                </c:pt>
                <c:pt idx="28">
                  <c:v>0.28989999999999999</c:v>
                </c:pt>
                <c:pt idx="29">
                  <c:v>0.30330000000000001</c:v>
                </c:pt>
                <c:pt idx="30">
                  <c:v>0.30709999999999998</c:v>
                </c:pt>
                <c:pt idx="31">
                  <c:v>0.30709999999999998</c:v>
                </c:pt>
                <c:pt idx="32">
                  <c:v>0.30330000000000001</c:v>
                </c:pt>
                <c:pt idx="33">
                  <c:v>0.28039999999999998</c:v>
                </c:pt>
                <c:pt idx="34">
                  <c:v>0.2747</c:v>
                </c:pt>
                <c:pt idx="35">
                  <c:v>0.29559999999999997</c:v>
                </c:pt>
                <c:pt idx="36">
                  <c:v>0.30330000000000001</c:v>
                </c:pt>
                <c:pt idx="37">
                  <c:v>0.31469999999999998</c:v>
                </c:pt>
                <c:pt idx="38">
                  <c:v>0.3281</c:v>
                </c:pt>
                <c:pt idx="39">
                  <c:v>0.31469999999999998</c:v>
                </c:pt>
                <c:pt idx="40">
                  <c:v>0.309</c:v>
                </c:pt>
                <c:pt idx="41">
                  <c:v>0.33760000000000001</c:v>
                </c:pt>
                <c:pt idx="42">
                  <c:v>0.31469999999999998</c:v>
                </c:pt>
                <c:pt idx="43">
                  <c:v>0.31280000000000002</c:v>
                </c:pt>
                <c:pt idx="44">
                  <c:v>0.27660000000000001</c:v>
                </c:pt>
                <c:pt idx="45">
                  <c:v>0.27850000000000003</c:v>
                </c:pt>
                <c:pt idx="46">
                  <c:v>0.29370000000000002</c:v>
                </c:pt>
                <c:pt idx="47">
                  <c:v>0.33379999999999999</c:v>
                </c:pt>
                <c:pt idx="48">
                  <c:v>0.38150000000000001</c:v>
                </c:pt>
                <c:pt idx="49">
                  <c:v>0.35859999999999997</c:v>
                </c:pt>
                <c:pt idx="50">
                  <c:v>0.27660000000000001</c:v>
                </c:pt>
                <c:pt idx="51">
                  <c:v>0.2117</c:v>
                </c:pt>
                <c:pt idx="52">
                  <c:v>0.19259999999999999</c:v>
                </c:pt>
                <c:pt idx="53">
                  <c:v>0.185</c:v>
                </c:pt>
                <c:pt idx="54">
                  <c:v>0.19839999999999999</c:v>
                </c:pt>
                <c:pt idx="55">
                  <c:v>0.2213</c:v>
                </c:pt>
                <c:pt idx="56">
                  <c:v>0.25940000000000002</c:v>
                </c:pt>
                <c:pt idx="57">
                  <c:v>0.28039999999999998</c:v>
                </c:pt>
                <c:pt idx="58">
                  <c:v>0.30330000000000001</c:v>
                </c:pt>
                <c:pt idx="59">
                  <c:v>0.33189999999999997</c:v>
                </c:pt>
                <c:pt idx="60">
                  <c:v>0.33950000000000002</c:v>
                </c:pt>
                <c:pt idx="61">
                  <c:v>0.36809999999999998</c:v>
                </c:pt>
                <c:pt idx="62">
                  <c:v>0.39479999999999998</c:v>
                </c:pt>
                <c:pt idx="63">
                  <c:v>0.3624</c:v>
                </c:pt>
                <c:pt idx="64">
                  <c:v>0.37</c:v>
                </c:pt>
                <c:pt idx="65">
                  <c:v>0.3967</c:v>
                </c:pt>
                <c:pt idx="66">
                  <c:v>0.42149999999999999</c:v>
                </c:pt>
                <c:pt idx="67">
                  <c:v>0.40050000000000002</c:v>
                </c:pt>
                <c:pt idx="68">
                  <c:v>0.38719999999999999</c:v>
                </c:pt>
                <c:pt idx="69">
                  <c:v>0.41770000000000002</c:v>
                </c:pt>
                <c:pt idx="70">
                  <c:v>0.47110000000000002</c:v>
                </c:pt>
                <c:pt idx="71">
                  <c:v>0.48830000000000001</c:v>
                </c:pt>
                <c:pt idx="72">
                  <c:v>0.50349999999999995</c:v>
                </c:pt>
                <c:pt idx="73">
                  <c:v>0.4768</c:v>
                </c:pt>
                <c:pt idx="74">
                  <c:v>0.40629999999999999</c:v>
                </c:pt>
                <c:pt idx="75">
                  <c:v>0.37380000000000002</c:v>
                </c:pt>
                <c:pt idx="76">
                  <c:v>0.34899999999999998</c:v>
                </c:pt>
                <c:pt idx="77">
                  <c:v>0.3357</c:v>
                </c:pt>
                <c:pt idx="78">
                  <c:v>0.32040000000000002</c:v>
                </c:pt>
                <c:pt idx="79">
                  <c:v>0.3281</c:v>
                </c:pt>
                <c:pt idx="80">
                  <c:v>0.31659999999999999</c:v>
                </c:pt>
                <c:pt idx="81">
                  <c:v>0.33189999999999997</c:v>
                </c:pt>
                <c:pt idx="82">
                  <c:v>0.34329999999999999</c:v>
                </c:pt>
                <c:pt idx="83">
                  <c:v>0.3357</c:v>
                </c:pt>
                <c:pt idx="84">
                  <c:v>0.33950000000000002</c:v>
                </c:pt>
                <c:pt idx="85">
                  <c:v>0.32419999999999999</c:v>
                </c:pt>
                <c:pt idx="86">
                  <c:v>0.29749999999999999</c:v>
                </c:pt>
                <c:pt idx="87">
                  <c:v>0.28610000000000002</c:v>
                </c:pt>
                <c:pt idx="88">
                  <c:v>0.2823</c:v>
                </c:pt>
                <c:pt idx="89">
                  <c:v>0.3014</c:v>
                </c:pt>
                <c:pt idx="90">
                  <c:v>0.29749999999999999</c:v>
                </c:pt>
                <c:pt idx="91">
                  <c:v>0.2823</c:v>
                </c:pt>
                <c:pt idx="92">
                  <c:v>0.26700000000000002</c:v>
                </c:pt>
                <c:pt idx="93">
                  <c:v>0.26319999999999999</c:v>
                </c:pt>
                <c:pt idx="94">
                  <c:v>0.25559999999999999</c:v>
                </c:pt>
                <c:pt idx="95">
                  <c:v>0.24410000000000001</c:v>
                </c:pt>
                <c:pt idx="96">
                  <c:v>0.23649999999999999</c:v>
                </c:pt>
                <c:pt idx="97">
                  <c:v>0.23269999999999999</c:v>
                </c:pt>
                <c:pt idx="98">
                  <c:v>0.23269999999999999</c:v>
                </c:pt>
                <c:pt idx="99">
                  <c:v>0.22889999999999999</c:v>
                </c:pt>
              </c:numCache>
            </c:numRef>
          </c:val>
          <c:smooth val="0"/>
          <c:extLst>
            <c:ext xmlns:c16="http://schemas.microsoft.com/office/drawing/2014/chart" uri="{C3380CC4-5D6E-409C-BE32-E72D297353CC}">
              <c16:uniqueId val="{00000000-2F93-4A16-B733-7D633D690FEE}"/>
            </c:ext>
          </c:extLst>
        </c:ser>
        <c:ser>
          <c:idx val="1"/>
          <c:order val="1"/>
          <c:tx>
            <c:strRef>
              <c:f>Sheet1!$F$1</c:f>
              <c:strCache>
                <c:ptCount val="1"/>
                <c:pt idx="0">
                  <c:v>OURS 9×9 VOAA</c:v>
                </c:pt>
              </c:strCache>
            </c:strRef>
          </c:tx>
          <c:spPr>
            <a:ln w="25400" cap="rnd">
              <a:solidFill>
                <a:schemeClr val="accent1">
                  <a:lumMod val="40000"/>
                  <a:lumOff val="60000"/>
                </a:schemeClr>
              </a:solidFill>
              <a:prstDash val="sysDash"/>
              <a:round/>
            </a:ln>
            <a:effectLst/>
          </c:spPr>
          <c:marker>
            <c:symbol val="none"/>
          </c:marker>
          <c:val>
            <c:numRef>
              <c:f>Sheet1!$F$2:$F$102</c:f>
              <c:numCache>
                <c:formatCode>General</c:formatCode>
                <c:ptCount val="101"/>
                <c:pt idx="0">
                  <c:v>0.78580000000000005</c:v>
                </c:pt>
                <c:pt idx="1">
                  <c:v>0.68659999999999999</c:v>
                </c:pt>
                <c:pt idx="2">
                  <c:v>0.53790000000000004</c:v>
                </c:pt>
                <c:pt idx="3">
                  <c:v>0.55310000000000004</c:v>
                </c:pt>
                <c:pt idx="4">
                  <c:v>0.57599999999999996</c:v>
                </c:pt>
                <c:pt idx="5">
                  <c:v>0.58360000000000001</c:v>
                </c:pt>
                <c:pt idx="6">
                  <c:v>0.58360000000000001</c:v>
                </c:pt>
                <c:pt idx="7">
                  <c:v>0.59130000000000005</c:v>
                </c:pt>
                <c:pt idx="8">
                  <c:v>0.6905</c:v>
                </c:pt>
                <c:pt idx="9">
                  <c:v>0.66759999999999997</c:v>
                </c:pt>
                <c:pt idx="10">
                  <c:v>0.6371</c:v>
                </c:pt>
                <c:pt idx="11">
                  <c:v>0.57979999999999998</c:v>
                </c:pt>
                <c:pt idx="12">
                  <c:v>0.54169999999999996</c:v>
                </c:pt>
                <c:pt idx="13">
                  <c:v>0.60650000000000004</c:v>
                </c:pt>
                <c:pt idx="14">
                  <c:v>0.54549999999999998</c:v>
                </c:pt>
                <c:pt idx="15">
                  <c:v>0.57220000000000004</c:v>
                </c:pt>
                <c:pt idx="16">
                  <c:v>0.56079999999999997</c:v>
                </c:pt>
                <c:pt idx="17">
                  <c:v>0.52259999999999995</c:v>
                </c:pt>
                <c:pt idx="18">
                  <c:v>0.45390000000000003</c:v>
                </c:pt>
                <c:pt idx="19">
                  <c:v>0.4234</c:v>
                </c:pt>
                <c:pt idx="20">
                  <c:v>0.37</c:v>
                </c:pt>
                <c:pt idx="21">
                  <c:v>0.309</c:v>
                </c:pt>
                <c:pt idx="22">
                  <c:v>0.28610000000000002</c:v>
                </c:pt>
                <c:pt idx="23">
                  <c:v>0.31280000000000002</c:v>
                </c:pt>
                <c:pt idx="24">
                  <c:v>0.31280000000000002</c:v>
                </c:pt>
                <c:pt idx="25">
                  <c:v>0.31659999999999999</c:v>
                </c:pt>
                <c:pt idx="26">
                  <c:v>0.31659999999999999</c:v>
                </c:pt>
                <c:pt idx="27">
                  <c:v>0.32040000000000002</c:v>
                </c:pt>
                <c:pt idx="28">
                  <c:v>0.31659999999999999</c:v>
                </c:pt>
                <c:pt idx="29">
                  <c:v>0.31659999999999999</c:v>
                </c:pt>
                <c:pt idx="30">
                  <c:v>0.34710000000000002</c:v>
                </c:pt>
                <c:pt idx="31">
                  <c:v>0.3548</c:v>
                </c:pt>
                <c:pt idx="32">
                  <c:v>0.33189999999999997</c:v>
                </c:pt>
                <c:pt idx="33">
                  <c:v>0.3014</c:v>
                </c:pt>
                <c:pt idx="34">
                  <c:v>0.2823</c:v>
                </c:pt>
                <c:pt idx="35">
                  <c:v>0.32419999999999999</c:v>
                </c:pt>
                <c:pt idx="36">
                  <c:v>0.37</c:v>
                </c:pt>
                <c:pt idx="37">
                  <c:v>0.46160000000000001</c:v>
                </c:pt>
                <c:pt idx="38">
                  <c:v>0.55310000000000004</c:v>
                </c:pt>
                <c:pt idx="39">
                  <c:v>0.56079999999999997</c:v>
                </c:pt>
                <c:pt idx="40">
                  <c:v>0.57220000000000004</c:v>
                </c:pt>
                <c:pt idx="41">
                  <c:v>0.64849999999999997</c:v>
                </c:pt>
                <c:pt idx="42">
                  <c:v>0.68279999999999996</c:v>
                </c:pt>
                <c:pt idx="43">
                  <c:v>0.66759999999999997</c:v>
                </c:pt>
                <c:pt idx="44">
                  <c:v>0.58360000000000001</c:v>
                </c:pt>
                <c:pt idx="45">
                  <c:v>0.59889999999999999</c:v>
                </c:pt>
                <c:pt idx="46">
                  <c:v>0.64470000000000005</c:v>
                </c:pt>
                <c:pt idx="47">
                  <c:v>0.72860000000000003</c:v>
                </c:pt>
                <c:pt idx="48">
                  <c:v>0.82399999999999995</c:v>
                </c:pt>
                <c:pt idx="49">
                  <c:v>0.7591</c:v>
                </c:pt>
                <c:pt idx="50">
                  <c:v>0.59889999999999999</c:v>
                </c:pt>
                <c:pt idx="51">
                  <c:v>0.43490000000000001</c:v>
                </c:pt>
                <c:pt idx="52">
                  <c:v>0.37380000000000002</c:v>
                </c:pt>
                <c:pt idx="53">
                  <c:v>0.35859999999999997</c:v>
                </c:pt>
                <c:pt idx="54">
                  <c:v>0.34710000000000002</c:v>
                </c:pt>
                <c:pt idx="55">
                  <c:v>0.36620000000000003</c:v>
                </c:pt>
                <c:pt idx="56">
                  <c:v>0.4158</c:v>
                </c:pt>
                <c:pt idx="57">
                  <c:v>0.43869999999999998</c:v>
                </c:pt>
                <c:pt idx="58">
                  <c:v>0.4768</c:v>
                </c:pt>
                <c:pt idx="59">
                  <c:v>0.53410000000000002</c:v>
                </c:pt>
                <c:pt idx="60">
                  <c:v>0.57599999999999996</c:v>
                </c:pt>
                <c:pt idx="61">
                  <c:v>0.62939999999999996</c:v>
                </c:pt>
                <c:pt idx="62">
                  <c:v>0.64470000000000005</c:v>
                </c:pt>
                <c:pt idx="63">
                  <c:v>0.56079999999999997</c:v>
                </c:pt>
                <c:pt idx="64">
                  <c:v>0.57599999999999996</c:v>
                </c:pt>
                <c:pt idx="65">
                  <c:v>0.67900000000000005</c:v>
                </c:pt>
                <c:pt idx="66">
                  <c:v>0.78959999999999997</c:v>
                </c:pt>
                <c:pt idx="67">
                  <c:v>0.76680000000000004</c:v>
                </c:pt>
                <c:pt idx="68">
                  <c:v>0.74770000000000003</c:v>
                </c:pt>
                <c:pt idx="69">
                  <c:v>0.84689999999999999</c:v>
                </c:pt>
                <c:pt idx="70">
                  <c:v>0.96509999999999996</c:v>
                </c:pt>
                <c:pt idx="71">
                  <c:v>0.98419999999999996</c:v>
                </c:pt>
                <c:pt idx="72">
                  <c:v>0.98040000000000005</c:v>
                </c:pt>
                <c:pt idx="73">
                  <c:v>0.89259999999999995</c:v>
                </c:pt>
                <c:pt idx="74">
                  <c:v>0.77439999999999998</c:v>
                </c:pt>
                <c:pt idx="75">
                  <c:v>0.6714</c:v>
                </c:pt>
                <c:pt idx="76">
                  <c:v>0.57979999999999998</c:v>
                </c:pt>
                <c:pt idx="77">
                  <c:v>0.56079999999999997</c:v>
                </c:pt>
                <c:pt idx="78">
                  <c:v>0.56840000000000002</c:v>
                </c:pt>
                <c:pt idx="79">
                  <c:v>0.54930000000000001</c:v>
                </c:pt>
                <c:pt idx="80">
                  <c:v>0.47299999999999998</c:v>
                </c:pt>
                <c:pt idx="81">
                  <c:v>0.48070000000000002</c:v>
                </c:pt>
                <c:pt idx="82">
                  <c:v>0.47299999999999998</c:v>
                </c:pt>
                <c:pt idx="83">
                  <c:v>0.38150000000000001</c:v>
                </c:pt>
                <c:pt idx="84">
                  <c:v>0.34710000000000002</c:v>
                </c:pt>
                <c:pt idx="85">
                  <c:v>0.309</c:v>
                </c:pt>
                <c:pt idx="86">
                  <c:v>0.2823</c:v>
                </c:pt>
                <c:pt idx="87">
                  <c:v>0.26319999999999999</c:v>
                </c:pt>
                <c:pt idx="88">
                  <c:v>0.26319999999999999</c:v>
                </c:pt>
                <c:pt idx="89">
                  <c:v>0.27079999999999999</c:v>
                </c:pt>
                <c:pt idx="90">
                  <c:v>0.26700000000000002</c:v>
                </c:pt>
                <c:pt idx="91">
                  <c:v>0.25559999999999999</c:v>
                </c:pt>
                <c:pt idx="92">
                  <c:v>0.23649999999999999</c:v>
                </c:pt>
                <c:pt idx="93">
                  <c:v>0.24030000000000001</c:v>
                </c:pt>
                <c:pt idx="94">
                  <c:v>0.23649999999999999</c:v>
                </c:pt>
                <c:pt idx="95">
                  <c:v>0.2213</c:v>
                </c:pt>
                <c:pt idx="96">
                  <c:v>0.21740000000000001</c:v>
                </c:pt>
                <c:pt idx="97">
                  <c:v>0.21740000000000001</c:v>
                </c:pt>
                <c:pt idx="98">
                  <c:v>0.21360000000000001</c:v>
                </c:pt>
                <c:pt idx="99">
                  <c:v>0.20979999999999999</c:v>
                </c:pt>
              </c:numCache>
            </c:numRef>
          </c:val>
          <c:smooth val="0"/>
          <c:extLst>
            <c:ext xmlns:c16="http://schemas.microsoft.com/office/drawing/2014/chart" uri="{C3380CC4-5D6E-409C-BE32-E72D297353CC}">
              <c16:uniqueId val="{00000001-2F93-4A16-B733-7D633D690FEE}"/>
            </c:ext>
          </c:extLst>
        </c:ser>
        <c:ser>
          <c:idx val="2"/>
          <c:order val="2"/>
          <c:tx>
            <c:strRef>
              <c:f>Sheet1!$G$1</c:f>
              <c:strCache>
                <c:ptCount val="1"/>
                <c:pt idx="0">
                  <c:v>OURS 9×9</c:v>
                </c:pt>
              </c:strCache>
            </c:strRef>
          </c:tx>
          <c:spPr>
            <a:ln w="28575" cap="rnd">
              <a:solidFill>
                <a:schemeClr val="accent3">
                  <a:lumMod val="75000"/>
                </a:schemeClr>
              </a:solidFill>
              <a:round/>
            </a:ln>
            <a:effectLst/>
          </c:spPr>
          <c:marker>
            <c:symbol val="none"/>
          </c:marker>
          <c:val>
            <c:numRef>
              <c:f>Sheet1!$G$2:$G$102</c:f>
              <c:numCache>
                <c:formatCode>General</c:formatCode>
                <c:ptCount val="101"/>
                <c:pt idx="0">
                  <c:v>0.76290000000000002</c:v>
                </c:pt>
                <c:pt idx="1">
                  <c:v>0.66759999999999997</c:v>
                </c:pt>
                <c:pt idx="2">
                  <c:v>0.5302</c:v>
                </c:pt>
                <c:pt idx="3">
                  <c:v>0.54930000000000001</c:v>
                </c:pt>
                <c:pt idx="4">
                  <c:v>0.59889999999999999</c:v>
                </c:pt>
                <c:pt idx="5">
                  <c:v>0.61799999999999999</c:v>
                </c:pt>
                <c:pt idx="6">
                  <c:v>0.61799999999999999</c:v>
                </c:pt>
                <c:pt idx="7">
                  <c:v>0.66759999999999997</c:v>
                </c:pt>
                <c:pt idx="8">
                  <c:v>0.74390000000000001</c:v>
                </c:pt>
                <c:pt idx="9">
                  <c:v>0.71719999999999995</c:v>
                </c:pt>
                <c:pt idx="10">
                  <c:v>0.70569999999999999</c:v>
                </c:pt>
                <c:pt idx="11">
                  <c:v>0.7248</c:v>
                </c:pt>
                <c:pt idx="12">
                  <c:v>0.72099999999999997</c:v>
                </c:pt>
                <c:pt idx="13">
                  <c:v>0.77439999999999998</c:v>
                </c:pt>
                <c:pt idx="14">
                  <c:v>0.71719999999999995</c:v>
                </c:pt>
                <c:pt idx="15">
                  <c:v>0.74390000000000001</c:v>
                </c:pt>
                <c:pt idx="16">
                  <c:v>0.73240000000000005</c:v>
                </c:pt>
                <c:pt idx="17">
                  <c:v>0.6905</c:v>
                </c:pt>
                <c:pt idx="18">
                  <c:v>0.62180000000000002</c:v>
                </c:pt>
                <c:pt idx="19">
                  <c:v>0.6371</c:v>
                </c:pt>
                <c:pt idx="20">
                  <c:v>0.63319999999999999</c:v>
                </c:pt>
                <c:pt idx="21">
                  <c:v>0.56459999999999999</c:v>
                </c:pt>
                <c:pt idx="22">
                  <c:v>0.51880000000000004</c:v>
                </c:pt>
                <c:pt idx="23">
                  <c:v>0.54169999999999996</c:v>
                </c:pt>
                <c:pt idx="24">
                  <c:v>0.52639999999999998</c:v>
                </c:pt>
                <c:pt idx="25">
                  <c:v>0.54930000000000001</c:v>
                </c:pt>
                <c:pt idx="26">
                  <c:v>0.58360000000000001</c:v>
                </c:pt>
                <c:pt idx="27">
                  <c:v>0.63319999999999999</c:v>
                </c:pt>
                <c:pt idx="28">
                  <c:v>0.62939999999999996</c:v>
                </c:pt>
                <c:pt idx="29">
                  <c:v>0.66379999999999995</c:v>
                </c:pt>
                <c:pt idx="30">
                  <c:v>0.69810000000000005</c:v>
                </c:pt>
                <c:pt idx="31">
                  <c:v>0.6905</c:v>
                </c:pt>
                <c:pt idx="32">
                  <c:v>0.67520000000000002</c:v>
                </c:pt>
                <c:pt idx="33">
                  <c:v>0.61419999999999997</c:v>
                </c:pt>
                <c:pt idx="34">
                  <c:v>0.58360000000000001</c:v>
                </c:pt>
                <c:pt idx="35">
                  <c:v>0.62180000000000002</c:v>
                </c:pt>
                <c:pt idx="36">
                  <c:v>0.65610000000000002</c:v>
                </c:pt>
                <c:pt idx="37">
                  <c:v>0.6905</c:v>
                </c:pt>
                <c:pt idx="38">
                  <c:v>0.73240000000000005</c:v>
                </c:pt>
                <c:pt idx="39">
                  <c:v>0.70569999999999999</c:v>
                </c:pt>
                <c:pt idx="40">
                  <c:v>0.70189999999999997</c:v>
                </c:pt>
                <c:pt idx="41">
                  <c:v>0.75529999999999997</c:v>
                </c:pt>
                <c:pt idx="42">
                  <c:v>0.70950000000000002</c:v>
                </c:pt>
                <c:pt idx="43">
                  <c:v>0.68659999999999999</c:v>
                </c:pt>
                <c:pt idx="44">
                  <c:v>0.61040000000000005</c:v>
                </c:pt>
                <c:pt idx="45">
                  <c:v>0.61419999999999997</c:v>
                </c:pt>
                <c:pt idx="46">
                  <c:v>0.65229999999999999</c:v>
                </c:pt>
                <c:pt idx="47">
                  <c:v>0.74009999999999998</c:v>
                </c:pt>
                <c:pt idx="48">
                  <c:v>0.83919999999999995</c:v>
                </c:pt>
                <c:pt idx="49">
                  <c:v>0.78959999999999997</c:v>
                </c:pt>
                <c:pt idx="50">
                  <c:v>0.64849999999999997</c:v>
                </c:pt>
                <c:pt idx="51">
                  <c:v>0.48449999999999999</c:v>
                </c:pt>
                <c:pt idx="52">
                  <c:v>0.41199999999999998</c:v>
                </c:pt>
                <c:pt idx="53">
                  <c:v>0.38150000000000001</c:v>
                </c:pt>
                <c:pt idx="54">
                  <c:v>0.40820000000000001</c:v>
                </c:pt>
                <c:pt idx="55">
                  <c:v>0.45390000000000003</c:v>
                </c:pt>
                <c:pt idx="56">
                  <c:v>0.54549999999999998</c:v>
                </c:pt>
                <c:pt idx="57">
                  <c:v>0.58360000000000001</c:v>
                </c:pt>
                <c:pt idx="58">
                  <c:v>0.6371</c:v>
                </c:pt>
                <c:pt idx="59">
                  <c:v>0.69430000000000003</c:v>
                </c:pt>
                <c:pt idx="60">
                  <c:v>0.71330000000000005</c:v>
                </c:pt>
                <c:pt idx="61">
                  <c:v>0.7782</c:v>
                </c:pt>
                <c:pt idx="62">
                  <c:v>0.85070000000000001</c:v>
                </c:pt>
                <c:pt idx="63">
                  <c:v>0.79349999999999998</c:v>
                </c:pt>
                <c:pt idx="64">
                  <c:v>0.80489999999999995</c:v>
                </c:pt>
                <c:pt idx="65">
                  <c:v>0.8659</c:v>
                </c:pt>
                <c:pt idx="66">
                  <c:v>0.90029999999999999</c:v>
                </c:pt>
                <c:pt idx="67">
                  <c:v>0.82779999999999998</c:v>
                </c:pt>
                <c:pt idx="68">
                  <c:v>0.77439999999999998</c:v>
                </c:pt>
                <c:pt idx="69">
                  <c:v>0.87739999999999996</c:v>
                </c:pt>
                <c:pt idx="70">
                  <c:v>0.98419999999999996</c:v>
                </c:pt>
                <c:pt idx="71">
                  <c:v>1.0414000000000001</c:v>
                </c:pt>
                <c:pt idx="72">
                  <c:v>1.0414000000000001</c:v>
                </c:pt>
                <c:pt idx="73">
                  <c:v>1.0262</c:v>
                </c:pt>
                <c:pt idx="74">
                  <c:v>0.87360000000000004</c:v>
                </c:pt>
                <c:pt idx="75">
                  <c:v>0.80869999999999997</c:v>
                </c:pt>
                <c:pt idx="76">
                  <c:v>0.7591</c:v>
                </c:pt>
                <c:pt idx="77">
                  <c:v>0.73240000000000005</c:v>
                </c:pt>
                <c:pt idx="78">
                  <c:v>0.70189999999999997</c:v>
                </c:pt>
                <c:pt idx="79">
                  <c:v>0.70569999999999999</c:v>
                </c:pt>
                <c:pt idx="80">
                  <c:v>0.69430000000000003</c:v>
                </c:pt>
                <c:pt idx="81">
                  <c:v>0.75149999999999995</c:v>
                </c:pt>
                <c:pt idx="82">
                  <c:v>0.78580000000000005</c:v>
                </c:pt>
                <c:pt idx="83">
                  <c:v>0.77439999999999998</c:v>
                </c:pt>
                <c:pt idx="84">
                  <c:v>0.76290000000000002</c:v>
                </c:pt>
                <c:pt idx="85">
                  <c:v>0.71330000000000005</c:v>
                </c:pt>
                <c:pt idx="86">
                  <c:v>0.64090000000000003</c:v>
                </c:pt>
                <c:pt idx="87">
                  <c:v>0.60270000000000001</c:v>
                </c:pt>
                <c:pt idx="88">
                  <c:v>0.58750000000000002</c:v>
                </c:pt>
                <c:pt idx="89">
                  <c:v>0.62180000000000002</c:v>
                </c:pt>
                <c:pt idx="90">
                  <c:v>0.61799999999999999</c:v>
                </c:pt>
                <c:pt idx="91">
                  <c:v>0.58360000000000001</c:v>
                </c:pt>
                <c:pt idx="92">
                  <c:v>0.54549999999999998</c:v>
                </c:pt>
                <c:pt idx="93">
                  <c:v>0.54169999999999996</c:v>
                </c:pt>
                <c:pt idx="94">
                  <c:v>0.52639999999999998</c:v>
                </c:pt>
                <c:pt idx="95">
                  <c:v>0.49590000000000001</c:v>
                </c:pt>
                <c:pt idx="96">
                  <c:v>0.48070000000000002</c:v>
                </c:pt>
                <c:pt idx="97">
                  <c:v>0.46920000000000001</c:v>
                </c:pt>
                <c:pt idx="98">
                  <c:v>0.46160000000000001</c:v>
                </c:pt>
                <c:pt idx="99">
                  <c:v>0.45390000000000003</c:v>
                </c:pt>
              </c:numCache>
            </c:numRef>
          </c:val>
          <c:smooth val="0"/>
          <c:extLst>
            <c:ext xmlns:c16="http://schemas.microsoft.com/office/drawing/2014/chart" uri="{C3380CC4-5D6E-409C-BE32-E72D297353CC}">
              <c16:uniqueId val="{00000002-2F93-4A16-B733-7D633D690FEE}"/>
            </c:ext>
          </c:extLst>
        </c:ser>
        <c:ser>
          <c:idx val="4"/>
          <c:order val="3"/>
          <c:tx>
            <c:strRef>
              <c:f>Sheet1!$I$1</c:f>
              <c:strCache>
                <c:ptCount val="1"/>
                <c:pt idx="0">
                  <c:v>OURS 9×9 MRAA</c:v>
                </c:pt>
              </c:strCache>
            </c:strRef>
          </c:tx>
          <c:spPr>
            <a:ln w="28575" cap="rnd">
              <a:solidFill>
                <a:schemeClr val="tx2">
                  <a:lumMod val="60000"/>
                  <a:lumOff val="40000"/>
                </a:schemeClr>
              </a:solidFill>
              <a:round/>
            </a:ln>
            <a:effectLst/>
          </c:spPr>
          <c:marker>
            <c:symbol val="none"/>
          </c:marker>
          <c:val>
            <c:numRef>
              <c:f>Sheet1!$I$2:$I$102</c:f>
              <c:numCache>
                <c:formatCode>General</c:formatCode>
                <c:ptCount val="101"/>
                <c:pt idx="0">
                  <c:v>0.75609999999999999</c:v>
                </c:pt>
                <c:pt idx="1">
                  <c:v>0.65329999999999999</c:v>
                </c:pt>
                <c:pt idx="2">
                  <c:v>0.50829999999999997</c:v>
                </c:pt>
                <c:pt idx="3">
                  <c:v>0.52490000000000003</c:v>
                </c:pt>
                <c:pt idx="4">
                  <c:v>0.56759999999999999</c:v>
                </c:pt>
                <c:pt idx="5">
                  <c:v>0.57979999999999998</c:v>
                </c:pt>
                <c:pt idx="6">
                  <c:v>0.57740000000000002</c:v>
                </c:pt>
                <c:pt idx="7">
                  <c:v>0.62009999999999998</c:v>
                </c:pt>
                <c:pt idx="8">
                  <c:v>0.7</c:v>
                </c:pt>
                <c:pt idx="9">
                  <c:v>0.67459999999999998</c:v>
                </c:pt>
                <c:pt idx="10">
                  <c:v>0.65890000000000004</c:v>
                </c:pt>
                <c:pt idx="11">
                  <c:v>0.66110000000000002</c:v>
                </c:pt>
                <c:pt idx="12">
                  <c:v>0.65210000000000001</c:v>
                </c:pt>
                <c:pt idx="13">
                  <c:v>0.70630000000000004</c:v>
                </c:pt>
                <c:pt idx="14">
                  <c:v>0.65039999999999998</c:v>
                </c:pt>
                <c:pt idx="15">
                  <c:v>0.67549999999999999</c:v>
                </c:pt>
                <c:pt idx="16">
                  <c:v>0.66579999999999995</c:v>
                </c:pt>
                <c:pt idx="17">
                  <c:v>0.61519999999999997</c:v>
                </c:pt>
                <c:pt idx="18">
                  <c:v>0.54759999999999998</c:v>
                </c:pt>
                <c:pt idx="19">
                  <c:v>0.56740000000000002</c:v>
                </c:pt>
                <c:pt idx="20">
                  <c:v>0.56130000000000002</c:v>
                </c:pt>
                <c:pt idx="21">
                  <c:v>0.498</c:v>
                </c:pt>
                <c:pt idx="22">
                  <c:v>0.4521</c:v>
                </c:pt>
                <c:pt idx="23">
                  <c:v>0.4768</c:v>
                </c:pt>
                <c:pt idx="24">
                  <c:v>0.46479999999999999</c:v>
                </c:pt>
                <c:pt idx="25">
                  <c:v>0.48359999999999997</c:v>
                </c:pt>
                <c:pt idx="26">
                  <c:v>0.51249999999999996</c:v>
                </c:pt>
                <c:pt idx="27">
                  <c:v>0.54369999999999996</c:v>
                </c:pt>
                <c:pt idx="28">
                  <c:v>0.54169999999999996</c:v>
                </c:pt>
                <c:pt idx="29">
                  <c:v>0.56910000000000005</c:v>
                </c:pt>
                <c:pt idx="30">
                  <c:v>0.59589999999999999</c:v>
                </c:pt>
                <c:pt idx="31">
                  <c:v>0.59860000000000002</c:v>
                </c:pt>
                <c:pt idx="32">
                  <c:v>0.58499999999999996</c:v>
                </c:pt>
                <c:pt idx="33">
                  <c:v>0.52780000000000005</c:v>
                </c:pt>
                <c:pt idx="34">
                  <c:v>0.49559999999999998</c:v>
                </c:pt>
                <c:pt idx="35">
                  <c:v>0.53759999999999997</c:v>
                </c:pt>
                <c:pt idx="36">
                  <c:v>0.56789999999999996</c:v>
                </c:pt>
                <c:pt idx="37">
                  <c:v>0.59770000000000001</c:v>
                </c:pt>
                <c:pt idx="38">
                  <c:v>0.63280000000000003</c:v>
                </c:pt>
                <c:pt idx="39">
                  <c:v>0.62260000000000004</c:v>
                </c:pt>
                <c:pt idx="40">
                  <c:v>0.624</c:v>
                </c:pt>
                <c:pt idx="41">
                  <c:v>0.6694</c:v>
                </c:pt>
                <c:pt idx="42">
                  <c:v>0.64990000000000003</c:v>
                </c:pt>
                <c:pt idx="43">
                  <c:v>0.63329999999999997</c:v>
                </c:pt>
                <c:pt idx="44">
                  <c:v>0.55569999999999997</c:v>
                </c:pt>
                <c:pt idx="45">
                  <c:v>0.56879999999999997</c:v>
                </c:pt>
                <c:pt idx="46">
                  <c:v>0.60399999999999998</c:v>
                </c:pt>
                <c:pt idx="47">
                  <c:v>0.6855</c:v>
                </c:pt>
                <c:pt idx="48">
                  <c:v>0.77929999999999999</c:v>
                </c:pt>
                <c:pt idx="49">
                  <c:v>0.7329</c:v>
                </c:pt>
                <c:pt idx="50">
                  <c:v>0.59619999999999995</c:v>
                </c:pt>
                <c:pt idx="51">
                  <c:v>0.44140000000000001</c:v>
                </c:pt>
                <c:pt idx="52">
                  <c:v>0.376</c:v>
                </c:pt>
                <c:pt idx="53">
                  <c:v>0.35549999999999998</c:v>
                </c:pt>
                <c:pt idx="54">
                  <c:v>0.36430000000000001</c:v>
                </c:pt>
                <c:pt idx="55">
                  <c:v>0.40139999999999998</c:v>
                </c:pt>
                <c:pt idx="56">
                  <c:v>0.47949999999999998</c:v>
                </c:pt>
                <c:pt idx="57">
                  <c:v>0.5171</c:v>
                </c:pt>
                <c:pt idx="58">
                  <c:v>0.56640000000000001</c:v>
                </c:pt>
                <c:pt idx="59">
                  <c:v>0.61960000000000004</c:v>
                </c:pt>
                <c:pt idx="60">
                  <c:v>0.63870000000000005</c:v>
                </c:pt>
                <c:pt idx="61">
                  <c:v>0.69479999999999997</c:v>
                </c:pt>
                <c:pt idx="62">
                  <c:v>0.75290000000000001</c:v>
                </c:pt>
                <c:pt idx="63">
                  <c:v>0.69869999999999999</c:v>
                </c:pt>
                <c:pt idx="64">
                  <c:v>0.71530000000000005</c:v>
                </c:pt>
                <c:pt idx="65">
                  <c:v>0.78610000000000002</c:v>
                </c:pt>
                <c:pt idx="66">
                  <c:v>0.83250000000000002</c:v>
                </c:pt>
                <c:pt idx="67">
                  <c:v>0.77200000000000002</c:v>
                </c:pt>
                <c:pt idx="68">
                  <c:v>0.72019999999999995</c:v>
                </c:pt>
                <c:pt idx="69">
                  <c:v>0.8276</c:v>
                </c:pt>
                <c:pt idx="70">
                  <c:v>0.92190000000000005</c:v>
                </c:pt>
                <c:pt idx="71">
                  <c:v>0.95069999999999999</c:v>
                </c:pt>
                <c:pt idx="72">
                  <c:v>0.9536</c:v>
                </c:pt>
                <c:pt idx="73">
                  <c:v>0.92630000000000001</c:v>
                </c:pt>
                <c:pt idx="74">
                  <c:v>0.7974</c:v>
                </c:pt>
                <c:pt idx="75">
                  <c:v>0.73540000000000005</c:v>
                </c:pt>
                <c:pt idx="76">
                  <c:v>0.6855</c:v>
                </c:pt>
                <c:pt idx="77">
                  <c:v>0.65429999999999999</c:v>
                </c:pt>
                <c:pt idx="78">
                  <c:v>0.63129999999999997</c:v>
                </c:pt>
                <c:pt idx="79">
                  <c:v>0.63529999999999998</c:v>
                </c:pt>
                <c:pt idx="80">
                  <c:v>0.61429999999999996</c:v>
                </c:pt>
                <c:pt idx="81">
                  <c:v>0.66500000000000004</c:v>
                </c:pt>
                <c:pt idx="82">
                  <c:v>0.69240000000000002</c:v>
                </c:pt>
                <c:pt idx="83">
                  <c:v>0.67679999999999996</c:v>
                </c:pt>
                <c:pt idx="84">
                  <c:v>0.66700000000000004</c:v>
                </c:pt>
                <c:pt idx="85">
                  <c:v>0.62739999999999996</c:v>
                </c:pt>
                <c:pt idx="86">
                  <c:v>0.55959999999999999</c:v>
                </c:pt>
                <c:pt idx="87">
                  <c:v>0.52639999999999998</c:v>
                </c:pt>
                <c:pt idx="88">
                  <c:v>0.51759999999999995</c:v>
                </c:pt>
                <c:pt idx="89">
                  <c:v>0.54590000000000005</c:v>
                </c:pt>
                <c:pt idx="90">
                  <c:v>0.53910000000000002</c:v>
                </c:pt>
                <c:pt idx="91">
                  <c:v>0.50339999999999996</c:v>
                </c:pt>
                <c:pt idx="92">
                  <c:v>0.46970000000000001</c:v>
                </c:pt>
                <c:pt idx="93">
                  <c:v>0.46679999999999999</c:v>
                </c:pt>
                <c:pt idx="94">
                  <c:v>0.45800000000000002</c:v>
                </c:pt>
                <c:pt idx="95">
                  <c:v>0.43020000000000003</c:v>
                </c:pt>
                <c:pt idx="96">
                  <c:v>0.40920000000000001</c:v>
                </c:pt>
                <c:pt idx="97">
                  <c:v>0.40089999999999998</c:v>
                </c:pt>
                <c:pt idx="98">
                  <c:v>0.3916</c:v>
                </c:pt>
                <c:pt idx="99">
                  <c:v>0.38329999999999997</c:v>
                </c:pt>
              </c:numCache>
            </c:numRef>
          </c:val>
          <c:smooth val="0"/>
          <c:extLst>
            <c:ext xmlns:c16="http://schemas.microsoft.com/office/drawing/2014/chart" uri="{C3380CC4-5D6E-409C-BE32-E72D297353CC}">
              <c16:uniqueId val="{00000003-2F93-4A16-B733-7D633D690FEE}"/>
            </c:ext>
          </c:extLst>
        </c:ser>
        <c:ser>
          <c:idx val="5"/>
          <c:order val="4"/>
          <c:tx>
            <c:strRef>
              <c:f>Sheet1!$Q$1</c:f>
              <c:strCache>
                <c:ptCount val="1"/>
                <c:pt idx="0">
                  <c:v>CSM 4</c:v>
                </c:pt>
              </c:strCache>
            </c:strRef>
          </c:tx>
          <c:spPr>
            <a:ln w="28575" cap="rnd">
              <a:solidFill>
                <a:schemeClr val="accent6">
                  <a:lumMod val="75000"/>
                </a:schemeClr>
              </a:solidFill>
              <a:round/>
            </a:ln>
            <a:effectLst/>
          </c:spPr>
          <c:marker>
            <c:symbol val="none"/>
          </c:marker>
          <c:val>
            <c:numRef>
              <c:f>Sheet1!$Q$2:$Q$102</c:f>
              <c:numCache>
                <c:formatCode>General</c:formatCode>
                <c:ptCount val="101"/>
                <c:pt idx="0">
                  <c:v>1.2558</c:v>
                </c:pt>
                <c:pt idx="1">
                  <c:v>1.2878000000000001</c:v>
                </c:pt>
                <c:pt idx="2">
                  <c:v>1.3218000000000001</c:v>
                </c:pt>
                <c:pt idx="3">
                  <c:v>1.1607000000000001</c:v>
                </c:pt>
                <c:pt idx="4">
                  <c:v>1.0423</c:v>
                </c:pt>
                <c:pt idx="5">
                  <c:v>0.9698</c:v>
                </c:pt>
                <c:pt idx="6">
                  <c:v>1.3745000000000001</c:v>
                </c:pt>
                <c:pt idx="7">
                  <c:v>2.5529999999999999</c:v>
                </c:pt>
                <c:pt idx="8">
                  <c:v>2.4565000000000001</c:v>
                </c:pt>
                <c:pt idx="9">
                  <c:v>2.3605</c:v>
                </c:pt>
                <c:pt idx="10">
                  <c:v>2.387</c:v>
                </c:pt>
                <c:pt idx="11">
                  <c:v>2.5935999999999999</c:v>
                </c:pt>
                <c:pt idx="12">
                  <c:v>2.7201</c:v>
                </c:pt>
                <c:pt idx="13">
                  <c:v>2.5926</c:v>
                </c:pt>
                <c:pt idx="14">
                  <c:v>2.6213000000000002</c:v>
                </c:pt>
                <c:pt idx="15">
                  <c:v>2.7008999999999999</c:v>
                </c:pt>
                <c:pt idx="16">
                  <c:v>2.7624</c:v>
                </c:pt>
                <c:pt idx="17">
                  <c:v>2.6985999999999999</c:v>
                </c:pt>
                <c:pt idx="18">
                  <c:v>2.5501999999999998</c:v>
                </c:pt>
                <c:pt idx="19">
                  <c:v>2.4592000000000001</c:v>
                </c:pt>
                <c:pt idx="20">
                  <c:v>2.4426000000000001</c:v>
                </c:pt>
                <c:pt idx="21">
                  <c:v>2.4304000000000001</c:v>
                </c:pt>
                <c:pt idx="22">
                  <c:v>2.44</c:v>
                </c:pt>
                <c:pt idx="23">
                  <c:v>2.4508999999999999</c:v>
                </c:pt>
                <c:pt idx="24">
                  <c:v>2.4238</c:v>
                </c:pt>
                <c:pt idx="25">
                  <c:v>2.3874</c:v>
                </c:pt>
                <c:pt idx="26">
                  <c:v>2.3069999999999999</c:v>
                </c:pt>
                <c:pt idx="27">
                  <c:v>2.1920999999999999</c:v>
                </c:pt>
                <c:pt idx="28">
                  <c:v>2.1164999999999998</c:v>
                </c:pt>
                <c:pt idx="29">
                  <c:v>2.0830000000000002</c:v>
                </c:pt>
                <c:pt idx="30">
                  <c:v>2.1278000000000001</c:v>
                </c:pt>
                <c:pt idx="31">
                  <c:v>2.3607</c:v>
                </c:pt>
                <c:pt idx="32">
                  <c:v>2.3631000000000002</c:v>
                </c:pt>
                <c:pt idx="33">
                  <c:v>2.3464</c:v>
                </c:pt>
                <c:pt idx="34">
                  <c:v>2.1315</c:v>
                </c:pt>
                <c:pt idx="35">
                  <c:v>2.2827000000000002</c:v>
                </c:pt>
                <c:pt idx="36">
                  <c:v>2.3925000000000001</c:v>
                </c:pt>
                <c:pt idx="37">
                  <c:v>2.4661</c:v>
                </c:pt>
                <c:pt idx="38">
                  <c:v>2.4358</c:v>
                </c:pt>
                <c:pt idx="39">
                  <c:v>2.3249</c:v>
                </c:pt>
                <c:pt idx="40">
                  <c:v>2.1434000000000002</c:v>
                </c:pt>
                <c:pt idx="41">
                  <c:v>2.6149</c:v>
                </c:pt>
                <c:pt idx="42">
                  <c:v>2.6113</c:v>
                </c:pt>
                <c:pt idx="43">
                  <c:v>2.4628000000000001</c:v>
                </c:pt>
                <c:pt idx="44">
                  <c:v>2.2124000000000001</c:v>
                </c:pt>
                <c:pt idx="45">
                  <c:v>2.1572</c:v>
                </c:pt>
                <c:pt idx="46">
                  <c:v>2.1141000000000001</c:v>
                </c:pt>
                <c:pt idx="47">
                  <c:v>1.6759999999999999</c:v>
                </c:pt>
                <c:pt idx="48">
                  <c:v>0.86309999999999998</c:v>
                </c:pt>
                <c:pt idx="49">
                  <c:v>0.75749999999999995</c:v>
                </c:pt>
                <c:pt idx="50">
                  <c:v>0.71899999999999997</c:v>
                </c:pt>
                <c:pt idx="51">
                  <c:v>0.69179999999999997</c:v>
                </c:pt>
                <c:pt idx="52">
                  <c:v>1.7847999999999999</c:v>
                </c:pt>
                <c:pt idx="53">
                  <c:v>1.9798</c:v>
                </c:pt>
                <c:pt idx="54">
                  <c:v>2.2938000000000001</c:v>
                </c:pt>
                <c:pt idx="55">
                  <c:v>2.5329000000000002</c:v>
                </c:pt>
                <c:pt idx="56">
                  <c:v>2.5323000000000002</c:v>
                </c:pt>
                <c:pt idx="57">
                  <c:v>2.5190000000000001</c:v>
                </c:pt>
                <c:pt idx="58">
                  <c:v>2.4701</c:v>
                </c:pt>
                <c:pt idx="59">
                  <c:v>2.3426999999999998</c:v>
                </c:pt>
                <c:pt idx="60">
                  <c:v>2.0388999999999999</c:v>
                </c:pt>
                <c:pt idx="61">
                  <c:v>2.1230000000000002</c:v>
                </c:pt>
                <c:pt idx="62">
                  <c:v>2.2109000000000001</c:v>
                </c:pt>
                <c:pt idx="63">
                  <c:v>2.5198</c:v>
                </c:pt>
                <c:pt idx="64">
                  <c:v>2.6722000000000001</c:v>
                </c:pt>
                <c:pt idx="65">
                  <c:v>2.8593999999999999</c:v>
                </c:pt>
                <c:pt idx="66">
                  <c:v>2.9605999999999999</c:v>
                </c:pt>
                <c:pt idx="67">
                  <c:v>2.6696</c:v>
                </c:pt>
                <c:pt idx="68">
                  <c:v>2.3014999999999999</c:v>
                </c:pt>
                <c:pt idx="69">
                  <c:v>1.8459000000000001</c:v>
                </c:pt>
                <c:pt idx="70">
                  <c:v>1.5926</c:v>
                </c:pt>
                <c:pt idx="71">
                  <c:v>2.3048999999999999</c:v>
                </c:pt>
                <c:pt idx="72">
                  <c:v>2.6532</c:v>
                </c:pt>
                <c:pt idx="73">
                  <c:v>2.3403</c:v>
                </c:pt>
                <c:pt idx="74">
                  <c:v>2.4380000000000002</c:v>
                </c:pt>
                <c:pt idx="75">
                  <c:v>2.1817000000000002</c:v>
                </c:pt>
                <c:pt idx="76">
                  <c:v>2.1042000000000001</c:v>
                </c:pt>
                <c:pt idx="77">
                  <c:v>2.1802000000000001</c:v>
                </c:pt>
                <c:pt idx="78">
                  <c:v>2.7019000000000002</c:v>
                </c:pt>
                <c:pt idx="79">
                  <c:v>2.4342000000000001</c:v>
                </c:pt>
                <c:pt idx="80">
                  <c:v>2.1638999999999999</c:v>
                </c:pt>
                <c:pt idx="81">
                  <c:v>1.8127</c:v>
                </c:pt>
                <c:pt idx="82">
                  <c:v>1.7592000000000001</c:v>
                </c:pt>
                <c:pt idx="83">
                  <c:v>1.8319000000000001</c:v>
                </c:pt>
                <c:pt idx="84">
                  <c:v>2.0933000000000002</c:v>
                </c:pt>
                <c:pt idx="85">
                  <c:v>2.2000999999999999</c:v>
                </c:pt>
                <c:pt idx="86">
                  <c:v>2.2566999999999999</c:v>
                </c:pt>
                <c:pt idx="87">
                  <c:v>2.2555000000000001</c:v>
                </c:pt>
                <c:pt idx="88">
                  <c:v>2.2717999999999998</c:v>
                </c:pt>
                <c:pt idx="89">
                  <c:v>2.2014</c:v>
                </c:pt>
                <c:pt idx="90">
                  <c:v>1.8404</c:v>
                </c:pt>
                <c:pt idx="91">
                  <c:v>1.6153999999999999</c:v>
                </c:pt>
                <c:pt idx="92">
                  <c:v>1.5642</c:v>
                </c:pt>
                <c:pt idx="93">
                  <c:v>1.5548</c:v>
                </c:pt>
                <c:pt idx="94">
                  <c:v>1.5198</c:v>
                </c:pt>
                <c:pt idx="95">
                  <c:v>1.4721</c:v>
                </c:pt>
                <c:pt idx="96">
                  <c:v>1.4533</c:v>
                </c:pt>
                <c:pt idx="97">
                  <c:v>1.4670000000000001</c:v>
                </c:pt>
                <c:pt idx="98">
                  <c:v>1.4659</c:v>
                </c:pt>
                <c:pt idx="99">
                  <c:v>1.43</c:v>
                </c:pt>
              </c:numCache>
            </c:numRef>
          </c:val>
          <c:smooth val="0"/>
          <c:extLst>
            <c:ext xmlns:c16="http://schemas.microsoft.com/office/drawing/2014/chart" uri="{C3380CC4-5D6E-409C-BE32-E72D297353CC}">
              <c16:uniqueId val="{00000004-2F93-4A16-B733-7D633D690FEE}"/>
            </c:ext>
          </c:extLst>
        </c:ser>
        <c:ser>
          <c:idx val="6"/>
          <c:order val="5"/>
          <c:tx>
            <c:strRef>
              <c:f>Sheet1!$R$1</c:f>
              <c:strCache>
                <c:ptCount val="1"/>
                <c:pt idx="0">
                  <c:v>CSM 8</c:v>
                </c:pt>
              </c:strCache>
            </c:strRef>
          </c:tx>
          <c:spPr>
            <a:ln w="28575" cap="rnd">
              <a:solidFill>
                <a:schemeClr val="accent6">
                  <a:lumMod val="60000"/>
                  <a:lumOff val="40000"/>
                </a:schemeClr>
              </a:solidFill>
              <a:round/>
            </a:ln>
            <a:effectLst/>
          </c:spPr>
          <c:marker>
            <c:symbol val="none"/>
          </c:marker>
          <c:val>
            <c:numRef>
              <c:f>Sheet1!$R$2:$R$102</c:f>
              <c:numCache>
                <c:formatCode>General</c:formatCode>
                <c:ptCount val="101"/>
                <c:pt idx="0">
                  <c:v>1.8898999999999999</c:v>
                </c:pt>
                <c:pt idx="1">
                  <c:v>1.9331</c:v>
                </c:pt>
                <c:pt idx="2">
                  <c:v>2.0379999999999998</c:v>
                </c:pt>
                <c:pt idx="3">
                  <c:v>1.7218</c:v>
                </c:pt>
                <c:pt idx="4">
                  <c:v>1.4843999999999999</c:v>
                </c:pt>
                <c:pt idx="5">
                  <c:v>1.327</c:v>
                </c:pt>
                <c:pt idx="6">
                  <c:v>2.0792000000000002</c:v>
                </c:pt>
                <c:pt idx="7">
                  <c:v>4.2850000000000001</c:v>
                </c:pt>
                <c:pt idx="8">
                  <c:v>3.6234999999999999</c:v>
                </c:pt>
                <c:pt idx="9">
                  <c:v>3.1164999999999998</c:v>
                </c:pt>
                <c:pt idx="10">
                  <c:v>3.2279</c:v>
                </c:pt>
                <c:pt idx="11">
                  <c:v>4.0381999999999998</c:v>
                </c:pt>
                <c:pt idx="12">
                  <c:v>4.3468999999999998</c:v>
                </c:pt>
                <c:pt idx="13">
                  <c:v>4.1279000000000003</c:v>
                </c:pt>
                <c:pt idx="14">
                  <c:v>3.9956</c:v>
                </c:pt>
                <c:pt idx="15">
                  <c:v>4.2977999999999996</c:v>
                </c:pt>
                <c:pt idx="16">
                  <c:v>4.3963000000000001</c:v>
                </c:pt>
                <c:pt idx="17">
                  <c:v>4.2781000000000002</c:v>
                </c:pt>
                <c:pt idx="18">
                  <c:v>4.1395</c:v>
                </c:pt>
                <c:pt idx="19">
                  <c:v>3.9904000000000002</c:v>
                </c:pt>
                <c:pt idx="20">
                  <c:v>3.8378000000000001</c:v>
                </c:pt>
                <c:pt idx="21">
                  <c:v>3.8321000000000001</c:v>
                </c:pt>
                <c:pt idx="22">
                  <c:v>3.8372000000000002</c:v>
                </c:pt>
                <c:pt idx="23">
                  <c:v>3.7801999999999998</c:v>
                </c:pt>
                <c:pt idx="24">
                  <c:v>3.8403999999999998</c:v>
                </c:pt>
                <c:pt idx="25">
                  <c:v>3.7854999999999999</c:v>
                </c:pt>
                <c:pt idx="26">
                  <c:v>3.6875</c:v>
                </c:pt>
                <c:pt idx="27">
                  <c:v>3.4954999999999998</c:v>
                </c:pt>
                <c:pt idx="28">
                  <c:v>3.3717999999999999</c:v>
                </c:pt>
                <c:pt idx="29">
                  <c:v>3.3471000000000002</c:v>
                </c:pt>
                <c:pt idx="30">
                  <c:v>3.2629999999999999</c:v>
                </c:pt>
                <c:pt idx="31">
                  <c:v>3.5324</c:v>
                </c:pt>
                <c:pt idx="32">
                  <c:v>3.6288999999999998</c:v>
                </c:pt>
                <c:pt idx="33">
                  <c:v>3.6741000000000001</c:v>
                </c:pt>
                <c:pt idx="34">
                  <c:v>3.3281999999999998</c:v>
                </c:pt>
                <c:pt idx="35">
                  <c:v>3.6812999999999998</c:v>
                </c:pt>
                <c:pt idx="36">
                  <c:v>3.9775</c:v>
                </c:pt>
                <c:pt idx="37">
                  <c:v>4.1032000000000002</c:v>
                </c:pt>
                <c:pt idx="38">
                  <c:v>4.0696000000000003</c:v>
                </c:pt>
                <c:pt idx="39">
                  <c:v>3.6738</c:v>
                </c:pt>
                <c:pt idx="40">
                  <c:v>3.3157000000000001</c:v>
                </c:pt>
                <c:pt idx="41">
                  <c:v>4.3586999999999998</c:v>
                </c:pt>
                <c:pt idx="42">
                  <c:v>4.3426</c:v>
                </c:pt>
                <c:pt idx="43">
                  <c:v>3.9857999999999998</c:v>
                </c:pt>
                <c:pt idx="44">
                  <c:v>3.6137999999999999</c:v>
                </c:pt>
                <c:pt idx="45">
                  <c:v>3.4283999999999999</c:v>
                </c:pt>
                <c:pt idx="46">
                  <c:v>3.3586</c:v>
                </c:pt>
                <c:pt idx="47">
                  <c:v>2.3774000000000002</c:v>
                </c:pt>
                <c:pt idx="48">
                  <c:v>1.2090000000000001</c:v>
                </c:pt>
                <c:pt idx="49">
                  <c:v>1.0215000000000001</c:v>
                </c:pt>
                <c:pt idx="50">
                  <c:v>0.96150000000000002</c:v>
                </c:pt>
                <c:pt idx="51">
                  <c:v>1.0419</c:v>
                </c:pt>
                <c:pt idx="52">
                  <c:v>2.5750999999999999</c:v>
                </c:pt>
                <c:pt idx="53">
                  <c:v>2.7732999999999999</c:v>
                </c:pt>
                <c:pt idx="54">
                  <c:v>3.6086999999999998</c:v>
                </c:pt>
                <c:pt idx="55">
                  <c:v>4.0056000000000003</c:v>
                </c:pt>
                <c:pt idx="56">
                  <c:v>4.0246000000000004</c:v>
                </c:pt>
                <c:pt idx="57">
                  <c:v>3.9626999999999999</c:v>
                </c:pt>
                <c:pt idx="58">
                  <c:v>3.7235</c:v>
                </c:pt>
                <c:pt idx="59">
                  <c:v>3.2715000000000001</c:v>
                </c:pt>
                <c:pt idx="60">
                  <c:v>2.7347000000000001</c:v>
                </c:pt>
                <c:pt idx="61">
                  <c:v>2.8012000000000001</c:v>
                </c:pt>
                <c:pt idx="62">
                  <c:v>3.1882000000000001</c:v>
                </c:pt>
                <c:pt idx="63">
                  <c:v>3.7507000000000001</c:v>
                </c:pt>
                <c:pt idx="64">
                  <c:v>4.3974000000000002</c:v>
                </c:pt>
                <c:pt idx="65">
                  <c:v>4.8293999999999997</c:v>
                </c:pt>
                <c:pt idx="66">
                  <c:v>4.5854999999999997</c:v>
                </c:pt>
                <c:pt idx="67">
                  <c:v>3.8365</c:v>
                </c:pt>
                <c:pt idx="68">
                  <c:v>3.3033000000000001</c:v>
                </c:pt>
                <c:pt idx="69">
                  <c:v>2.4719000000000002</c:v>
                </c:pt>
                <c:pt idx="70">
                  <c:v>2.0691999999999999</c:v>
                </c:pt>
                <c:pt idx="71">
                  <c:v>3.4150999999999998</c:v>
                </c:pt>
                <c:pt idx="72">
                  <c:v>4.0629999999999997</c:v>
                </c:pt>
                <c:pt idx="73">
                  <c:v>3.4767999999999999</c:v>
                </c:pt>
                <c:pt idx="74">
                  <c:v>3.8449</c:v>
                </c:pt>
                <c:pt idx="75">
                  <c:v>3.5966</c:v>
                </c:pt>
                <c:pt idx="76">
                  <c:v>3.4039999999999999</c:v>
                </c:pt>
                <c:pt idx="77">
                  <c:v>3.5537999999999998</c:v>
                </c:pt>
                <c:pt idx="78">
                  <c:v>4.3127000000000004</c:v>
                </c:pt>
                <c:pt idx="79">
                  <c:v>3.8473000000000002</c:v>
                </c:pt>
                <c:pt idx="80">
                  <c:v>3.0247000000000002</c:v>
                </c:pt>
                <c:pt idx="81">
                  <c:v>2.5985999999999998</c:v>
                </c:pt>
                <c:pt idx="82">
                  <c:v>2.4582999999999999</c:v>
                </c:pt>
                <c:pt idx="83">
                  <c:v>2.5316000000000001</c:v>
                </c:pt>
                <c:pt idx="84">
                  <c:v>2.7854999999999999</c:v>
                </c:pt>
                <c:pt idx="85">
                  <c:v>2.8614000000000002</c:v>
                </c:pt>
                <c:pt idx="86">
                  <c:v>3.1431</c:v>
                </c:pt>
                <c:pt idx="87">
                  <c:v>3.2793000000000001</c:v>
                </c:pt>
                <c:pt idx="88">
                  <c:v>3.2850999999999999</c:v>
                </c:pt>
                <c:pt idx="89">
                  <c:v>3.2421000000000002</c:v>
                </c:pt>
                <c:pt idx="90">
                  <c:v>2.8791000000000002</c:v>
                </c:pt>
                <c:pt idx="91">
                  <c:v>2.6326000000000001</c:v>
                </c:pt>
                <c:pt idx="92">
                  <c:v>2.5676000000000001</c:v>
                </c:pt>
                <c:pt idx="93">
                  <c:v>2.581</c:v>
                </c:pt>
                <c:pt idx="94">
                  <c:v>2.5478000000000001</c:v>
                </c:pt>
                <c:pt idx="95">
                  <c:v>2.4733999999999998</c:v>
                </c:pt>
                <c:pt idx="96">
                  <c:v>2.4697</c:v>
                </c:pt>
                <c:pt idx="97">
                  <c:v>2.4579</c:v>
                </c:pt>
                <c:pt idx="98">
                  <c:v>2.4638</c:v>
                </c:pt>
                <c:pt idx="99">
                  <c:v>2.4460999999999999</c:v>
                </c:pt>
              </c:numCache>
            </c:numRef>
          </c:val>
          <c:smooth val="0"/>
          <c:extLst>
            <c:ext xmlns:c16="http://schemas.microsoft.com/office/drawing/2014/chart" uri="{C3380CC4-5D6E-409C-BE32-E72D297353CC}">
              <c16:uniqueId val="{00000005-2F93-4A16-B733-7D633D690FEE}"/>
            </c:ext>
          </c:extLst>
        </c:ser>
        <c:dLbls>
          <c:showLegendKey val="0"/>
          <c:showVal val="0"/>
          <c:showCatName val="0"/>
          <c:showSerName val="0"/>
          <c:showPercent val="0"/>
          <c:showBubbleSize val="0"/>
        </c:dLbls>
        <c:smooth val="0"/>
        <c:axId val="-2061116320"/>
        <c:axId val="-12197344"/>
      </c:lineChart>
      <c:catAx>
        <c:axId val="-2061116320"/>
        <c:scaling>
          <c:orientation val="minMax"/>
        </c:scaling>
        <c:delete val="1"/>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sv-SE" sz="1400" b="1" dirty="0">
                    <a:solidFill>
                      <a:srgbClr val="595959"/>
                    </a:solidFill>
                  </a:rPr>
                  <a:t>Frame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majorTickMark val="none"/>
        <c:minorTickMark val="none"/>
        <c:tickLblPos val="nextTo"/>
        <c:crossAx val="-12197344"/>
        <c:crosses val="autoZero"/>
        <c:auto val="1"/>
        <c:lblAlgn val="ctr"/>
        <c:lblOffset val="100"/>
        <c:tickLblSkip val="25"/>
        <c:tickMarkSkip val="1"/>
        <c:noMultiLvlLbl val="0"/>
      </c:catAx>
      <c:valAx>
        <c:axId val="-12197344"/>
        <c:scaling>
          <c:orientation val="minMax"/>
          <c:max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sv-SE" sz="1400" b="1" dirty="0">
                    <a:solidFill>
                      <a:srgbClr val="595959"/>
                    </a:solidFill>
                  </a:rPr>
                  <a:t>Time (ms)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595959"/>
                </a:solidFill>
                <a:latin typeface="+mn-lt"/>
                <a:ea typeface="+mn-ea"/>
                <a:cs typeface="+mn-cs"/>
              </a:defRPr>
            </a:pPr>
            <a:endParaRPr lang="en-US"/>
          </a:p>
        </c:txPr>
        <c:crossAx val="-2061116320"/>
        <c:crosses val="autoZero"/>
        <c:crossBetween val="between"/>
        <c:majorUnit val="1"/>
      </c:valAx>
      <c:spPr>
        <a:noFill/>
        <a:ln>
          <a:noFill/>
        </a:ln>
        <a:effectLst/>
      </c:spPr>
    </c:plotArea>
    <c:legend>
      <c:legendPos val="t"/>
      <c:layout>
        <c:manualLayout>
          <c:xMode val="edge"/>
          <c:yMode val="edge"/>
          <c:x val="9.6177657210822096E-2"/>
          <c:y val="2.1436227224008574E-2"/>
          <c:w val="0.89192937003745731"/>
          <c:h val="0.17551037631550076"/>
        </c:manualLayout>
      </c:layout>
      <c:overlay val="0"/>
      <c:spPr>
        <a:noFill/>
        <a:ln>
          <a:noFill/>
        </a:ln>
        <a:effectLst/>
      </c:spPr>
      <c:txPr>
        <a:bodyPr rot="0" spcFirstLastPara="1" vertOverflow="ellipsis" vert="horz" wrap="square" anchor="ctr" anchorCtr="1"/>
        <a:lstStyle/>
        <a:p>
          <a:pPr>
            <a:defRPr sz="900" b="0" i="0" u="none" strike="noStrike" kern="1200" baseline="0">
              <a:solidFill>
                <a:srgbClr val="595959"/>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bg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'[Chart in Microsoft PowerPoint]Sheet1'!$A$1</c:f>
              <c:strCache>
                <c:ptCount val="1"/>
                <c:pt idx="0">
                  <c:v>OURS 1 spp</c:v>
                </c:pt>
              </c:strCache>
            </c:strRef>
          </c:tx>
          <c:spPr>
            <a:ln w="28575" cap="rnd">
              <a:solidFill>
                <a:sysClr val="windowText" lastClr="000000"/>
              </a:solidFill>
              <a:round/>
            </a:ln>
            <a:effectLst/>
          </c:spPr>
          <c:marker>
            <c:symbol val="none"/>
          </c:marker>
          <c:val>
            <c:numRef>
              <c:f>'[Chart in Microsoft PowerPoint]Sheet1'!$A$4:$A$98</c:f>
              <c:numCache>
                <c:formatCode>General</c:formatCode>
                <c:ptCount val="95"/>
                <c:pt idx="0">
                  <c:v>0.85829999999999995</c:v>
                </c:pt>
                <c:pt idx="1">
                  <c:v>0.89259999999999995</c:v>
                </c:pt>
                <c:pt idx="2">
                  <c:v>0.82020000000000004</c:v>
                </c:pt>
                <c:pt idx="3">
                  <c:v>0.7248</c:v>
                </c:pt>
                <c:pt idx="4">
                  <c:v>0.56459999999999999</c:v>
                </c:pt>
                <c:pt idx="5">
                  <c:v>0.52639999999999998</c:v>
                </c:pt>
                <c:pt idx="6">
                  <c:v>0.4234</c:v>
                </c:pt>
                <c:pt idx="7">
                  <c:v>0.43490000000000001</c:v>
                </c:pt>
                <c:pt idx="8">
                  <c:v>0.48449999999999999</c:v>
                </c:pt>
                <c:pt idx="9">
                  <c:v>0.56079999999999997</c:v>
                </c:pt>
                <c:pt idx="10">
                  <c:v>0.64470000000000005</c:v>
                </c:pt>
                <c:pt idx="11">
                  <c:v>0.78200000000000003</c:v>
                </c:pt>
                <c:pt idx="12">
                  <c:v>0.7591</c:v>
                </c:pt>
                <c:pt idx="13">
                  <c:v>0.68279999999999996</c:v>
                </c:pt>
                <c:pt idx="14">
                  <c:v>0.62939999999999996</c:v>
                </c:pt>
                <c:pt idx="15">
                  <c:v>0.61799999999999999</c:v>
                </c:pt>
                <c:pt idx="16">
                  <c:v>0.54169999999999996</c:v>
                </c:pt>
                <c:pt idx="17">
                  <c:v>0.49209999999999998</c:v>
                </c:pt>
                <c:pt idx="18">
                  <c:v>0.37</c:v>
                </c:pt>
                <c:pt idx="19">
                  <c:v>0.248</c:v>
                </c:pt>
                <c:pt idx="20">
                  <c:v>0.25180000000000002</c:v>
                </c:pt>
                <c:pt idx="21">
                  <c:v>0.24410000000000001</c:v>
                </c:pt>
                <c:pt idx="22">
                  <c:v>0.24030000000000001</c:v>
                </c:pt>
                <c:pt idx="23">
                  <c:v>0.24030000000000001</c:v>
                </c:pt>
                <c:pt idx="24">
                  <c:v>0.25559999999999999</c:v>
                </c:pt>
                <c:pt idx="25">
                  <c:v>0.25180000000000002</c:v>
                </c:pt>
                <c:pt idx="26">
                  <c:v>0.25180000000000002</c:v>
                </c:pt>
                <c:pt idx="27">
                  <c:v>0.25180000000000002</c:v>
                </c:pt>
                <c:pt idx="28">
                  <c:v>0.26319999999999999</c:v>
                </c:pt>
                <c:pt idx="29">
                  <c:v>0.3281</c:v>
                </c:pt>
                <c:pt idx="30">
                  <c:v>0.57220000000000004</c:v>
                </c:pt>
                <c:pt idx="31">
                  <c:v>0.62939999999999996</c:v>
                </c:pt>
                <c:pt idx="32">
                  <c:v>0.60650000000000004</c:v>
                </c:pt>
                <c:pt idx="33">
                  <c:v>0.63319999999999999</c:v>
                </c:pt>
                <c:pt idx="34">
                  <c:v>0.65990000000000004</c:v>
                </c:pt>
                <c:pt idx="35">
                  <c:v>0.66759999999999997</c:v>
                </c:pt>
                <c:pt idx="36">
                  <c:v>0.66759999999999997</c:v>
                </c:pt>
                <c:pt idx="37">
                  <c:v>0.66759999999999997</c:v>
                </c:pt>
                <c:pt idx="38">
                  <c:v>0.67520000000000002</c:v>
                </c:pt>
                <c:pt idx="39">
                  <c:v>0.6714</c:v>
                </c:pt>
                <c:pt idx="40">
                  <c:v>0.67900000000000005</c:v>
                </c:pt>
                <c:pt idx="41">
                  <c:v>0.66379999999999995</c:v>
                </c:pt>
                <c:pt idx="42">
                  <c:v>0.61419999999999997</c:v>
                </c:pt>
                <c:pt idx="43">
                  <c:v>0.62180000000000002</c:v>
                </c:pt>
                <c:pt idx="44">
                  <c:v>0.6371</c:v>
                </c:pt>
                <c:pt idx="45">
                  <c:v>0.65229999999999999</c:v>
                </c:pt>
                <c:pt idx="46">
                  <c:v>0.63319999999999999</c:v>
                </c:pt>
                <c:pt idx="47">
                  <c:v>0.61799999999999999</c:v>
                </c:pt>
                <c:pt idx="48">
                  <c:v>0.62560000000000004</c:v>
                </c:pt>
                <c:pt idx="49">
                  <c:v>0.59509999999999996</c:v>
                </c:pt>
                <c:pt idx="50">
                  <c:v>0.46539999999999998</c:v>
                </c:pt>
                <c:pt idx="51">
                  <c:v>0.24030000000000001</c:v>
                </c:pt>
                <c:pt idx="52">
                  <c:v>0.25180000000000002</c:v>
                </c:pt>
                <c:pt idx="53">
                  <c:v>0.248</c:v>
                </c:pt>
                <c:pt idx="54">
                  <c:v>0.24410000000000001</c:v>
                </c:pt>
                <c:pt idx="55">
                  <c:v>0.24030000000000001</c:v>
                </c:pt>
                <c:pt idx="56">
                  <c:v>0.25559999999999999</c:v>
                </c:pt>
                <c:pt idx="57">
                  <c:v>0.27079999999999999</c:v>
                </c:pt>
                <c:pt idx="58">
                  <c:v>0.3014</c:v>
                </c:pt>
                <c:pt idx="59">
                  <c:v>0.29749999999999999</c:v>
                </c:pt>
                <c:pt idx="60">
                  <c:v>0.32419999999999999</c:v>
                </c:pt>
                <c:pt idx="61">
                  <c:v>0.36620000000000003</c:v>
                </c:pt>
                <c:pt idx="62">
                  <c:v>0.4234</c:v>
                </c:pt>
                <c:pt idx="63">
                  <c:v>0.58360000000000001</c:v>
                </c:pt>
                <c:pt idx="64">
                  <c:v>0.51880000000000004</c:v>
                </c:pt>
                <c:pt idx="65">
                  <c:v>0.51880000000000004</c:v>
                </c:pt>
                <c:pt idx="66">
                  <c:v>0.59509999999999996</c:v>
                </c:pt>
                <c:pt idx="67">
                  <c:v>0.57599999999999996</c:v>
                </c:pt>
                <c:pt idx="68">
                  <c:v>0.5302</c:v>
                </c:pt>
                <c:pt idx="69">
                  <c:v>0.54930000000000001</c:v>
                </c:pt>
                <c:pt idx="70">
                  <c:v>0.50349999999999995</c:v>
                </c:pt>
                <c:pt idx="71">
                  <c:v>0.54549999999999998</c:v>
                </c:pt>
                <c:pt idx="72">
                  <c:v>0.48830000000000001</c:v>
                </c:pt>
                <c:pt idx="73">
                  <c:v>0.42720000000000002</c:v>
                </c:pt>
                <c:pt idx="74">
                  <c:v>0.43869999999999998</c:v>
                </c:pt>
                <c:pt idx="75">
                  <c:v>0.50349999999999995</c:v>
                </c:pt>
                <c:pt idx="76">
                  <c:v>0.61419999999999997</c:v>
                </c:pt>
                <c:pt idx="77">
                  <c:v>0.66379999999999995</c:v>
                </c:pt>
                <c:pt idx="78">
                  <c:v>0.73619999999999997</c:v>
                </c:pt>
                <c:pt idx="79">
                  <c:v>0.68659999999999999</c:v>
                </c:pt>
                <c:pt idx="80">
                  <c:v>0.6714</c:v>
                </c:pt>
                <c:pt idx="81">
                  <c:v>0.64090000000000003</c:v>
                </c:pt>
                <c:pt idx="82">
                  <c:v>0.61799999999999999</c:v>
                </c:pt>
                <c:pt idx="83">
                  <c:v>0.5302</c:v>
                </c:pt>
                <c:pt idx="84">
                  <c:v>0.37769999999999998</c:v>
                </c:pt>
                <c:pt idx="85">
                  <c:v>0.45779999999999998</c:v>
                </c:pt>
                <c:pt idx="86">
                  <c:v>0.40439999999999998</c:v>
                </c:pt>
                <c:pt idx="87">
                  <c:v>0.3967</c:v>
                </c:pt>
                <c:pt idx="88">
                  <c:v>0.54169999999999996</c:v>
                </c:pt>
                <c:pt idx="89">
                  <c:v>0.62939999999999996</c:v>
                </c:pt>
                <c:pt idx="90">
                  <c:v>0.89649999999999996</c:v>
                </c:pt>
                <c:pt idx="91">
                  <c:v>1.1101000000000001</c:v>
                </c:pt>
                <c:pt idx="92">
                  <c:v>1.5792999999999999</c:v>
                </c:pt>
                <c:pt idx="93">
                  <c:v>1.5488</c:v>
                </c:pt>
                <c:pt idx="94">
                  <c:v>1.3466</c:v>
                </c:pt>
              </c:numCache>
            </c:numRef>
          </c:val>
          <c:smooth val="0"/>
          <c:extLst>
            <c:ext xmlns:c16="http://schemas.microsoft.com/office/drawing/2014/chart" uri="{C3380CC4-5D6E-409C-BE32-E72D297353CC}">
              <c16:uniqueId val="{00000000-6CB4-49F4-9AB5-313CF089196B}"/>
            </c:ext>
          </c:extLst>
        </c:ser>
        <c:ser>
          <c:idx val="1"/>
          <c:order val="1"/>
          <c:tx>
            <c:strRef>
              <c:f>'[Chart in Microsoft PowerPoint]Sheet1'!$B$1</c:f>
              <c:strCache>
                <c:ptCount val="1"/>
                <c:pt idx="0">
                  <c:v>OURS 9×9 VOAA</c:v>
                </c:pt>
              </c:strCache>
            </c:strRef>
          </c:tx>
          <c:spPr>
            <a:ln w="28575" cap="rnd">
              <a:solidFill>
                <a:srgbClr val="4F81BD">
                  <a:lumMod val="60000"/>
                  <a:lumOff val="40000"/>
                </a:srgbClr>
              </a:solidFill>
              <a:prstDash val="sysDash"/>
              <a:round/>
            </a:ln>
            <a:effectLst/>
          </c:spPr>
          <c:marker>
            <c:symbol val="none"/>
          </c:marker>
          <c:val>
            <c:numRef>
              <c:f>'[Chart in Microsoft PowerPoint]Sheet1'!$B$4:$B$98</c:f>
              <c:numCache>
                <c:formatCode>General</c:formatCode>
                <c:ptCount val="95"/>
                <c:pt idx="0">
                  <c:v>0.28610000000000002</c:v>
                </c:pt>
                <c:pt idx="1">
                  <c:v>0.37769999999999998</c:v>
                </c:pt>
                <c:pt idx="2">
                  <c:v>0.40820000000000001</c:v>
                </c:pt>
                <c:pt idx="3">
                  <c:v>0.53790000000000004</c:v>
                </c:pt>
                <c:pt idx="4">
                  <c:v>0.91549999999999998</c:v>
                </c:pt>
                <c:pt idx="5">
                  <c:v>0.98419999999999996</c:v>
                </c:pt>
                <c:pt idx="6">
                  <c:v>0.78580000000000005</c:v>
                </c:pt>
                <c:pt idx="7">
                  <c:v>0.80489999999999995</c:v>
                </c:pt>
                <c:pt idx="8">
                  <c:v>0.94220000000000004</c:v>
                </c:pt>
                <c:pt idx="9">
                  <c:v>1.0643</c:v>
                </c:pt>
                <c:pt idx="10">
                  <c:v>1.133</c:v>
                </c:pt>
                <c:pt idx="11">
                  <c:v>1.4954000000000001</c:v>
                </c:pt>
                <c:pt idx="12">
                  <c:v>1.5029999999999999</c:v>
                </c:pt>
                <c:pt idx="13">
                  <c:v>1.4458</c:v>
                </c:pt>
                <c:pt idx="14">
                  <c:v>1.339</c:v>
                </c:pt>
                <c:pt idx="15">
                  <c:v>1.3312999999999999</c:v>
                </c:pt>
                <c:pt idx="16">
                  <c:v>1.1406000000000001</c:v>
                </c:pt>
                <c:pt idx="17">
                  <c:v>1.0185</c:v>
                </c:pt>
                <c:pt idx="18">
                  <c:v>0.76290000000000002</c:v>
                </c:pt>
                <c:pt idx="19">
                  <c:v>0.54930000000000001</c:v>
                </c:pt>
                <c:pt idx="20">
                  <c:v>0.52639999999999998</c:v>
                </c:pt>
                <c:pt idx="21">
                  <c:v>0.51500000000000001</c:v>
                </c:pt>
                <c:pt idx="22">
                  <c:v>0.47299999999999998</c:v>
                </c:pt>
                <c:pt idx="23">
                  <c:v>0.51119999999999999</c:v>
                </c:pt>
                <c:pt idx="24">
                  <c:v>0.54169999999999996</c:v>
                </c:pt>
                <c:pt idx="25">
                  <c:v>0.52259999999999995</c:v>
                </c:pt>
                <c:pt idx="26">
                  <c:v>0.51119999999999999</c:v>
                </c:pt>
                <c:pt idx="27">
                  <c:v>0.49590000000000001</c:v>
                </c:pt>
                <c:pt idx="28">
                  <c:v>0.51880000000000004</c:v>
                </c:pt>
                <c:pt idx="29">
                  <c:v>0.6371</c:v>
                </c:pt>
                <c:pt idx="30">
                  <c:v>1.0071000000000001</c:v>
                </c:pt>
                <c:pt idx="31">
                  <c:v>1.091</c:v>
                </c:pt>
                <c:pt idx="32">
                  <c:v>1.0146999999999999</c:v>
                </c:pt>
                <c:pt idx="33">
                  <c:v>1.0681</c:v>
                </c:pt>
                <c:pt idx="34">
                  <c:v>1.1368</c:v>
                </c:pt>
                <c:pt idx="35">
                  <c:v>1.1826000000000001</c:v>
                </c:pt>
                <c:pt idx="36">
                  <c:v>1.194</c:v>
                </c:pt>
                <c:pt idx="37">
                  <c:v>1.2244999999999999</c:v>
                </c:pt>
                <c:pt idx="38">
                  <c:v>1.2741</c:v>
                </c:pt>
                <c:pt idx="39">
                  <c:v>1.3123</c:v>
                </c:pt>
                <c:pt idx="40">
                  <c:v>1.3504</c:v>
                </c:pt>
                <c:pt idx="41">
                  <c:v>1.3466</c:v>
                </c:pt>
                <c:pt idx="42">
                  <c:v>1.2549999999999999</c:v>
                </c:pt>
                <c:pt idx="43">
                  <c:v>1.2856000000000001</c:v>
                </c:pt>
                <c:pt idx="44">
                  <c:v>1.3542000000000001</c:v>
                </c:pt>
                <c:pt idx="45">
                  <c:v>1.4267000000000001</c:v>
                </c:pt>
                <c:pt idx="46">
                  <c:v>1.4</c:v>
                </c:pt>
                <c:pt idx="47">
                  <c:v>1.339</c:v>
                </c:pt>
                <c:pt idx="48">
                  <c:v>1.2969999999999999</c:v>
                </c:pt>
                <c:pt idx="49">
                  <c:v>1.2169000000000001</c:v>
                </c:pt>
                <c:pt idx="50">
                  <c:v>0.92700000000000005</c:v>
                </c:pt>
                <c:pt idx="51">
                  <c:v>0.52639999999999998</c:v>
                </c:pt>
                <c:pt idx="52">
                  <c:v>0.50739999999999996</c:v>
                </c:pt>
                <c:pt idx="53">
                  <c:v>0.49969999999999998</c:v>
                </c:pt>
                <c:pt idx="54">
                  <c:v>0.49209999999999998</c:v>
                </c:pt>
                <c:pt idx="55">
                  <c:v>0.47299999999999998</c:v>
                </c:pt>
                <c:pt idx="56">
                  <c:v>0.53410000000000002</c:v>
                </c:pt>
                <c:pt idx="57">
                  <c:v>0.58750000000000002</c:v>
                </c:pt>
                <c:pt idx="58">
                  <c:v>0.6714</c:v>
                </c:pt>
                <c:pt idx="59">
                  <c:v>0.65229999999999999</c:v>
                </c:pt>
                <c:pt idx="60">
                  <c:v>0.70950000000000002</c:v>
                </c:pt>
                <c:pt idx="61">
                  <c:v>0.80110000000000003</c:v>
                </c:pt>
                <c:pt idx="62">
                  <c:v>0.91930000000000001</c:v>
                </c:pt>
                <c:pt idx="63">
                  <c:v>1.1826000000000001</c:v>
                </c:pt>
                <c:pt idx="64">
                  <c:v>1.0451999999999999</c:v>
                </c:pt>
                <c:pt idx="65">
                  <c:v>1.0605</c:v>
                </c:pt>
                <c:pt idx="66">
                  <c:v>1.2436</c:v>
                </c:pt>
                <c:pt idx="67">
                  <c:v>1.2512000000000001</c:v>
                </c:pt>
                <c:pt idx="68">
                  <c:v>1.1673</c:v>
                </c:pt>
                <c:pt idx="69">
                  <c:v>1.2054</c:v>
                </c:pt>
                <c:pt idx="70">
                  <c:v>1.1024</c:v>
                </c:pt>
                <c:pt idx="71">
                  <c:v>1.1863999999999999</c:v>
                </c:pt>
                <c:pt idx="72">
                  <c:v>1.0146999999999999</c:v>
                </c:pt>
                <c:pt idx="73">
                  <c:v>0.94220000000000004</c:v>
                </c:pt>
                <c:pt idx="74">
                  <c:v>0.96509999999999996</c:v>
                </c:pt>
                <c:pt idx="75">
                  <c:v>1.0948</c:v>
                </c:pt>
                <c:pt idx="76">
                  <c:v>1.3123</c:v>
                </c:pt>
                <c:pt idx="77">
                  <c:v>1.4305000000000001</c:v>
                </c:pt>
                <c:pt idx="78">
                  <c:v>1.5640000000000001</c:v>
                </c:pt>
                <c:pt idx="79">
                  <c:v>1.5105999999999999</c:v>
                </c:pt>
                <c:pt idx="80">
                  <c:v>1.4801</c:v>
                </c:pt>
                <c:pt idx="81">
                  <c:v>1.3733</c:v>
                </c:pt>
                <c:pt idx="82">
                  <c:v>1.3351</c:v>
                </c:pt>
                <c:pt idx="83">
                  <c:v>1.133</c:v>
                </c:pt>
                <c:pt idx="84">
                  <c:v>0.84689999999999999</c:v>
                </c:pt>
                <c:pt idx="85">
                  <c:v>0.96509999999999996</c:v>
                </c:pt>
                <c:pt idx="86">
                  <c:v>0.75149999999999995</c:v>
                </c:pt>
                <c:pt idx="87">
                  <c:v>0.73619999999999997</c:v>
                </c:pt>
                <c:pt idx="88">
                  <c:v>1.0986</c:v>
                </c:pt>
                <c:pt idx="89">
                  <c:v>1.3008</c:v>
                </c:pt>
                <c:pt idx="90">
                  <c:v>1.5221</c:v>
                </c:pt>
                <c:pt idx="91">
                  <c:v>1.0489999999999999</c:v>
                </c:pt>
                <c:pt idx="92">
                  <c:v>1.1673</c:v>
                </c:pt>
                <c:pt idx="93">
                  <c:v>0.83919999999999995</c:v>
                </c:pt>
                <c:pt idx="94">
                  <c:v>0.61040000000000005</c:v>
                </c:pt>
              </c:numCache>
            </c:numRef>
          </c:val>
          <c:smooth val="0"/>
          <c:extLst>
            <c:ext xmlns:c16="http://schemas.microsoft.com/office/drawing/2014/chart" uri="{C3380CC4-5D6E-409C-BE32-E72D297353CC}">
              <c16:uniqueId val="{00000001-6CB4-49F4-9AB5-313CF089196B}"/>
            </c:ext>
          </c:extLst>
        </c:ser>
        <c:ser>
          <c:idx val="2"/>
          <c:order val="2"/>
          <c:tx>
            <c:strRef>
              <c:f>'[Chart in Microsoft PowerPoint]Sheet1'!$C$1</c:f>
              <c:strCache>
                <c:ptCount val="1"/>
                <c:pt idx="0">
                  <c:v>OURS 9×9</c:v>
                </c:pt>
              </c:strCache>
            </c:strRef>
          </c:tx>
          <c:spPr>
            <a:ln w="28575" cap="rnd">
              <a:solidFill>
                <a:srgbClr val="9BBB59">
                  <a:lumMod val="75000"/>
                </a:srgbClr>
              </a:solidFill>
              <a:round/>
            </a:ln>
            <a:effectLst/>
          </c:spPr>
          <c:marker>
            <c:symbol val="none"/>
          </c:marker>
          <c:val>
            <c:numRef>
              <c:f>'[Chart in Microsoft PowerPoint]Sheet1'!$C$4:$C$98</c:f>
              <c:numCache>
                <c:formatCode>General</c:formatCode>
                <c:ptCount val="95"/>
                <c:pt idx="0">
                  <c:v>1.3733</c:v>
                </c:pt>
                <c:pt idx="1">
                  <c:v>1.5144</c:v>
                </c:pt>
                <c:pt idx="2">
                  <c:v>1.4724999999999999</c:v>
                </c:pt>
                <c:pt idx="3">
                  <c:v>1.3542000000000001</c:v>
                </c:pt>
                <c:pt idx="4">
                  <c:v>1.1597</c:v>
                </c:pt>
                <c:pt idx="5">
                  <c:v>1.1063000000000001</c:v>
                </c:pt>
                <c:pt idx="6">
                  <c:v>0.85829999999999995</c:v>
                </c:pt>
                <c:pt idx="7">
                  <c:v>0.87360000000000004</c:v>
                </c:pt>
                <c:pt idx="8">
                  <c:v>0.98799999999999999</c:v>
                </c:pt>
                <c:pt idx="9">
                  <c:v>1.1063000000000001</c:v>
                </c:pt>
                <c:pt idx="10">
                  <c:v>1.2817000000000001</c:v>
                </c:pt>
                <c:pt idx="11">
                  <c:v>1.6708000000000001</c:v>
                </c:pt>
                <c:pt idx="12">
                  <c:v>1.6403000000000001</c:v>
                </c:pt>
                <c:pt idx="13">
                  <c:v>1.4992000000000001</c:v>
                </c:pt>
                <c:pt idx="14">
                  <c:v>1.3542000000000001</c:v>
                </c:pt>
                <c:pt idx="15">
                  <c:v>1.3199000000000001</c:v>
                </c:pt>
                <c:pt idx="16">
                  <c:v>1.1176999999999999</c:v>
                </c:pt>
                <c:pt idx="17">
                  <c:v>0.99180000000000001</c:v>
                </c:pt>
                <c:pt idx="18">
                  <c:v>0.74390000000000001</c:v>
                </c:pt>
                <c:pt idx="19">
                  <c:v>0.54169999999999996</c:v>
                </c:pt>
                <c:pt idx="20">
                  <c:v>0.51500000000000001</c:v>
                </c:pt>
                <c:pt idx="21">
                  <c:v>0.49590000000000001</c:v>
                </c:pt>
                <c:pt idx="22">
                  <c:v>0.45779999999999998</c:v>
                </c:pt>
                <c:pt idx="23">
                  <c:v>0.49209999999999998</c:v>
                </c:pt>
                <c:pt idx="24">
                  <c:v>0.52639999999999998</c:v>
                </c:pt>
                <c:pt idx="25">
                  <c:v>0.50739999999999996</c:v>
                </c:pt>
                <c:pt idx="26">
                  <c:v>0.49590000000000001</c:v>
                </c:pt>
                <c:pt idx="27">
                  <c:v>0.48449999999999999</c:v>
                </c:pt>
                <c:pt idx="28">
                  <c:v>0.51119999999999999</c:v>
                </c:pt>
                <c:pt idx="29">
                  <c:v>0.65610000000000002</c:v>
                </c:pt>
                <c:pt idx="30">
                  <c:v>1.1406000000000001</c:v>
                </c:pt>
                <c:pt idx="31">
                  <c:v>1.2244999999999999</c:v>
                </c:pt>
                <c:pt idx="32">
                  <c:v>1.194</c:v>
                </c:pt>
                <c:pt idx="33">
                  <c:v>1.2512000000000001</c:v>
                </c:pt>
                <c:pt idx="34">
                  <c:v>1.3161</c:v>
                </c:pt>
                <c:pt idx="35">
                  <c:v>1.3428</c:v>
                </c:pt>
                <c:pt idx="36">
                  <c:v>1.339</c:v>
                </c:pt>
                <c:pt idx="37">
                  <c:v>1.3504</c:v>
                </c:pt>
                <c:pt idx="38">
                  <c:v>1.3885000000000001</c:v>
                </c:pt>
                <c:pt idx="39">
                  <c:v>1.4</c:v>
                </c:pt>
                <c:pt idx="40">
                  <c:v>1.4267000000000001</c:v>
                </c:pt>
                <c:pt idx="41">
                  <c:v>1.4114</c:v>
                </c:pt>
                <c:pt idx="42">
                  <c:v>1.2969999999999999</c:v>
                </c:pt>
                <c:pt idx="43">
                  <c:v>1.3274999999999999</c:v>
                </c:pt>
                <c:pt idx="44">
                  <c:v>1.3809</c:v>
                </c:pt>
                <c:pt idx="45">
                  <c:v>1.4267000000000001</c:v>
                </c:pt>
                <c:pt idx="46">
                  <c:v>1.3809</c:v>
                </c:pt>
                <c:pt idx="47">
                  <c:v>1.3123</c:v>
                </c:pt>
                <c:pt idx="48">
                  <c:v>1.2665</c:v>
                </c:pt>
                <c:pt idx="49">
                  <c:v>1.1826000000000001</c:v>
                </c:pt>
                <c:pt idx="50">
                  <c:v>0.89259999999999995</c:v>
                </c:pt>
                <c:pt idx="51">
                  <c:v>0.51119999999999999</c:v>
                </c:pt>
                <c:pt idx="52">
                  <c:v>0.48830000000000001</c:v>
                </c:pt>
                <c:pt idx="53">
                  <c:v>0.48070000000000002</c:v>
                </c:pt>
                <c:pt idx="54">
                  <c:v>0.48070000000000002</c:v>
                </c:pt>
                <c:pt idx="55">
                  <c:v>0.45779999999999998</c:v>
                </c:pt>
                <c:pt idx="56">
                  <c:v>0.51119999999999999</c:v>
                </c:pt>
                <c:pt idx="57">
                  <c:v>0.57220000000000004</c:v>
                </c:pt>
                <c:pt idx="58">
                  <c:v>0.65610000000000002</c:v>
                </c:pt>
                <c:pt idx="59">
                  <c:v>0.64090000000000003</c:v>
                </c:pt>
                <c:pt idx="60">
                  <c:v>0.70189999999999997</c:v>
                </c:pt>
                <c:pt idx="61">
                  <c:v>0.79349999999999998</c:v>
                </c:pt>
                <c:pt idx="62">
                  <c:v>0.91549999999999998</c:v>
                </c:pt>
                <c:pt idx="63">
                  <c:v>1.2054</c:v>
                </c:pt>
                <c:pt idx="64">
                  <c:v>1.0833999999999999</c:v>
                </c:pt>
                <c:pt idx="65">
                  <c:v>1.0986</c:v>
                </c:pt>
                <c:pt idx="66">
                  <c:v>1.2894000000000001</c:v>
                </c:pt>
                <c:pt idx="67">
                  <c:v>1.2741</c:v>
                </c:pt>
                <c:pt idx="68">
                  <c:v>1.1749000000000001</c:v>
                </c:pt>
                <c:pt idx="69">
                  <c:v>1.2131000000000001</c:v>
                </c:pt>
                <c:pt idx="70">
                  <c:v>1.1063000000000001</c:v>
                </c:pt>
                <c:pt idx="71">
                  <c:v>1.1826000000000001</c:v>
                </c:pt>
                <c:pt idx="72">
                  <c:v>1.0146999999999999</c:v>
                </c:pt>
                <c:pt idx="73">
                  <c:v>0.92320000000000002</c:v>
                </c:pt>
                <c:pt idx="74">
                  <c:v>0.94599999999999995</c:v>
                </c:pt>
                <c:pt idx="75">
                  <c:v>1.0833999999999999</c:v>
                </c:pt>
                <c:pt idx="76">
                  <c:v>1.2969999999999999</c:v>
                </c:pt>
                <c:pt idx="77">
                  <c:v>1.4114</c:v>
                </c:pt>
                <c:pt idx="78">
                  <c:v>1.5717000000000001</c:v>
                </c:pt>
                <c:pt idx="79">
                  <c:v>1.4877</c:v>
                </c:pt>
                <c:pt idx="80">
                  <c:v>1.4648000000000001</c:v>
                </c:pt>
                <c:pt idx="81">
                  <c:v>1.3809</c:v>
                </c:pt>
                <c:pt idx="82">
                  <c:v>1.3199000000000001</c:v>
                </c:pt>
                <c:pt idx="83">
                  <c:v>1.1214999999999999</c:v>
                </c:pt>
                <c:pt idx="84">
                  <c:v>0.83919999999999995</c:v>
                </c:pt>
                <c:pt idx="85">
                  <c:v>0.96130000000000004</c:v>
                </c:pt>
                <c:pt idx="86">
                  <c:v>0.83160000000000001</c:v>
                </c:pt>
                <c:pt idx="87">
                  <c:v>0.82399999999999995</c:v>
                </c:pt>
                <c:pt idx="88">
                  <c:v>1.1901999999999999</c:v>
                </c:pt>
                <c:pt idx="89">
                  <c:v>1.3885000000000001</c:v>
                </c:pt>
                <c:pt idx="90">
                  <c:v>1.8463000000000001</c:v>
                </c:pt>
                <c:pt idx="91">
                  <c:v>2.1057000000000001</c:v>
                </c:pt>
                <c:pt idx="92">
                  <c:v>2.9525999999999999</c:v>
                </c:pt>
                <c:pt idx="93">
                  <c:v>2.9144000000000001</c:v>
                </c:pt>
                <c:pt idx="94">
                  <c:v>2.5634999999999999</c:v>
                </c:pt>
              </c:numCache>
            </c:numRef>
          </c:val>
          <c:smooth val="0"/>
          <c:extLst>
            <c:ext xmlns:c16="http://schemas.microsoft.com/office/drawing/2014/chart" uri="{C3380CC4-5D6E-409C-BE32-E72D297353CC}">
              <c16:uniqueId val="{00000002-6CB4-49F4-9AB5-313CF089196B}"/>
            </c:ext>
          </c:extLst>
        </c:ser>
        <c:ser>
          <c:idx val="4"/>
          <c:order val="3"/>
          <c:tx>
            <c:strRef>
              <c:f>'[Chart in Microsoft PowerPoint]Sheet1'!$E$1</c:f>
              <c:strCache>
                <c:ptCount val="1"/>
                <c:pt idx="0">
                  <c:v>CSM 4</c:v>
                </c:pt>
              </c:strCache>
            </c:strRef>
          </c:tx>
          <c:spPr>
            <a:ln w="28575" cap="rnd">
              <a:solidFill>
                <a:srgbClr val="F79646">
                  <a:lumMod val="75000"/>
                </a:srgbClr>
              </a:solidFill>
              <a:round/>
            </a:ln>
            <a:effectLst/>
          </c:spPr>
          <c:marker>
            <c:symbol val="none"/>
          </c:marker>
          <c:val>
            <c:numRef>
              <c:f>'[Chart in Microsoft PowerPoint]Sheet1'!$E$4:$E$98</c:f>
              <c:numCache>
                <c:formatCode>General</c:formatCode>
                <c:ptCount val="95"/>
                <c:pt idx="0">
                  <c:v>4.6654999999999998</c:v>
                </c:pt>
                <c:pt idx="1">
                  <c:v>4.8631000000000002</c:v>
                </c:pt>
                <c:pt idx="2">
                  <c:v>4.8513999999999999</c:v>
                </c:pt>
                <c:pt idx="3">
                  <c:v>5.7439</c:v>
                </c:pt>
                <c:pt idx="4">
                  <c:v>5.9368999999999996</c:v>
                </c:pt>
                <c:pt idx="5">
                  <c:v>5.8423999999999996</c:v>
                </c:pt>
                <c:pt idx="6">
                  <c:v>5.1879</c:v>
                </c:pt>
                <c:pt idx="7">
                  <c:v>5.3066000000000004</c:v>
                </c:pt>
                <c:pt idx="8">
                  <c:v>5.2519</c:v>
                </c:pt>
                <c:pt idx="9">
                  <c:v>5.2065000000000001</c:v>
                </c:pt>
                <c:pt idx="10">
                  <c:v>5.7965999999999998</c:v>
                </c:pt>
                <c:pt idx="11">
                  <c:v>7.3935000000000004</c:v>
                </c:pt>
                <c:pt idx="12">
                  <c:v>6.9054000000000002</c:v>
                </c:pt>
                <c:pt idx="13">
                  <c:v>6.3456000000000001</c:v>
                </c:pt>
                <c:pt idx="14">
                  <c:v>6.2961</c:v>
                </c:pt>
                <c:pt idx="15">
                  <c:v>6.2557999999999998</c:v>
                </c:pt>
                <c:pt idx="16">
                  <c:v>6.3273000000000001</c:v>
                </c:pt>
                <c:pt idx="17">
                  <c:v>6.3164999999999996</c:v>
                </c:pt>
                <c:pt idx="18">
                  <c:v>6.3775000000000004</c:v>
                </c:pt>
                <c:pt idx="19">
                  <c:v>6.2438000000000002</c:v>
                </c:pt>
                <c:pt idx="20">
                  <c:v>8.4585000000000008</c:v>
                </c:pt>
                <c:pt idx="21">
                  <c:v>9.0376999999999992</c:v>
                </c:pt>
                <c:pt idx="22">
                  <c:v>8.8163</c:v>
                </c:pt>
                <c:pt idx="23">
                  <c:v>4.7576000000000001</c:v>
                </c:pt>
                <c:pt idx="24">
                  <c:v>6.3472999999999997</c:v>
                </c:pt>
                <c:pt idx="25">
                  <c:v>7.3734999999999999</c:v>
                </c:pt>
                <c:pt idx="26">
                  <c:v>6.1862000000000004</c:v>
                </c:pt>
                <c:pt idx="27">
                  <c:v>6.0064000000000002</c:v>
                </c:pt>
                <c:pt idx="28">
                  <c:v>5.5029000000000003</c:v>
                </c:pt>
                <c:pt idx="29">
                  <c:v>5.3727</c:v>
                </c:pt>
                <c:pt idx="30">
                  <c:v>4.4452999999999996</c:v>
                </c:pt>
                <c:pt idx="31">
                  <c:v>4.0232999999999999</c:v>
                </c:pt>
                <c:pt idx="32">
                  <c:v>3.9416000000000002</c:v>
                </c:pt>
                <c:pt idx="33">
                  <c:v>3.9409000000000001</c:v>
                </c:pt>
                <c:pt idx="34">
                  <c:v>3.8860999999999999</c:v>
                </c:pt>
                <c:pt idx="35">
                  <c:v>3.8243</c:v>
                </c:pt>
                <c:pt idx="36">
                  <c:v>3.7273999999999998</c:v>
                </c:pt>
                <c:pt idx="37">
                  <c:v>3.7004000000000001</c:v>
                </c:pt>
                <c:pt idx="38">
                  <c:v>3.7071999999999998</c:v>
                </c:pt>
                <c:pt idx="39">
                  <c:v>3.6793</c:v>
                </c:pt>
                <c:pt idx="40">
                  <c:v>3.7118000000000002</c:v>
                </c:pt>
                <c:pt idx="41">
                  <c:v>3.6855000000000002</c:v>
                </c:pt>
                <c:pt idx="42">
                  <c:v>3.6145999999999998</c:v>
                </c:pt>
                <c:pt idx="43">
                  <c:v>3.4672999999999998</c:v>
                </c:pt>
                <c:pt idx="44">
                  <c:v>3.5017</c:v>
                </c:pt>
                <c:pt idx="45">
                  <c:v>3.3702000000000001</c:v>
                </c:pt>
                <c:pt idx="46">
                  <c:v>3.2686000000000002</c:v>
                </c:pt>
                <c:pt idx="47">
                  <c:v>3.2174999999999998</c:v>
                </c:pt>
                <c:pt idx="48">
                  <c:v>3.2363</c:v>
                </c:pt>
                <c:pt idx="49">
                  <c:v>3.2723</c:v>
                </c:pt>
                <c:pt idx="50">
                  <c:v>3.0910000000000002</c:v>
                </c:pt>
                <c:pt idx="51">
                  <c:v>2.8832</c:v>
                </c:pt>
                <c:pt idx="52">
                  <c:v>2.8591000000000002</c:v>
                </c:pt>
                <c:pt idx="53">
                  <c:v>2.6976</c:v>
                </c:pt>
                <c:pt idx="54">
                  <c:v>2.8487</c:v>
                </c:pt>
                <c:pt idx="55">
                  <c:v>2.6402000000000001</c:v>
                </c:pt>
                <c:pt idx="56">
                  <c:v>6.8784000000000001</c:v>
                </c:pt>
                <c:pt idx="57">
                  <c:v>4.6318999999999999</c:v>
                </c:pt>
                <c:pt idx="58">
                  <c:v>4.8555999999999999</c:v>
                </c:pt>
                <c:pt idx="59">
                  <c:v>5.8178000000000001</c:v>
                </c:pt>
                <c:pt idx="60">
                  <c:v>5.8079999999999998</c:v>
                </c:pt>
                <c:pt idx="61">
                  <c:v>5.7004999999999999</c:v>
                </c:pt>
                <c:pt idx="62">
                  <c:v>5.4114000000000004</c:v>
                </c:pt>
                <c:pt idx="63">
                  <c:v>3.8635000000000002</c:v>
                </c:pt>
                <c:pt idx="64">
                  <c:v>4.2838000000000003</c:v>
                </c:pt>
                <c:pt idx="65">
                  <c:v>4.6360000000000001</c:v>
                </c:pt>
                <c:pt idx="66">
                  <c:v>4.4097999999999997</c:v>
                </c:pt>
                <c:pt idx="67">
                  <c:v>4.3193999999999999</c:v>
                </c:pt>
                <c:pt idx="68">
                  <c:v>4.3159999999999998</c:v>
                </c:pt>
                <c:pt idx="69">
                  <c:v>4.3564999999999996</c:v>
                </c:pt>
                <c:pt idx="70">
                  <c:v>4.1824000000000003</c:v>
                </c:pt>
                <c:pt idx="71">
                  <c:v>4.1351000000000004</c:v>
                </c:pt>
                <c:pt idx="72">
                  <c:v>4.1893000000000002</c:v>
                </c:pt>
                <c:pt idx="73">
                  <c:v>4.0472999999999999</c:v>
                </c:pt>
                <c:pt idx="74">
                  <c:v>3.6572</c:v>
                </c:pt>
                <c:pt idx="75">
                  <c:v>4.7236000000000002</c:v>
                </c:pt>
                <c:pt idx="76">
                  <c:v>2.6652</c:v>
                </c:pt>
                <c:pt idx="77">
                  <c:v>3.4136000000000002</c:v>
                </c:pt>
                <c:pt idx="78">
                  <c:v>5.3483999999999998</c:v>
                </c:pt>
                <c:pt idx="79">
                  <c:v>4.5178000000000003</c:v>
                </c:pt>
                <c:pt idx="80">
                  <c:v>4.0087999999999999</c:v>
                </c:pt>
                <c:pt idx="81">
                  <c:v>3.5705</c:v>
                </c:pt>
                <c:pt idx="82">
                  <c:v>4.0254000000000003</c:v>
                </c:pt>
                <c:pt idx="83">
                  <c:v>3.5760999999999998</c:v>
                </c:pt>
                <c:pt idx="84">
                  <c:v>2.5779999999999998</c:v>
                </c:pt>
                <c:pt idx="85">
                  <c:v>2.9276</c:v>
                </c:pt>
                <c:pt idx="86">
                  <c:v>3.0175000000000001</c:v>
                </c:pt>
                <c:pt idx="87">
                  <c:v>4.7058</c:v>
                </c:pt>
                <c:pt idx="88">
                  <c:v>4.9874999999999998</c:v>
                </c:pt>
                <c:pt idx="89">
                  <c:v>3.8605999999999998</c:v>
                </c:pt>
                <c:pt idx="90">
                  <c:v>7.0674999999999999</c:v>
                </c:pt>
                <c:pt idx="91">
                  <c:v>7.3754</c:v>
                </c:pt>
                <c:pt idx="92">
                  <c:v>7.4074</c:v>
                </c:pt>
                <c:pt idx="93">
                  <c:v>7.2076000000000002</c:v>
                </c:pt>
                <c:pt idx="94">
                  <c:v>6.9092000000000002</c:v>
                </c:pt>
              </c:numCache>
            </c:numRef>
          </c:val>
          <c:smooth val="0"/>
          <c:extLst>
            <c:ext xmlns:c16="http://schemas.microsoft.com/office/drawing/2014/chart" uri="{C3380CC4-5D6E-409C-BE32-E72D297353CC}">
              <c16:uniqueId val="{00000003-6CB4-49F4-9AB5-313CF089196B}"/>
            </c:ext>
          </c:extLst>
        </c:ser>
        <c:ser>
          <c:idx val="5"/>
          <c:order val="4"/>
          <c:tx>
            <c:strRef>
              <c:f>'[Chart in Microsoft PowerPoint]Sheet1'!$F$1</c:f>
              <c:strCache>
                <c:ptCount val="1"/>
                <c:pt idx="0">
                  <c:v>CSM 8</c:v>
                </c:pt>
              </c:strCache>
            </c:strRef>
          </c:tx>
          <c:spPr>
            <a:ln w="28575" cap="rnd">
              <a:solidFill>
                <a:srgbClr val="F79646">
                  <a:lumMod val="60000"/>
                  <a:lumOff val="40000"/>
                </a:srgbClr>
              </a:solidFill>
              <a:round/>
            </a:ln>
            <a:effectLst/>
          </c:spPr>
          <c:marker>
            <c:symbol val="none"/>
          </c:marker>
          <c:val>
            <c:numRef>
              <c:f>'[Chart in Microsoft PowerPoint]Sheet1'!$F$4:$F$98</c:f>
              <c:numCache>
                <c:formatCode>General</c:formatCode>
                <c:ptCount val="95"/>
                <c:pt idx="0">
                  <c:v>5.7202999999999999</c:v>
                </c:pt>
                <c:pt idx="1">
                  <c:v>6.4321000000000002</c:v>
                </c:pt>
                <c:pt idx="2">
                  <c:v>7.6215999999999999</c:v>
                </c:pt>
                <c:pt idx="3">
                  <c:v>8.9989000000000008</c:v>
                </c:pt>
                <c:pt idx="4">
                  <c:v>9.5967000000000002</c:v>
                </c:pt>
                <c:pt idx="5">
                  <c:v>8.5593000000000004</c:v>
                </c:pt>
                <c:pt idx="6">
                  <c:v>6.5915999999999997</c:v>
                </c:pt>
                <c:pt idx="7">
                  <c:v>7.3394000000000004</c:v>
                </c:pt>
                <c:pt idx="8">
                  <c:v>7.2553000000000001</c:v>
                </c:pt>
                <c:pt idx="9">
                  <c:v>7.2240000000000002</c:v>
                </c:pt>
                <c:pt idx="10">
                  <c:v>8.5561000000000007</c:v>
                </c:pt>
                <c:pt idx="11">
                  <c:v>11.706</c:v>
                </c:pt>
                <c:pt idx="12">
                  <c:v>10.16</c:v>
                </c:pt>
                <c:pt idx="13">
                  <c:v>9.4418000000000006</c:v>
                </c:pt>
                <c:pt idx="14">
                  <c:v>8.5978999999999992</c:v>
                </c:pt>
                <c:pt idx="15">
                  <c:v>8.516</c:v>
                </c:pt>
                <c:pt idx="16">
                  <c:v>8.7101000000000006</c:v>
                </c:pt>
                <c:pt idx="17">
                  <c:v>9.0106000000000002</c:v>
                </c:pt>
                <c:pt idx="18">
                  <c:v>9.2314000000000007</c:v>
                </c:pt>
                <c:pt idx="19">
                  <c:v>9.0675000000000008</c:v>
                </c:pt>
                <c:pt idx="20">
                  <c:v>14.6251</c:v>
                </c:pt>
                <c:pt idx="21">
                  <c:v>15.537800000000001</c:v>
                </c:pt>
                <c:pt idx="22">
                  <c:v>14.9087</c:v>
                </c:pt>
                <c:pt idx="23">
                  <c:v>6.2043999999999997</c:v>
                </c:pt>
                <c:pt idx="24">
                  <c:v>8.9596999999999998</c:v>
                </c:pt>
                <c:pt idx="25">
                  <c:v>12.3667</c:v>
                </c:pt>
                <c:pt idx="26">
                  <c:v>8.5579999999999998</c:v>
                </c:pt>
                <c:pt idx="27">
                  <c:v>8.2765000000000004</c:v>
                </c:pt>
                <c:pt idx="28">
                  <c:v>7.5007000000000001</c:v>
                </c:pt>
                <c:pt idx="29">
                  <c:v>7.2202999999999999</c:v>
                </c:pt>
                <c:pt idx="30">
                  <c:v>6.0472999999999999</c:v>
                </c:pt>
                <c:pt idx="31">
                  <c:v>5.4722</c:v>
                </c:pt>
                <c:pt idx="32">
                  <c:v>5.3202999999999996</c:v>
                </c:pt>
                <c:pt idx="33">
                  <c:v>5.4539999999999997</c:v>
                </c:pt>
                <c:pt idx="34">
                  <c:v>5.5145</c:v>
                </c:pt>
                <c:pt idx="35">
                  <c:v>5.4671000000000003</c:v>
                </c:pt>
                <c:pt idx="36">
                  <c:v>5.3293999999999997</c:v>
                </c:pt>
                <c:pt idx="37">
                  <c:v>5.2382</c:v>
                </c:pt>
                <c:pt idx="38">
                  <c:v>5.1801000000000004</c:v>
                </c:pt>
                <c:pt idx="39">
                  <c:v>5.0731999999999999</c:v>
                </c:pt>
                <c:pt idx="40">
                  <c:v>4.9207000000000001</c:v>
                </c:pt>
                <c:pt idx="41">
                  <c:v>4.9009</c:v>
                </c:pt>
                <c:pt idx="42">
                  <c:v>4.8682999999999996</c:v>
                </c:pt>
                <c:pt idx="43">
                  <c:v>4.8586999999999998</c:v>
                </c:pt>
                <c:pt idx="44">
                  <c:v>4.8903999999999996</c:v>
                </c:pt>
                <c:pt idx="45">
                  <c:v>4.8167999999999997</c:v>
                </c:pt>
                <c:pt idx="46">
                  <c:v>4.8577000000000004</c:v>
                </c:pt>
                <c:pt idx="47">
                  <c:v>4.8865999999999996</c:v>
                </c:pt>
                <c:pt idx="48">
                  <c:v>4.9859</c:v>
                </c:pt>
                <c:pt idx="49">
                  <c:v>5.2493999999999996</c:v>
                </c:pt>
                <c:pt idx="50">
                  <c:v>5.2239000000000004</c:v>
                </c:pt>
                <c:pt idx="51">
                  <c:v>4.7167000000000003</c:v>
                </c:pt>
                <c:pt idx="52">
                  <c:v>4.5166000000000004</c:v>
                </c:pt>
                <c:pt idx="53">
                  <c:v>3.9409999999999998</c:v>
                </c:pt>
                <c:pt idx="54">
                  <c:v>4.4154999999999998</c:v>
                </c:pt>
                <c:pt idx="55">
                  <c:v>3.8544</c:v>
                </c:pt>
                <c:pt idx="56">
                  <c:v>11.1998</c:v>
                </c:pt>
                <c:pt idx="57">
                  <c:v>6.1933999999999996</c:v>
                </c:pt>
                <c:pt idx="58">
                  <c:v>6.4836</c:v>
                </c:pt>
                <c:pt idx="59">
                  <c:v>8.4826999999999995</c:v>
                </c:pt>
                <c:pt idx="60">
                  <c:v>8.6556999999999995</c:v>
                </c:pt>
                <c:pt idx="61">
                  <c:v>8.4295000000000009</c:v>
                </c:pt>
                <c:pt idx="62">
                  <c:v>7.7159000000000004</c:v>
                </c:pt>
                <c:pt idx="63">
                  <c:v>5.3113999999999999</c:v>
                </c:pt>
                <c:pt idx="64">
                  <c:v>6.0388000000000002</c:v>
                </c:pt>
                <c:pt idx="65">
                  <c:v>6.6341999999999999</c:v>
                </c:pt>
                <c:pt idx="66">
                  <c:v>6.3498000000000001</c:v>
                </c:pt>
                <c:pt idx="67">
                  <c:v>6.2272999999999996</c:v>
                </c:pt>
                <c:pt idx="68">
                  <c:v>6.2502000000000004</c:v>
                </c:pt>
                <c:pt idx="69">
                  <c:v>6.3212000000000002</c:v>
                </c:pt>
                <c:pt idx="70">
                  <c:v>6.1759000000000004</c:v>
                </c:pt>
                <c:pt idx="71">
                  <c:v>5.9259000000000004</c:v>
                </c:pt>
                <c:pt idx="72">
                  <c:v>5.8685</c:v>
                </c:pt>
                <c:pt idx="73">
                  <c:v>5.859</c:v>
                </c:pt>
                <c:pt idx="74">
                  <c:v>5.4344999999999999</c:v>
                </c:pt>
                <c:pt idx="75">
                  <c:v>7.3087</c:v>
                </c:pt>
                <c:pt idx="76">
                  <c:v>3.9011999999999998</c:v>
                </c:pt>
                <c:pt idx="77">
                  <c:v>5.4366000000000003</c:v>
                </c:pt>
                <c:pt idx="78">
                  <c:v>7.4131999999999998</c:v>
                </c:pt>
                <c:pt idx="79">
                  <c:v>6.2510000000000003</c:v>
                </c:pt>
                <c:pt idx="80">
                  <c:v>5.6146000000000003</c:v>
                </c:pt>
                <c:pt idx="81">
                  <c:v>4.8098999999999998</c:v>
                </c:pt>
                <c:pt idx="82">
                  <c:v>5.8650000000000002</c:v>
                </c:pt>
                <c:pt idx="83">
                  <c:v>4.9413</c:v>
                </c:pt>
                <c:pt idx="84">
                  <c:v>3.5426000000000002</c:v>
                </c:pt>
                <c:pt idx="85">
                  <c:v>4.0490000000000004</c:v>
                </c:pt>
                <c:pt idx="86">
                  <c:v>4.3155000000000001</c:v>
                </c:pt>
                <c:pt idx="87">
                  <c:v>7.5526999999999997</c:v>
                </c:pt>
                <c:pt idx="88">
                  <c:v>7.2815000000000003</c:v>
                </c:pt>
                <c:pt idx="89">
                  <c:v>5.1380999999999997</c:v>
                </c:pt>
                <c:pt idx="90">
                  <c:v>11.6538</c:v>
                </c:pt>
                <c:pt idx="91">
                  <c:v>12.670400000000001</c:v>
                </c:pt>
                <c:pt idx="92">
                  <c:v>12.069900000000001</c:v>
                </c:pt>
                <c:pt idx="93">
                  <c:v>11.0236</c:v>
                </c:pt>
                <c:pt idx="94">
                  <c:v>10.418200000000001</c:v>
                </c:pt>
              </c:numCache>
            </c:numRef>
          </c:val>
          <c:smooth val="0"/>
          <c:extLst>
            <c:ext xmlns:c16="http://schemas.microsoft.com/office/drawing/2014/chart" uri="{C3380CC4-5D6E-409C-BE32-E72D297353CC}">
              <c16:uniqueId val="{00000004-6CB4-49F4-9AB5-313CF089196B}"/>
            </c:ext>
          </c:extLst>
        </c:ser>
        <c:ser>
          <c:idx val="6"/>
          <c:order val="5"/>
          <c:tx>
            <c:strRef>
              <c:f>'[Chart in Microsoft PowerPoint]Sheet1'!$Z$1</c:f>
              <c:strCache>
                <c:ptCount val="1"/>
                <c:pt idx="0">
                  <c:v>OURS 9×9 MRAA</c:v>
                </c:pt>
              </c:strCache>
            </c:strRef>
          </c:tx>
          <c:spPr>
            <a:ln w="28575" cap="rnd">
              <a:solidFill>
                <a:srgbClr val="1F497D">
                  <a:lumMod val="60000"/>
                  <a:lumOff val="40000"/>
                </a:srgbClr>
              </a:solidFill>
              <a:round/>
            </a:ln>
            <a:effectLst/>
          </c:spPr>
          <c:marker>
            <c:symbol val="none"/>
          </c:marker>
          <c:val>
            <c:numRef>
              <c:f>'[Chart in Microsoft PowerPoint]Sheet1'!$Z$4:$Z$98</c:f>
              <c:numCache>
                <c:formatCode>General</c:formatCode>
                <c:ptCount val="95"/>
                <c:pt idx="0">
                  <c:v>0.51149999999999995</c:v>
                </c:pt>
                <c:pt idx="1">
                  <c:v>0.64359999999999995</c:v>
                </c:pt>
                <c:pt idx="2">
                  <c:v>0.67700000000000005</c:v>
                </c:pt>
                <c:pt idx="3">
                  <c:v>0.74560000000000004</c:v>
                </c:pt>
                <c:pt idx="4">
                  <c:v>0.88380000000000003</c:v>
                </c:pt>
                <c:pt idx="5">
                  <c:v>0.92410000000000003</c:v>
                </c:pt>
                <c:pt idx="6">
                  <c:v>0.71040000000000003</c:v>
                </c:pt>
                <c:pt idx="7">
                  <c:v>0.72509999999999997</c:v>
                </c:pt>
                <c:pt idx="8">
                  <c:v>0.84199999999999997</c:v>
                </c:pt>
                <c:pt idx="9">
                  <c:v>0.96440000000000003</c:v>
                </c:pt>
                <c:pt idx="10">
                  <c:v>1.0590999999999999</c:v>
                </c:pt>
                <c:pt idx="11">
                  <c:v>1.3998999999999999</c:v>
                </c:pt>
                <c:pt idx="12">
                  <c:v>1.3996999999999999</c:v>
                </c:pt>
                <c:pt idx="13">
                  <c:v>1.3137000000000001</c:v>
                </c:pt>
                <c:pt idx="14">
                  <c:v>1.1914</c:v>
                </c:pt>
                <c:pt idx="15">
                  <c:v>1.1807000000000001</c:v>
                </c:pt>
                <c:pt idx="16">
                  <c:v>1.032</c:v>
                </c:pt>
                <c:pt idx="17">
                  <c:v>0.93579999999999997</c:v>
                </c:pt>
                <c:pt idx="18">
                  <c:v>0.73409999999999997</c:v>
                </c:pt>
                <c:pt idx="19">
                  <c:v>0.55269999999999997</c:v>
                </c:pt>
                <c:pt idx="20">
                  <c:v>0.53590000000000004</c:v>
                </c:pt>
                <c:pt idx="21">
                  <c:v>0.52290000000000003</c:v>
                </c:pt>
                <c:pt idx="22">
                  <c:v>0.4919</c:v>
                </c:pt>
                <c:pt idx="23">
                  <c:v>0.5212</c:v>
                </c:pt>
                <c:pt idx="24">
                  <c:v>0.5413</c:v>
                </c:pt>
                <c:pt idx="25">
                  <c:v>0.52949999999999997</c:v>
                </c:pt>
                <c:pt idx="26">
                  <c:v>0.51590000000000003</c:v>
                </c:pt>
                <c:pt idx="27">
                  <c:v>0.50490000000000002</c:v>
                </c:pt>
                <c:pt idx="28">
                  <c:v>0.52290000000000003</c:v>
                </c:pt>
                <c:pt idx="29">
                  <c:v>0.62209999999999999</c:v>
                </c:pt>
                <c:pt idx="30">
                  <c:v>0.9526</c:v>
                </c:pt>
                <c:pt idx="31">
                  <c:v>1.0225</c:v>
                </c:pt>
                <c:pt idx="32">
                  <c:v>0.97270000000000001</c:v>
                </c:pt>
                <c:pt idx="33">
                  <c:v>1.0225</c:v>
                </c:pt>
                <c:pt idx="34">
                  <c:v>1.0770999999999999</c:v>
                </c:pt>
                <c:pt idx="35">
                  <c:v>1.1093999999999999</c:v>
                </c:pt>
                <c:pt idx="36">
                  <c:v>1.1162000000000001</c:v>
                </c:pt>
                <c:pt idx="37">
                  <c:v>1.1392</c:v>
                </c:pt>
                <c:pt idx="38">
                  <c:v>1.1865000000000001</c:v>
                </c:pt>
                <c:pt idx="39">
                  <c:v>1.2090000000000001</c:v>
                </c:pt>
                <c:pt idx="40">
                  <c:v>1.2261</c:v>
                </c:pt>
                <c:pt idx="41">
                  <c:v>1.2241</c:v>
                </c:pt>
                <c:pt idx="42">
                  <c:v>1.1294</c:v>
                </c:pt>
                <c:pt idx="43">
                  <c:v>1.1504000000000001</c:v>
                </c:pt>
                <c:pt idx="44">
                  <c:v>1.2051000000000001</c:v>
                </c:pt>
                <c:pt idx="45">
                  <c:v>1.2665999999999999</c:v>
                </c:pt>
                <c:pt idx="46">
                  <c:v>1.2528999999999999</c:v>
                </c:pt>
                <c:pt idx="47">
                  <c:v>1.2036</c:v>
                </c:pt>
                <c:pt idx="48">
                  <c:v>1.1875</c:v>
                </c:pt>
                <c:pt idx="49">
                  <c:v>1.1147</c:v>
                </c:pt>
                <c:pt idx="50">
                  <c:v>0.87790000000000001</c:v>
                </c:pt>
                <c:pt idx="51">
                  <c:v>0.53220000000000001</c:v>
                </c:pt>
                <c:pt idx="52">
                  <c:v>0.51659999999999995</c:v>
                </c:pt>
                <c:pt idx="53">
                  <c:v>0.51270000000000004</c:v>
                </c:pt>
                <c:pt idx="54">
                  <c:v>0.50829999999999997</c:v>
                </c:pt>
                <c:pt idx="55">
                  <c:v>0.49170000000000003</c:v>
                </c:pt>
                <c:pt idx="56">
                  <c:v>0.53469999999999995</c:v>
                </c:pt>
                <c:pt idx="57">
                  <c:v>0.5786</c:v>
                </c:pt>
                <c:pt idx="58">
                  <c:v>0.64600000000000002</c:v>
                </c:pt>
                <c:pt idx="59">
                  <c:v>0.63229999999999997</c:v>
                </c:pt>
                <c:pt idx="60">
                  <c:v>0.67430000000000001</c:v>
                </c:pt>
                <c:pt idx="61">
                  <c:v>0.75929999999999997</c:v>
                </c:pt>
                <c:pt idx="62">
                  <c:v>0.8589</c:v>
                </c:pt>
                <c:pt idx="63">
                  <c:v>1.0912999999999999</c:v>
                </c:pt>
                <c:pt idx="64">
                  <c:v>0.96679999999999999</c:v>
                </c:pt>
                <c:pt idx="65">
                  <c:v>0.9849</c:v>
                </c:pt>
                <c:pt idx="66">
                  <c:v>1.1626000000000001</c:v>
                </c:pt>
                <c:pt idx="67">
                  <c:v>1.1606000000000001</c:v>
                </c:pt>
                <c:pt idx="68">
                  <c:v>1.0742</c:v>
                </c:pt>
                <c:pt idx="69">
                  <c:v>1.105</c:v>
                </c:pt>
                <c:pt idx="70">
                  <c:v>1.0087999999999999</c:v>
                </c:pt>
                <c:pt idx="71">
                  <c:v>1.0810999999999999</c:v>
                </c:pt>
                <c:pt idx="72">
                  <c:v>0.93700000000000006</c:v>
                </c:pt>
                <c:pt idx="73">
                  <c:v>0.873</c:v>
                </c:pt>
                <c:pt idx="74">
                  <c:v>0.87990000000000002</c:v>
                </c:pt>
                <c:pt idx="75">
                  <c:v>0.99070000000000003</c:v>
                </c:pt>
                <c:pt idx="76">
                  <c:v>1.1938</c:v>
                </c:pt>
                <c:pt idx="77">
                  <c:v>1.3364</c:v>
                </c:pt>
                <c:pt idx="78">
                  <c:v>1.4297</c:v>
                </c:pt>
                <c:pt idx="79">
                  <c:v>1.3617999999999999</c:v>
                </c:pt>
                <c:pt idx="80">
                  <c:v>1.3257000000000001</c:v>
                </c:pt>
                <c:pt idx="81">
                  <c:v>1.2339</c:v>
                </c:pt>
                <c:pt idx="82">
                  <c:v>1.2020999999999999</c:v>
                </c:pt>
                <c:pt idx="83">
                  <c:v>1.0322</c:v>
                </c:pt>
                <c:pt idx="84">
                  <c:v>0.79149999999999998</c:v>
                </c:pt>
                <c:pt idx="85">
                  <c:v>0.88529999999999998</c:v>
                </c:pt>
                <c:pt idx="86">
                  <c:v>0.71340000000000003</c:v>
                </c:pt>
                <c:pt idx="87">
                  <c:v>0.70650000000000002</c:v>
                </c:pt>
                <c:pt idx="88">
                  <c:v>1.0264</c:v>
                </c:pt>
                <c:pt idx="89">
                  <c:v>1.2103999999999999</c:v>
                </c:pt>
                <c:pt idx="90">
                  <c:v>1.4810000000000001</c:v>
                </c:pt>
                <c:pt idx="91">
                  <c:v>1.2983</c:v>
                </c:pt>
                <c:pt idx="92">
                  <c:v>1.5468999999999999</c:v>
                </c:pt>
                <c:pt idx="93">
                  <c:v>1.3389</c:v>
                </c:pt>
                <c:pt idx="94">
                  <c:v>1.1484000000000001</c:v>
                </c:pt>
              </c:numCache>
            </c:numRef>
          </c:val>
          <c:smooth val="0"/>
          <c:extLst>
            <c:ext xmlns:c16="http://schemas.microsoft.com/office/drawing/2014/chart" uri="{C3380CC4-5D6E-409C-BE32-E72D297353CC}">
              <c16:uniqueId val="{00000005-6CB4-49F4-9AB5-313CF089196B}"/>
            </c:ext>
          </c:extLst>
        </c:ser>
        <c:dLbls>
          <c:showLegendKey val="0"/>
          <c:showVal val="0"/>
          <c:showCatName val="0"/>
          <c:showSerName val="0"/>
          <c:showPercent val="0"/>
          <c:showBubbleSize val="0"/>
        </c:dLbls>
        <c:smooth val="0"/>
        <c:axId val="-12192992"/>
        <c:axId val="-12204416"/>
      </c:lineChart>
      <c:catAx>
        <c:axId val="-12192992"/>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sv-SE" sz="1400" b="1"/>
                  <a:t>Frame</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crossAx val="-12204416"/>
        <c:crosses val="autoZero"/>
        <c:auto val="1"/>
        <c:lblAlgn val="ctr"/>
        <c:lblOffset val="100"/>
        <c:noMultiLvlLbl val="0"/>
      </c:catAx>
      <c:valAx>
        <c:axId val="-12204416"/>
        <c:scaling>
          <c:orientation val="minMax"/>
          <c:max val="1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sv-SE" sz="1400" b="1" dirty="0"/>
                  <a:t>Time (ms)</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2192992"/>
        <c:crosses val="autoZero"/>
        <c:crossBetween val="between"/>
      </c:valAx>
      <c:spPr>
        <a:noFill/>
        <a:ln>
          <a:noFill/>
        </a:ln>
        <a:effectLst/>
      </c:spPr>
    </c:plotArea>
    <c:legend>
      <c:legendPos val="t"/>
      <c:layout>
        <c:manualLayout>
          <c:xMode val="edge"/>
          <c:yMode val="edge"/>
          <c:x val="0.12926092502330305"/>
          <c:y val="2.7777777777777776E-2"/>
          <c:w val="0.85142819627093302"/>
          <c:h val="0.1279771278590176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'[Chart 2 in Microsoft PowerPoint]Sheet1'!$A$1</c:f>
              <c:strCache>
                <c:ptCount val="1"/>
                <c:pt idx="0">
                  <c:v>OURS 1 spp</c:v>
                </c:pt>
              </c:strCache>
            </c:strRef>
          </c:tx>
          <c:spPr>
            <a:ln w="28575" cap="rnd">
              <a:solidFill>
                <a:schemeClr val="tx1"/>
              </a:solidFill>
              <a:round/>
            </a:ln>
            <a:effectLst/>
          </c:spPr>
          <c:marker>
            <c:symbol val="none"/>
          </c:marker>
          <c:val>
            <c:numRef>
              <c:f>'[Chart 2 in Microsoft PowerPoint]Sheet1'!$A$2:$A$102</c:f>
              <c:numCache>
                <c:formatCode>General</c:formatCode>
                <c:ptCount val="101"/>
                <c:pt idx="0">
                  <c:v>0.27660000000000001</c:v>
                </c:pt>
                <c:pt idx="1">
                  <c:v>0.28610000000000002</c:v>
                </c:pt>
                <c:pt idx="2">
                  <c:v>0.31280000000000002</c:v>
                </c:pt>
                <c:pt idx="3">
                  <c:v>0.34520000000000001</c:v>
                </c:pt>
                <c:pt idx="4">
                  <c:v>0.34329999999999999</c:v>
                </c:pt>
                <c:pt idx="5">
                  <c:v>0.32619999999999999</c:v>
                </c:pt>
                <c:pt idx="6">
                  <c:v>0.27850000000000003</c:v>
                </c:pt>
                <c:pt idx="7">
                  <c:v>0.26889999999999997</c:v>
                </c:pt>
                <c:pt idx="8">
                  <c:v>0.30520000000000003</c:v>
                </c:pt>
                <c:pt idx="9">
                  <c:v>0.28420000000000001</c:v>
                </c:pt>
                <c:pt idx="10">
                  <c:v>0.24990000000000001</c:v>
                </c:pt>
                <c:pt idx="11">
                  <c:v>0.25750000000000001</c:v>
                </c:pt>
                <c:pt idx="12">
                  <c:v>0.28610000000000002</c:v>
                </c:pt>
                <c:pt idx="13">
                  <c:v>0.28039999999999998</c:v>
                </c:pt>
                <c:pt idx="14">
                  <c:v>0.25559999999999999</c:v>
                </c:pt>
                <c:pt idx="15">
                  <c:v>0.24410000000000001</c:v>
                </c:pt>
                <c:pt idx="16">
                  <c:v>0.246</c:v>
                </c:pt>
                <c:pt idx="17">
                  <c:v>0.2346</c:v>
                </c:pt>
                <c:pt idx="18">
                  <c:v>0.248</c:v>
                </c:pt>
                <c:pt idx="19">
                  <c:v>0.28039999999999998</c:v>
                </c:pt>
                <c:pt idx="20">
                  <c:v>0.2823</c:v>
                </c:pt>
                <c:pt idx="21">
                  <c:v>0.27660000000000001</c:v>
                </c:pt>
                <c:pt idx="22">
                  <c:v>0.28799999999999998</c:v>
                </c:pt>
                <c:pt idx="23">
                  <c:v>0.33379999999999999</c:v>
                </c:pt>
                <c:pt idx="24">
                  <c:v>0.3357</c:v>
                </c:pt>
                <c:pt idx="25">
                  <c:v>0.32229999999999998</c:v>
                </c:pt>
                <c:pt idx="26">
                  <c:v>0.31090000000000001</c:v>
                </c:pt>
                <c:pt idx="27">
                  <c:v>0.30709999999999998</c:v>
                </c:pt>
                <c:pt idx="28">
                  <c:v>0.31090000000000001</c:v>
                </c:pt>
                <c:pt idx="29">
                  <c:v>0.31090000000000001</c:v>
                </c:pt>
                <c:pt idx="30">
                  <c:v>0.31659999999999999</c:v>
                </c:pt>
                <c:pt idx="31">
                  <c:v>0.30520000000000003</c:v>
                </c:pt>
                <c:pt idx="32">
                  <c:v>0.29370000000000002</c:v>
                </c:pt>
                <c:pt idx="33">
                  <c:v>0.28420000000000001</c:v>
                </c:pt>
                <c:pt idx="34">
                  <c:v>0.28610000000000002</c:v>
                </c:pt>
                <c:pt idx="35">
                  <c:v>0.28610000000000002</c:v>
                </c:pt>
                <c:pt idx="36">
                  <c:v>0.26700000000000002</c:v>
                </c:pt>
                <c:pt idx="37">
                  <c:v>0.26700000000000002</c:v>
                </c:pt>
                <c:pt idx="38">
                  <c:v>0.29370000000000002</c:v>
                </c:pt>
                <c:pt idx="39">
                  <c:v>0.28799999999999998</c:v>
                </c:pt>
                <c:pt idx="40">
                  <c:v>0.29749999999999999</c:v>
                </c:pt>
                <c:pt idx="41">
                  <c:v>0.28610000000000002</c:v>
                </c:pt>
                <c:pt idx="42">
                  <c:v>0.30520000000000003</c:v>
                </c:pt>
                <c:pt idx="43">
                  <c:v>0.29949999999999999</c:v>
                </c:pt>
                <c:pt idx="44">
                  <c:v>0.26889999999999997</c:v>
                </c:pt>
                <c:pt idx="45">
                  <c:v>0.24990000000000001</c:v>
                </c:pt>
                <c:pt idx="46">
                  <c:v>0.2346</c:v>
                </c:pt>
                <c:pt idx="47">
                  <c:v>0.2651</c:v>
                </c:pt>
                <c:pt idx="48">
                  <c:v>0.26889999999999997</c:v>
                </c:pt>
                <c:pt idx="49">
                  <c:v>0.26889999999999997</c:v>
                </c:pt>
                <c:pt idx="50">
                  <c:v>0.2651</c:v>
                </c:pt>
                <c:pt idx="51">
                  <c:v>0.2651</c:v>
                </c:pt>
                <c:pt idx="52">
                  <c:v>0.27079999999999999</c:v>
                </c:pt>
                <c:pt idx="53">
                  <c:v>0.28610000000000002</c:v>
                </c:pt>
                <c:pt idx="54">
                  <c:v>0.30330000000000001</c:v>
                </c:pt>
                <c:pt idx="55">
                  <c:v>0.28039999999999998</c:v>
                </c:pt>
                <c:pt idx="56">
                  <c:v>0.22509999999999999</c:v>
                </c:pt>
                <c:pt idx="57">
                  <c:v>0.23269999999999999</c:v>
                </c:pt>
                <c:pt idx="58">
                  <c:v>0.25559999999999999</c:v>
                </c:pt>
                <c:pt idx="59">
                  <c:v>0.25559999999999999</c:v>
                </c:pt>
                <c:pt idx="60">
                  <c:v>0.27660000000000001</c:v>
                </c:pt>
                <c:pt idx="61">
                  <c:v>0.2747</c:v>
                </c:pt>
                <c:pt idx="62">
                  <c:v>0.26889999999999997</c:v>
                </c:pt>
                <c:pt idx="63">
                  <c:v>0.28799999999999998</c:v>
                </c:pt>
                <c:pt idx="64">
                  <c:v>0.34710000000000002</c:v>
                </c:pt>
                <c:pt idx="65">
                  <c:v>0.37</c:v>
                </c:pt>
                <c:pt idx="66">
                  <c:v>0.39290000000000003</c:v>
                </c:pt>
                <c:pt idx="67">
                  <c:v>0.39100000000000001</c:v>
                </c:pt>
                <c:pt idx="68">
                  <c:v>0.3548</c:v>
                </c:pt>
                <c:pt idx="69">
                  <c:v>0.32619999999999999</c:v>
                </c:pt>
                <c:pt idx="70">
                  <c:v>0.32619999999999999</c:v>
                </c:pt>
                <c:pt idx="71">
                  <c:v>0.32619999999999999</c:v>
                </c:pt>
                <c:pt idx="72">
                  <c:v>0.33189999999999997</c:v>
                </c:pt>
                <c:pt idx="73">
                  <c:v>0.33</c:v>
                </c:pt>
                <c:pt idx="74">
                  <c:v>0.31280000000000002</c:v>
                </c:pt>
                <c:pt idx="75">
                  <c:v>0.28420000000000001</c:v>
                </c:pt>
                <c:pt idx="76">
                  <c:v>0.25559999999999999</c:v>
                </c:pt>
                <c:pt idx="77">
                  <c:v>0.23649999999999999</c:v>
                </c:pt>
                <c:pt idx="78">
                  <c:v>0.22889999999999999</c:v>
                </c:pt>
                <c:pt idx="79">
                  <c:v>0.22889999999999999</c:v>
                </c:pt>
                <c:pt idx="80">
                  <c:v>0.22889999999999999</c:v>
                </c:pt>
                <c:pt idx="81">
                  <c:v>0.23269999999999999</c:v>
                </c:pt>
                <c:pt idx="82">
                  <c:v>0.23649999999999999</c:v>
                </c:pt>
                <c:pt idx="83">
                  <c:v>0.24030000000000001</c:v>
                </c:pt>
                <c:pt idx="84">
                  <c:v>0.24410000000000001</c:v>
                </c:pt>
                <c:pt idx="85">
                  <c:v>0.248</c:v>
                </c:pt>
                <c:pt idx="86">
                  <c:v>0.25180000000000002</c:v>
                </c:pt>
                <c:pt idx="87">
                  <c:v>0.25559999999999999</c:v>
                </c:pt>
                <c:pt idx="88">
                  <c:v>0.25559999999999999</c:v>
                </c:pt>
                <c:pt idx="89">
                  <c:v>0.25940000000000002</c:v>
                </c:pt>
                <c:pt idx="90">
                  <c:v>0.25559999999999999</c:v>
                </c:pt>
                <c:pt idx="91">
                  <c:v>0.25940000000000002</c:v>
                </c:pt>
                <c:pt idx="92">
                  <c:v>0.26319999999999999</c:v>
                </c:pt>
                <c:pt idx="93">
                  <c:v>0.27079999999999999</c:v>
                </c:pt>
                <c:pt idx="94">
                  <c:v>0.26700000000000002</c:v>
                </c:pt>
                <c:pt idx="95">
                  <c:v>0.26700000000000002</c:v>
                </c:pt>
                <c:pt idx="96">
                  <c:v>0.26319999999999999</c:v>
                </c:pt>
                <c:pt idx="97">
                  <c:v>0.27079999999999999</c:v>
                </c:pt>
                <c:pt idx="98">
                  <c:v>0.27079999999999999</c:v>
                </c:pt>
                <c:pt idx="99">
                  <c:v>0.27079999999999999</c:v>
                </c:pt>
              </c:numCache>
            </c:numRef>
          </c:val>
          <c:smooth val="0"/>
          <c:extLst>
            <c:ext xmlns:c16="http://schemas.microsoft.com/office/drawing/2014/chart" uri="{C3380CC4-5D6E-409C-BE32-E72D297353CC}">
              <c16:uniqueId val="{00000000-751A-4150-95F0-CF7D753901F9}"/>
            </c:ext>
          </c:extLst>
        </c:ser>
        <c:ser>
          <c:idx val="1"/>
          <c:order val="1"/>
          <c:tx>
            <c:strRef>
              <c:f>'[Chart 2 in Microsoft PowerPoint]Sheet1'!$B$1</c:f>
              <c:strCache>
                <c:ptCount val="1"/>
                <c:pt idx="0">
                  <c:v>OURS 9×9 VOAA</c:v>
                </c:pt>
              </c:strCache>
            </c:strRef>
          </c:tx>
          <c:spPr>
            <a:ln w="28575" cap="rnd">
              <a:solidFill>
                <a:schemeClr val="accent1">
                  <a:lumMod val="40000"/>
                  <a:lumOff val="60000"/>
                </a:schemeClr>
              </a:solidFill>
              <a:prstDash val="sysDash"/>
              <a:round/>
            </a:ln>
            <a:effectLst/>
          </c:spPr>
          <c:marker>
            <c:symbol val="none"/>
          </c:marker>
          <c:val>
            <c:numRef>
              <c:f>'[Chart 2 in Microsoft PowerPoint]Sheet1'!$B$2:$B$102</c:f>
              <c:numCache>
                <c:formatCode>General</c:formatCode>
                <c:ptCount val="101"/>
                <c:pt idx="0">
                  <c:v>0.38150000000000001</c:v>
                </c:pt>
                <c:pt idx="1">
                  <c:v>0.41959999999999997</c:v>
                </c:pt>
                <c:pt idx="2">
                  <c:v>0.50739999999999996</c:v>
                </c:pt>
                <c:pt idx="3">
                  <c:v>0.62180000000000002</c:v>
                </c:pt>
                <c:pt idx="4">
                  <c:v>0.70189999999999997</c:v>
                </c:pt>
                <c:pt idx="5">
                  <c:v>0.61799999999999999</c:v>
                </c:pt>
                <c:pt idx="6">
                  <c:v>0.51119999999999999</c:v>
                </c:pt>
                <c:pt idx="7">
                  <c:v>0.54549999999999998</c:v>
                </c:pt>
                <c:pt idx="8">
                  <c:v>0.58750000000000002</c:v>
                </c:pt>
                <c:pt idx="9">
                  <c:v>0.51880000000000004</c:v>
                </c:pt>
                <c:pt idx="10">
                  <c:v>0.45779999999999998</c:v>
                </c:pt>
                <c:pt idx="11">
                  <c:v>0.50349999999999995</c:v>
                </c:pt>
                <c:pt idx="12">
                  <c:v>0.58360000000000001</c:v>
                </c:pt>
                <c:pt idx="13">
                  <c:v>0.56079999999999997</c:v>
                </c:pt>
                <c:pt idx="14">
                  <c:v>0.49590000000000001</c:v>
                </c:pt>
                <c:pt idx="15">
                  <c:v>0.49969999999999998</c:v>
                </c:pt>
                <c:pt idx="16">
                  <c:v>0.52639999999999998</c:v>
                </c:pt>
                <c:pt idx="17">
                  <c:v>0.50739999999999996</c:v>
                </c:pt>
                <c:pt idx="18">
                  <c:v>0.52639999999999998</c:v>
                </c:pt>
                <c:pt idx="19">
                  <c:v>0.57220000000000004</c:v>
                </c:pt>
                <c:pt idx="20">
                  <c:v>0.57599999999999996</c:v>
                </c:pt>
                <c:pt idx="21">
                  <c:v>0.54169999999999996</c:v>
                </c:pt>
                <c:pt idx="22">
                  <c:v>0.54549999999999998</c:v>
                </c:pt>
                <c:pt idx="23">
                  <c:v>0.57599999999999996</c:v>
                </c:pt>
                <c:pt idx="24">
                  <c:v>0.57599999999999996</c:v>
                </c:pt>
                <c:pt idx="25">
                  <c:v>0.55310000000000004</c:v>
                </c:pt>
                <c:pt idx="26">
                  <c:v>0.48830000000000001</c:v>
                </c:pt>
                <c:pt idx="27">
                  <c:v>0.4768</c:v>
                </c:pt>
                <c:pt idx="28">
                  <c:v>0.53410000000000002</c:v>
                </c:pt>
                <c:pt idx="29">
                  <c:v>0.54930000000000001</c:v>
                </c:pt>
                <c:pt idx="30">
                  <c:v>0.60270000000000001</c:v>
                </c:pt>
                <c:pt idx="31">
                  <c:v>0.65229999999999999</c:v>
                </c:pt>
                <c:pt idx="32">
                  <c:v>0.66379999999999995</c:v>
                </c:pt>
                <c:pt idx="33">
                  <c:v>0.65610000000000002</c:v>
                </c:pt>
                <c:pt idx="34">
                  <c:v>0.65990000000000004</c:v>
                </c:pt>
                <c:pt idx="35">
                  <c:v>0.60270000000000001</c:v>
                </c:pt>
                <c:pt idx="36">
                  <c:v>0.50349999999999995</c:v>
                </c:pt>
                <c:pt idx="37">
                  <c:v>0.50739999999999996</c:v>
                </c:pt>
                <c:pt idx="38">
                  <c:v>0.53410000000000002</c:v>
                </c:pt>
                <c:pt idx="39">
                  <c:v>0.55310000000000004</c:v>
                </c:pt>
                <c:pt idx="40">
                  <c:v>0.56840000000000002</c:v>
                </c:pt>
                <c:pt idx="41">
                  <c:v>0.53790000000000004</c:v>
                </c:pt>
                <c:pt idx="42">
                  <c:v>0.57599999999999996</c:v>
                </c:pt>
                <c:pt idx="43">
                  <c:v>0.57979999999999998</c:v>
                </c:pt>
                <c:pt idx="44">
                  <c:v>0.55310000000000004</c:v>
                </c:pt>
                <c:pt idx="45">
                  <c:v>0.51880000000000004</c:v>
                </c:pt>
                <c:pt idx="46">
                  <c:v>0.49209999999999998</c:v>
                </c:pt>
                <c:pt idx="47">
                  <c:v>0.53410000000000002</c:v>
                </c:pt>
                <c:pt idx="48">
                  <c:v>0.53790000000000004</c:v>
                </c:pt>
                <c:pt idx="49">
                  <c:v>0.50349999999999995</c:v>
                </c:pt>
                <c:pt idx="50">
                  <c:v>0.50739999999999996</c:v>
                </c:pt>
                <c:pt idx="51">
                  <c:v>0.45779999999999998</c:v>
                </c:pt>
                <c:pt idx="52">
                  <c:v>0.42720000000000002</c:v>
                </c:pt>
                <c:pt idx="53">
                  <c:v>0.44629999999999997</c:v>
                </c:pt>
                <c:pt idx="54">
                  <c:v>0.54169999999999996</c:v>
                </c:pt>
                <c:pt idx="55">
                  <c:v>0.44629999999999997</c:v>
                </c:pt>
                <c:pt idx="56">
                  <c:v>0.31280000000000002</c:v>
                </c:pt>
                <c:pt idx="57">
                  <c:v>0.38150000000000001</c:v>
                </c:pt>
                <c:pt idx="58">
                  <c:v>0.4425</c:v>
                </c:pt>
                <c:pt idx="59">
                  <c:v>0.4501</c:v>
                </c:pt>
                <c:pt idx="60">
                  <c:v>0.49969999999999998</c:v>
                </c:pt>
                <c:pt idx="61">
                  <c:v>0.49209999999999998</c:v>
                </c:pt>
                <c:pt idx="62">
                  <c:v>0.48070000000000002</c:v>
                </c:pt>
                <c:pt idx="63">
                  <c:v>0.55689999999999995</c:v>
                </c:pt>
                <c:pt idx="64">
                  <c:v>0.61799999999999999</c:v>
                </c:pt>
                <c:pt idx="65">
                  <c:v>0.60270000000000001</c:v>
                </c:pt>
                <c:pt idx="66">
                  <c:v>0.64470000000000005</c:v>
                </c:pt>
                <c:pt idx="67">
                  <c:v>0.56840000000000002</c:v>
                </c:pt>
                <c:pt idx="68">
                  <c:v>0.40439999999999998</c:v>
                </c:pt>
                <c:pt idx="69">
                  <c:v>0.3357</c:v>
                </c:pt>
                <c:pt idx="70">
                  <c:v>0.29370000000000002</c:v>
                </c:pt>
                <c:pt idx="71">
                  <c:v>0.29370000000000002</c:v>
                </c:pt>
                <c:pt idx="72">
                  <c:v>0.29749999999999999</c:v>
                </c:pt>
                <c:pt idx="73">
                  <c:v>0.29749999999999999</c:v>
                </c:pt>
                <c:pt idx="74">
                  <c:v>0.28610000000000002</c:v>
                </c:pt>
                <c:pt idx="75">
                  <c:v>0.27079999999999999</c:v>
                </c:pt>
                <c:pt idx="76">
                  <c:v>0.25559999999999999</c:v>
                </c:pt>
                <c:pt idx="77">
                  <c:v>0.23649999999999999</c:v>
                </c:pt>
                <c:pt idx="78">
                  <c:v>0.23269999999999999</c:v>
                </c:pt>
                <c:pt idx="79">
                  <c:v>0.22889999999999999</c:v>
                </c:pt>
                <c:pt idx="80">
                  <c:v>0.23649999999999999</c:v>
                </c:pt>
                <c:pt idx="81">
                  <c:v>0.23649999999999999</c:v>
                </c:pt>
                <c:pt idx="82">
                  <c:v>0.23649999999999999</c:v>
                </c:pt>
                <c:pt idx="83">
                  <c:v>0.23649999999999999</c:v>
                </c:pt>
                <c:pt idx="84">
                  <c:v>0.23649999999999999</c:v>
                </c:pt>
                <c:pt idx="85">
                  <c:v>0.24030000000000001</c:v>
                </c:pt>
                <c:pt idx="86">
                  <c:v>0.24410000000000001</c:v>
                </c:pt>
                <c:pt idx="87">
                  <c:v>0.24030000000000001</c:v>
                </c:pt>
                <c:pt idx="88">
                  <c:v>0.23649999999999999</c:v>
                </c:pt>
                <c:pt idx="89">
                  <c:v>0.23649999999999999</c:v>
                </c:pt>
                <c:pt idx="90">
                  <c:v>0.23649999999999999</c:v>
                </c:pt>
                <c:pt idx="91">
                  <c:v>0.24030000000000001</c:v>
                </c:pt>
                <c:pt idx="92">
                  <c:v>0.24410000000000001</c:v>
                </c:pt>
                <c:pt idx="93">
                  <c:v>0.25180000000000002</c:v>
                </c:pt>
                <c:pt idx="94">
                  <c:v>0.25559999999999999</c:v>
                </c:pt>
                <c:pt idx="95">
                  <c:v>0.25559999999999999</c:v>
                </c:pt>
                <c:pt idx="96">
                  <c:v>0.2747</c:v>
                </c:pt>
                <c:pt idx="97">
                  <c:v>0.29749999999999999</c:v>
                </c:pt>
                <c:pt idx="98">
                  <c:v>0.3281</c:v>
                </c:pt>
                <c:pt idx="99">
                  <c:v>0.3624</c:v>
                </c:pt>
              </c:numCache>
            </c:numRef>
          </c:val>
          <c:smooth val="0"/>
          <c:extLst>
            <c:ext xmlns:c16="http://schemas.microsoft.com/office/drawing/2014/chart" uri="{C3380CC4-5D6E-409C-BE32-E72D297353CC}">
              <c16:uniqueId val="{00000001-751A-4150-95F0-CF7D753901F9}"/>
            </c:ext>
          </c:extLst>
        </c:ser>
        <c:ser>
          <c:idx val="2"/>
          <c:order val="2"/>
          <c:tx>
            <c:strRef>
              <c:f>'[Chart 2 in Microsoft PowerPoint]Sheet1'!$C$1</c:f>
              <c:strCache>
                <c:ptCount val="1"/>
                <c:pt idx="0">
                  <c:v>OURS 9×9</c:v>
                </c:pt>
              </c:strCache>
            </c:strRef>
          </c:tx>
          <c:spPr>
            <a:ln w="28575" cap="rnd">
              <a:solidFill>
                <a:schemeClr val="accent3">
                  <a:lumMod val="75000"/>
                </a:schemeClr>
              </a:solidFill>
              <a:round/>
            </a:ln>
            <a:effectLst/>
          </c:spPr>
          <c:marker>
            <c:symbol val="none"/>
          </c:marker>
          <c:val>
            <c:numRef>
              <c:f>'[Chart 2 in Microsoft PowerPoint]Sheet1'!$C$2:$C$102</c:f>
              <c:numCache>
                <c:formatCode>General</c:formatCode>
                <c:ptCount val="101"/>
                <c:pt idx="0">
                  <c:v>0.57979999999999998</c:v>
                </c:pt>
                <c:pt idx="1">
                  <c:v>0.63319999999999999</c:v>
                </c:pt>
                <c:pt idx="2">
                  <c:v>0.70569999999999999</c:v>
                </c:pt>
                <c:pt idx="3">
                  <c:v>0.75529999999999997</c:v>
                </c:pt>
                <c:pt idx="4">
                  <c:v>0.74009999999999998</c:v>
                </c:pt>
                <c:pt idx="5">
                  <c:v>0.66759999999999997</c:v>
                </c:pt>
                <c:pt idx="6">
                  <c:v>0.54930000000000001</c:v>
                </c:pt>
                <c:pt idx="7">
                  <c:v>0.59509999999999996</c:v>
                </c:pt>
                <c:pt idx="8">
                  <c:v>0.69430000000000003</c:v>
                </c:pt>
                <c:pt idx="9">
                  <c:v>0.62560000000000004</c:v>
                </c:pt>
                <c:pt idx="10">
                  <c:v>0.54930000000000001</c:v>
                </c:pt>
                <c:pt idx="11">
                  <c:v>0.58360000000000001</c:v>
                </c:pt>
                <c:pt idx="12">
                  <c:v>0.63319999999999999</c:v>
                </c:pt>
                <c:pt idx="13">
                  <c:v>0.60650000000000004</c:v>
                </c:pt>
                <c:pt idx="14">
                  <c:v>0.52639999999999998</c:v>
                </c:pt>
                <c:pt idx="15">
                  <c:v>0.51119999999999999</c:v>
                </c:pt>
                <c:pt idx="16">
                  <c:v>0.52259999999999995</c:v>
                </c:pt>
                <c:pt idx="17">
                  <c:v>0.51500000000000001</c:v>
                </c:pt>
                <c:pt idx="18">
                  <c:v>0.56840000000000002</c:v>
                </c:pt>
                <c:pt idx="19">
                  <c:v>0.65229999999999999</c:v>
                </c:pt>
                <c:pt idx="20">
                  <c:v>0.64470000000000005</c:v>
                </c:pt>
                <c:pt idx="21">
                  <c:v>0.59509999999999996</c:v>
                </c:pt>
                <c:pt idx="22">
                  <c:v>0.6371</c:v>
                </c:pt>
                <c:pt idx="23">
                  <c:v>0.72099999999999997</c:v>
                </c:pt>
                <c:pt idx="24">
                  <c:v>0.7591</c:v>
                </c:pt>
                <c:pt idx="25">
                  <c:v>0.74390000000000001</c:v>
                </c:pt>
                <c:pt idx="26">
                  <c:v>0.70950000000000002</c:v>
                </c:pt>
                <c:pt idx="27">
                  <c:v>0.68659999999999999</c:v>
                </c:pt>
                <c:pt idx="28">
                  <c:v>0.69430000000000003</c:v>
                </c:pt>
                <c:pt idx="29">
                  <c:v>0.70189999999999997</c:v>
                </c:pt>
                <c:pt idx="30">
                  <c:v>0.7248</c:v>
                </c:pt>
                <c:pt idx="31">
                  <c:v>0.70569999999999999</c:v>
                </c:pt>
                <c:pt idx="32">
                  <c:v>0.67900000000000005</c:v>
                </c:pt>
                <c:pt idx="33">
                  <c:v>0.67520000000000002</c:v>
                </c:pt>
                <c:pt idx="34">
                  <c:v>0.6714</c:v>
                </c:pt>
                <c:pt idx="35">
                  <c:v>0.65990000000000004</c:v>
                </c:pt>
                <c:pt idx="36">
                  <c:v>0.57599999999999996</c:v>
                </c:pt>
                <c:pt idx="37">
                  <c:v>0.58750000000000002</c:v>
                </c:pt>
                <c:pt idx="38">
                  <c:v>0.64090000000000003</c:v>
                </c:pt>
                <c:pt idx="39">
                  <c:v>0.65990000000000004</c:v>
                </c:pt>
                <c:pt idx="40">
                  <c:v>0.6714</c:v>
                </c:pt>
                <c:pt idx="41">
                  <c:v>0.65990000000000004</c:v>
                </c:pt>
                <c:pt idx="42">
                  <c:v>0.67900000000000005</c:v>
                </c:pt>
                <c:pt idx="43">
                  <c:v>0.65990000000000004</c:v>
                </c:pt>
                <c:pt idx="44">
                  <c:v>0.59130000000000005</c:v>
                </c:pt>
                <c:pt idx="45">
                  <c:v>0.54930000000000001</c:v>
                </c:pt>
                <c:pt idx="46">
                  <c:v>0.53790000000000004</c:v>
                </c:pt>
                <c:pt idx="47">
                  <c:v>0.61040000000000005</c:v>
                </c:pt>
                <c:pt idx="48">
                  <c:v>0.6371</c:v>
                </c:pt>
                <c:pt idx="49">
                  <c:v>0.62939999999999996</c:v>
                </c:pt>
                <c:pt idx="50">
                  <c:v>0.6371</c:v>
                </c:pt>
                <c:pt idx="51">
                  <c:v>0.6371</c:v>
                </c:pt>
                <c:pt idx="52">
                  <c:v>0.64849999999999997</c:v>
                </c:pt>
                <c:pt idx="53">
                  <c:v>0.67900000000000005</c:v>
                </c:pt>
                <c:pt idx="54">
                  <c:v>0.70189999999999997</c:v>
                </c:pt>
                <c:pt idx="55">
                  <c:v>0.64849999999999997</c:v>
                </c:pt>
                <c:pt idx="56">
                  <c:v>0.48830000000000001</c:v>
                </c:pt>
                <c:pt idx="57">
                  <c:v>0.52639999999999998</c:v>
                </c:pt>
                <c:pt idx="58">
                  <c:v>0.57599999999999996</c:v>
                </c:pt>
                <c:pt idx="59">
                  <c:v>0.56840000000000002</c:v>
                </c:pt>
                <c:pt idx="60">
                  <c:v>0.59509999999999996</c:v>
                </c:pt>
                <c:pt idx="61">
                  <c:v>0.58360000000000001</c:v>
                </c:pt>
                <c:pt idx="62">
                  <c:v>0.58360000000000001</c:v>
                </c:pt>
                <c:pt idx="63">
                  <c:v>0.65990000000000004</c:v>
                </c:pt>
                <c:pt idx="64">
                  <c:v>0.78200000000000003</c:v>
                </c:pt>
                <c:pt idx="65">
                  <c:v>0.84299999999999997</c:v>
                </c:pt>
                <c:pt idx="66">
                  <c:v>0.88119999999999998</c:v>
                </c:pt>
                <c:pt idx="67">
                  <c:v>0.86980000000000002</c:v>
                </c:pt>
                <c:pt idx="68">
                  <c:v>0.78959999999999997</c:v>
                </c:pt>
                <c:pt idx="69">
                  <c:v>0.7248</c:v>
                </c:pt>
                <c:pt idx="70">
                  <c:v>0.71719999999999995</c:v>
                </c:pt>
                <c:pt idx="71">
                  <c:v>0.71330000000000005</c:v>
                </c:pt>
                <c:pt idx="72">
                  <c:v>0.72099999999999997</c:v>
                </c:pt>
                <c:pt idx="73">
                  <c:v>0.70189999999999997</c:v>
                </c:pt>
                <c:pt idx="74">
                  <c:v>0.64849999999999997</c:v>
                </c:pt>
                <c:pt idx="75">
                  <c:v>0.56459999999999999</c:v>
                </c:pt>
                <c:pt idx="76">
                  <c:v>0.49590000000000001</c:v>
                </c:pt>
                <c:pt idx="77">
                  <c:v>0.4501</c:v>
                </c:pt>
                <c:pt idx="78">
                  <c:v>0.43109999999999998</c:v>
                </c:pt>
                <c:pt idx="79">
                  <c:v>0.43109999999999998</c:v>
                </c:pt>
                <c:pt idx="80">
                  <c:v>0.43490000000000001</c:v>
                </c:pt>
                <c:pt idx="81">
                  <c:v>0.43869999999999998</c:v>
                </c:pt>
                <c:pt idx="82">
                  <c:v>0.4425</c:v>
                </c:pt>
                <c:pt idx="83">
                  <c:v>0.45390000000000003</c:v>
                </c:pt>
                <c:pt idx="84">
                  <c:v>0.46920000000000001</c:v>
                </c:pt>
                <c:pt idx="85">
                  <c:v>0.48070000000000002</c:v>
                </c:pt>
                <c:pt idx="86">
                  <c:v>0.49969999999999998</c:v>
                </c:pt>
                <c:pt idx="87">
                  <c:v>0.50739999999999996</c:v>
                </c:pt>
                <c:pt idx="88">
                  <c:v>0.51500000000000001</c:v>
                </c:pt>
                <c:pt idx="89">
                  <c:v>0.52259999999999995</c:v>
                </c:pt>
                <c:pt idx="90">
                  <c:v>0.51880000000000004</c:v>
                </c:pt>
                <c:pt idx="91">
                  <c:v>0.5302</c:v>
                </c:pt>
                <c:pt idx="92">
                  <c:v>0.54169999999999996</c:v>
                </c:pt>
                <c:pt idx="93">
                  <c:v>0.56079999999999997</c:v>
                </c:pt>
                <c:pt idx="94">
                  <c:v>0.56079999999999997</c:v>
                </c:pt>
                <c:pt idx="95">
                  <c:v>0.56459999999999999</c:v>
                </c:pt>
                <c:pt idx="96">
                  <c:v>0.57220000000000004</c:v>
                </c:pt>
                <c:pt idx="97">
                  <c:v>0.57220000000000004</c:v>
                </c:pt>
                <c:pt idx="98">
                  <c:v>0.56840000000000002</c:v>
                </c:pt>
                <c:pt idx="99">
                  <c:v>0.57220000000000004</c:v>
                </c:pt>
              </c:numCache>
            </c:numRef>
          </c:val>
          <c:smooth val="0"/>
          <c:extLst>
            <c:ext xmlns:c16="http://schemas.microsoft.com/office/drawing/2014/chart" uri="{C3380CC4-5D6E-409C-BE32-E72D297353CC}">
              <c16:uniqueId val="{00000002-751A-4150-95F0-CF7D753901F9}"/>
            </c:ext>
          </c:extLst>
        </c:ser>
        <c:ser>
          <c:idx val="4"/>
          <c:order val="3"/>
          <c:tx>
            <c:strRef>
              <c:f>'[Chart 2 in Microsoft PowerPoint]Sheet1'!$E$1</c:f>
              <c:strCache>
                <c:ptCount val="1"/>
                <c:pt idx="0">
                  <c:v>CSM 4</c:v>
                </c:pt>
              </c:strCache>
            </c:strRef>
          </c:tx>
          <c:spPr>
            <a:ln w="28575" cap="rnd">
              <a:solidFill>
                <a:schemeClr val="accent6">
                  <a:lumMod val="75000"/>
                </a:schemeClr>
              </a:solidFill>
              <a:round/>
            </a:ln>
            <a:effectLst/>
          </c:spPr>
          <c:marker>
            <c:symbol val="none"/>
          </c:marker>
          <c:val>
            <c:numRef>
              <c:f>'[Chart 2 in Microsoft PowerPoint]Sheet1'!$E$2:$E$102</c:f>
              <c:numCache>
                <c:formatCode>General</c:formatCode>
                <c:ptCount val="101"/>
                <c:pt idx="0">
                  <c:v>5.2537000000000003</c:v>
                </c:pt>
                <c:pt idx="1">
                  <c:v>5.2112999999999996</c:v>
                </c:pt>
                <c:pt idx="2">
                  <c:v>4.8053999999999997</c:v>
                </c:pt>
                <c:pt idx="3">
                  <c:v>4.7614000000000001</c:v>
                </c:pt>
                <c:pt idx="4">
                  <c:v>4.6840000000000002</c:v>
                </c:pt>
                <c:pt idx="5">
                  <c:v>4.3258000000000001</c:v>
                </c:pt>
                <c:pt idx="6">
                  <c:v>4.3167</c:v>
                </c:pt>
                <c:pt idx="7">
                  <c:v>4.2031000000000001</c:v>
                </c:pt>
                <c:pt idx="8">
                  <c:v>4.3749000000000002</c:v>
                </c:pt>
                <c:pt idx="9">
                  <c:v>4.5168999999999997</c:v>
                </c:pt>
                <c:pt idx="10">
                  <c:v>4.4943999999999997</c:v>
                </c:pt>
                <c:pt idx="11">
                  <c:v>4.5513000000000003</c:v>
                </c:pt>
                <c:pt idx="12">
                  <c:v>4.3888999999999996</c:v>
                </c:pt>
                <c:pt idx="13">
                  <c:v>4.0141</c:v>
                </c:pt>
                <c:pt idx="14">
                  <c:v>3.7288000000000001</c:v>
                </c:pt>
                <c:pt idx="15">
                  <c:v>3.8163999999999998</c:v>
                </c:pt>
                <c:pt idx="16">
                  <c:v>3.9441999999999999</c:v>
                </c:pt>
                <c:pt idx="17">
                  <c:v>4.0632999999999999</c:v>
                </c:pt>
                <c:pt idx="18">
                  <c:v>4.1580000000000004</c:v>
                </c:pt>
                <c:pt idx="19">
                  <c:v>4.3357999999999999</c:v>
                </c:pt>
                <c:pt idx="20">
                  <c:v>4.0407999999999999</c:v>
                </c:pt>
                <c:pt idx="21">
                  <c:v>3.3572000000000002</c:v>
                </c:pt>
                <c:pt idx="22">
                  <c:v>3.3395999999999999</c:v>
                </c:pt>
                <c:pt idx="23">
                  <c:v>3.4390999999999998</c:v>
                </c:pt>
                <c:pt idx="24">
                  <c:v>3.5002</c:v>
                </c:pt>
                <c:pt idx="25">
                  <c:v>3.5842000000000001</c:v>
                </c:pt>
                <c:pt idx="26">
                  <c:v>3.7597</c:v>
                </c:pt>
                <c:pt idx="27">
                  <c:v>3.9222000000000001</c:v>
                </c:pt>
                <c:pt idx="28">
                  <c:v>4.149</c:v>
                </c:pt>
                <c:pt idx="29">
                  <c:v>4.6708999999999996</c:v>
                </c:pt>
                <c:pt idx="30">
                  <c:v>4.7624000000000004</c:v>
                </c:pt>
                <c:pt idx="31">
                  <c:v>4.9184000000000001</c:v>
                </c:pt>
                <c:pt idx="32">
                  <c:v>4.5641999999999996</c:v>
                </c:pt>
                <c:pt idx="33">
                  <c:v>4.2135999999999996</c:v>
                </c:pt>
                <c:pt idx="34">
                  <c:v>4.1280000000000001</c:v>
                </c:pt>
                <c:pt idx="35">
                  <c:v>3.4386000000000001</c:v>
                </c:pt>
                <c:pt idx="36">
                  <c:v>2.4689000000000001</c:v>
                </c:pt>
                <c:pt idx="37">
                  <c:v>3.1589999999999998</c:v>
                </c:pt>
                <c:pt idx="38">
                  <c:v>3.5005999999999999</c:v>
                </c:pt>
                <c:pt idx="39">
                  <c:v>3.2461000000000002</c:v>
                </c:pt>
                <c:pt idx="40">
                  <c:v>2.6871</c:v>
                </c:pt>
                <c:pt idx="41">
                  <c:v>2.8791000000000002</c:v>
                </c:pt>
                <c:pt idx="42">
                  <c:v>2.7612999999999999</c:v>
                </c:pt>
                <c:pt idx="43">
                  <c:v>2.903</c:v>
                </c:pt>
                <c:pt idx="44">
                  <c:v>2.2681</c:v>
                </c:pt>
                <c:pt idx="45">
                  <c:v>1.9881</c:v>
                </c:pt>
                <c:pt idx="46">
                  <c:v>3.9845999999999999</c:v>
                </c:pt>
                <c:pt idx="47">
                  <c:v>4.8573000000000004</c:v>
                </c:pt>
                <c:pt idx="48">
                  <c:v>5.2961999999999998</c:v>
                </c:pt>
                <c:pt idx="49">
                  <c:v>5.4070999999999998</c:v>
                </c:pt>
                <c:pt idx="50">
                  <c:v>5.4583000000000004</c:v>
                </c:pt>
                <c:pt idx="51">
                  <c:v>5.5452000000000004</c:v>
                </c:pt>
                <c:pt idx="52">
                  <c:v>5.6067</c:v>
                </c:pt>
                <c:pt idx="53">
                  <c:v>5.4924999999999997</c:v>
                </c:pt>
                <c:pt idx="54">
                  <c:v>4.2065999999999999</c:v>
                </c:pt>
                <c:pt idx="55">
                  <c:v>4.1021999999999998</c:v>
                </c:pt>
                <c:pt idx="56">
                  <c:v>3.5798999999999999</c:v>
                </c:pt>
                <c:pt idx="57">
                  <c:v>3.7330000000000001</c:v>
                </c:pt>
                <c:pt idx="58">
                  <c:v>3.9245000000000001</c:v>
                </c:pt>
                <c:pt idx="59">
                  <c:v>4.2366000000000001</c:v>
                </c:pt>
                <c:pt idx="60">
                  <c:v>4.7915000000000001</c:v>
                </c:pt>
                <c:pt idx="61">
                  <c:v>4.9261999999999997</c:v>
                </c:pt>
                <c:pt idx="62">
                  <c:v>4.3068</c:v>
                </c:pt>
                <c:pt idx="63">
                  <c:v>3.5183</c:v>
                </c:pt>
                <c:pt idx="64">
                  <c:v>3.3355000000000001</c:v>
                </c:pt>
                <c:pt idx="65">
                  <c:v>3.4942000000000002</c:v>
                </c:pt>
                <c:pt idx="66">
                  <c:v>3.6863000000000001</c:v>
                </c:pt>
                <c:pt idx="67">
                  <c:v>3.8567</c:v>
                </c:pt>
                <c:pt idx="68">
                  <c:v>4.5603999999999996</c:v>
                </c:pt>
                <c:pt idx="69">
                  <c:v>4.5552999999999999</c:v>
                </c:pt>
                <c:pt idx="70">
                  <c:v>4.4863</c:v>
                </c:pt>
                <c:pt idx="71">
                  <c:v>4.3071999999999999</c:v>
                </c:pt>
                <c:pt idx="72">
                  <c:v>4.1848999999999998</c:v>
                </c:pt>
                <c:pt idx="73">
                  <c:v>4.1429</c:v>
                </c:pt>
                <c:pt idx="74">
                  <c:v>4.1003999999999996</c:v>
                </c:pt>
                <c:pt idx="75">
                  <c:v>3.8628999999999998</c:v>
                </c:pt>
                <c:pt idx="76">
                  <c:v>3.9131</c:v>
                </c:pt>
                <c:pt idx="77">
                  <c:v>3.9211999999999998</c:v>
                </c:pt>
                <c:pt idx="78">
                  <c:v>3.9401000000000002</c:v>
                </c:pt>
                <c:pt idx="79">
                  <c:v>3.9346000000000001</c:v>
                </c:pt>
                <c:pt idx="80">
                  <c:v>3.8803999999999998</c:v>
                </c:pt>
                <c:pt idx="81">
                  <c:v>3.8913000000000002</c:v>
                </c:pt>
                <c:pt idx="82">
                  <c:v>3.9384000000000001</c:v>
                </c:pt>
                <c:pt idx="83">
                  <c:v>3.9281000000000001</c:v>
                </c:pt>
                <c:pt idx="84">
                  <c:v>3.9142000000000001</c:v>
                </c:pt>
                <c:pt idx="85">
                  <c:v>3.9493999999999998</c:v>
                </c:pt>
                <c:pt idx="86">
                  <c:v>3.9255</c:v>
                </c:pt>
                <c:pt idx="87">
                  <c:v>4.0872000000000002</c:v>
                </c:pt>
                <c:pt idx="88">
                  <c:v>4.0843999999999996</c:v>
                </c:pt>
                <c:pt idx="89">
                  <c:v>4.1200999999999999</c:v>
                </c:pt>
                <c:pt idx="90">
                  <c:v>4.1623999999999999</c:v>
                </c:pt>
                <c:pt idx="91">
                  <c:v>4.2003000000000004</c:v>
                </c:pt>
                <c:pt idx="92">
                  <c:v>4.1847000000000003</c:v>
                </c:pt>
                <c:pt idx="93">
                  <c:v>4.1577000000000002</c:v>
                </c:pt>
                <c:pt idx="94">
                  <c:v>4.2183999999999999</c:v>
                </c:pt>
                <c:pt idx="95">
                  <c:v>4.2628000000000004</c:v>
                </c:pt>
                <c:pt idx="96">
                  <c:v>4.3305999999999996</c:v>
                </c:pt>
                <c:pt idx="97">
                  <c:v>4.3768000000000002</c:v>
                </c:pt>
                <c:pt idx="98">
                  <c:v>4.4462999999999999</c:v>
                </c:pt>
                <c:pt idx="99">
                  <c:v>4.4854000000000003</c:v>
                </c:pt>
              </c:numCache>
            </c:numRef>
          </c:val>
          <c:smooth val="0"/>
          <c:extLst>
            <c:ext xmlns:c16="http://schemas.microsoft.com/office/drawing/2014/chart" uri="{C3380CC4-5D6E-409C-BE32-E72D297353CC}">
              <c16:uniqueId val="{00000003-751A-4150-95F0-CF7D753901F9}"/>
            </c:ext>
          </c:extLst>
        </c:ser>
        <c:ser>
          <c:idx val="5"/>
          <c:order val="4"/>
          <c:tx>
            <c:strRef>
              <c:f>'[Chart 2 in Microsoft PowerPoint]Sheet1'!$F$1</c:f>
              <c:strCache>
                <c:ptCount val="1"/>
                <c:pt idx="0">
                  <c:v>CSM 8</c:v>
                </c:pt>
              </c:strCache>
            </c:strRef>
          </c:tx>
          <c:spPr>
            <a:ln w="28575" cap="rnd">
              <a:solidFill>
                <a:schemeClr val="accent6">
                  <a:lumMod val="60000"/>
                  <a:lumOff val="40000"/>
                </a:schemeClr>
              </a:solidFill>
              <a:round/>
            </a:ln>
            <a:effectLst/>
          </c:spPr>
          <c:marker>
            <c:symbol val="none"/>
          </c:marker>
          <c:val>
            <c:numRef>
              <c:f>'[Chart 2 in Microsoft PowerPoint]Sheet1'!$F$2:$F$102</c:f>
              <c:numCache>
                <c:formatCode>General</c:formatCode>
                <c:ptCount val="101"/>
                <c:pt idx="0">
                  <c:v>6.1737000000000002</c:v>
                </c:pt>
                <c:pt idx="1">
                  <c:v>6.1725000000000003</c:v>
                </c:pt>
                <c:pt idx="2">
                  <c:v>6.1506999999999996</c:v>
                </c:pt>
                <c:pt idx="3">
                  <c:v>6.2022000000000004</c:v>
                </c:pt>
                <c:pt idx="4">
                  <c:v>6.1524000000000001</c:v>
                </c:pt>
                <c:pt idx="5">
                  <c:v>5.5845000000000002</c:v>
                </c:pt>
                <c:pt idx="6">
                  <c:v>6.2344999999999997</c:v>
                </c:pt>
                <c:pt idx="7">
                  <c:v>5.3085000000000004</c:v>
                </c:pt>
                <c:pt idx="8">
                  <c:v>5.8005000000000004</c:v>
                </c:pt>
                <c:pt idx="9">
                  <c:v>6.5681000000000003</c:v>
                </c:pt>
                <c:pt idx="10">
                  <c:v>6.9170999999999996</c:v>
                </c:pt>
                <c:pt idx="11">
                  <c:v>6.8691000000000004</c:v>
                </c:pt>
                <c:pt idx="12">
                  <c:v>6.5053999999999998</c:v>
                </c:pt>
                <c:pt idx="13">
                  <c:v>5.3494999999999999</c:v>
                </c:pt>
                <c:pt idx="14">
                  <c:v>5.0117000000000003</c:v>
                </c:pt>
                <c:pt idx="15">
                  <c:v>5.4420000000000002</c:v>
                </c:pt>
                <c:pt idx="16">
                  <c:v>5.6425000000000001</c:v>
                </c:pt>
                <c:pt idx="17">
                  <c:v>6.0465</c:v>
                </c:pt>
                <c:pt idx="18">
                  <c:v>6.3521000000000001</c:v>
                </c:pt>
                <c:pt idx="19">
                  <c:v>6.6959</c:v>
                </c:pt>
                <c:pt idx="20">
                  <c:v>6.3303000000000003</c:v>
                </c:pt>
                <c:pt idx="21">
                  <c:v>4.2434000000000003</c:v>
                </c:pt>
                <c:pt idx="22">
                  <c:v>4.3724999999999996</c:v>
                </c:pt>
                <c:pt idx="23">
                  <c:v>4.5961999999999996</c:v>
                </c:pt>
                <c:pt idx="24">
                  <c:v>4.8479999999999999</c:v>
                </c:pt>
                <c:pt idx="25">
                  <c:v>5.0609999999999999</c:v>
                </c:pt>
                <c:pt idx="26">
                  <c:v>5.6272000000000002</c:v>
                </c:pt>
                <c:pt idx="27">
                  <c:v>6.085</c:v>
                </c:pt>
                <c:pt idx="28">
                  <c:v>6.3703000000000003</c:v>
                </c:pt>
                <c:pt idx="29">
                  <c:v>6.9546000000000001</c:v>
                </c:pt>
                <c:pt idx="30">
                  <c:v>6.9694000000000003</c:v>
                </c:pt>
                <c:pt idx="31">
                  <c:v>6.9763999999999999</c:v>
                </c:pt>
                <c:pt idx="32">
                  <c:v>6.4531000000000001</c:v>
                </c:pt>
                <c:pt idx="33">
                  <c:v>6.0266999999999999</c:v>
                </c:pt>
                <c:pt idx="34">
                  <c:v>5.9611999999999998</c:v>
                </c:pt>
                <c:pt idx="35">
                  <c:v>5.3512000000000004</c:v>
                </c:pt>
                <c:pt idx="36">
                  <c:v>3.2349999999999999</c:v>
                </c:pt>
                <c:pt idx="37">
                  <c:v>4.4657</c:v>
                </c:pt>
                <c:pt idx="38">
                  <c:v>5.3958000000000004</c:v>
                </c:pt>
                <c:pt idx="39">
                  <c:v>4.8821000000000003</c:v>
                </c:pt>
                <c:pt idx="40">
                  <c:v>3.5817999999999999</c:v>
                </c:pt>
                <c:pt idx="41">
                  <c:v>3.7618999999999998</c:v>
                </c:pt>
                <c:pt idx="42">
                  <c:v>3.3300999999999998</c:v>
                </c:pt>
                <c:pt idx="43">
                  <c:v>3.0768</c:v>
                </c:pt>
                <c:pt idx="44">
                  <c:v>2.7555999999999998</c:v>
                </c:pt>
                <c:pt idx="45">
                  <c:v>2.6898</c:v>
                </c:pt>
                <c:pt idx="46">
                  <c:v>6.0987</c:v>
                </c:pt>
                <c:pt idx="47">
                  <c:v>7.3304</c:v>
                </c:pt>
                <c:pt idx="48">
                  <c:v>7.9394</c:v>
                </c:pt>
                <c:pt idx="49">
                  <c:v>8.6958000000000002</c:v>
                </c:pt>
                <c:pt idx="50">
                  <c:v>9.0069999999999997</c:v>
                </c:pt>
                <c:pt idx="51">
                  <c:v>9.3158999999999992</c:v>
                </c:pt>
                <c:pt idx="52">
                  <c:v>9.5452999999999992</c:v>
                </c:pt>
                <c:pt idx="53">
                  <c:v>9.4187999999999992</c:v>
                </c:pt>
                <c:pt idx="54">
                  <c:v>6.5579999999999998</c:v>
                </c:pt>
                <c:pt idx="55">
                  <c:v>6.3497000000000003</c:v>
                </c:pt>
                <c:pt idx="56">
                  <c:v>5.1233000000000004</c:v>
                </c:pt>
                <c:pt idx="57">
                  <c:v>6.0453999999999999</c:v>
                </c:pt>
                <c:pt idx="58">
                  <c:v>6.5557999999999996</c:v>
                </c:pt>
                <c:pt idx="59">
                  <c:v>7.0792000000000002</c:v>
                </c:pt>
                <c:pt idx="60">
                  <c:v>7.5776000000000003</c:v>
                </c:pt>
                <c:pt idx="61">
                  <c:v>7.6944999999999997</c:v>
                </c:pt>
                <c:pt idx="62">
                  <c:v>6.9382000000000001</c:v>
                </c:pt>
                <c:pt idx="63">
                  <c:v>4.9333999999999998</c:v>
                </c:pt>
                <c:pt idx="64">
                  <c:v>4.3560999999999996</c:v>
                </c:pt>
                <c:pt idx="65">
                  <c:v>4.7557</c:v>
                </c:pt>
                <c:pt idx="66">
                  <c:v>5.4961000000000002</c:v>
                </c:pt>
                <c:pt idx="67">
                  <c:v>6.1527000000000003</c:v>
                </c:pt>
                <c:pt idx="68">
                  <c:v>7.3883000000000001</c:v>
                </c:pt>
                <c:pt idx="69">
                  <c:v>7.5777000000000001</c:v>
                </c:pt>
                <c:pt idx="70">
                  <c:v>7.3000999999999996</c:v>
                </c:pt>
                <c:pt idx="71">
                  <c:v>6.6628999999999996</c:v>
                </c:pt>
                <c:pt idx="72">
                  <c:v>5.9364999999999997</c:v>
                </c:pt>
                <c:pt idx="73">
                  <c:v>5.9861000000000004</c:v>
                </c:pt>
                <c:pt idx="74">
                  <c:v>6.1467999999999998</c:v>
                </c:pt>
                <c:pt idx="75">
                  <c:v>5.9824999999999999</c:v>
                </c:pt>
                <c:pt idx="76">
                  <c:v>5.8113000000000001</c:v>
                </c:pt>
                <c:pt idx="77">
                  <c:v>5.6256000000000004</c:v>
                </c:pt>
                <c:pt idx="78">
                  <c:v>5.5164</c:v>
                </c:pt>
                <c:pt idx="79">
                  <c:v>5.5129000000000001</c:v>
                </c:pt>
                <c:pt idx="80">
                  <c:v>5.5785</c:v>
                </c:pt>
                <c:pt idx="81">
                  <c:v>5.532</c:v>
                </c:pt>
                <c:pt idx="82">
                  <c:v>5.6188000000000002</c:v>
                </c:pt>
                <c:pt idx="83">
                  <c:v>5.7034000000000002</c:v>
                </c:pt>
                <c:pt idx="84">
                  <c:v>5.7842000000000002</c:v>
                </c:pt>
                <c:pt idx="85">
                  <c:v>5.7895000000000003</c:v>
                </c:pt>
                <c:pt idx="86">
                  <c:v>5.7892999999999999</c:v>
                </c:pt>
                <c:pt idx="87">
                  <c:v>5.8074000000000003</c:v>
                </c:pt>
                <c:pt idx="88">
                  <c:v>5.6893000000000002</c:v>
                </c:pt>
                <c:pt idx="89">
                  <c:v>5.5697999999999999</c:v>
                </c:pt>
                <c:pt idx="90">
                  <c:v>5.3884999999999996</c:v>
                </c:pt>
                <c:pt idx="91">
                  <c:v>5.0884999999999998</c:v>
                </c:pt>
                <c:pt idx="92">
                  <c:v>5.0869</c:v>
                </c:pt>
                <c:pt idx="93">
                  <c:v>5.2397999999999998</c:v>
                </c:pt>
                <c:pt idx="94">
                  <c:v>5.4123000000000001</c:v>
                </c:pt>
                <c:pt idx="95">
                  <c:v>5.5834999999999999</c:v>
                </c:pt>
                <c:pt idx="96">
                  <c:v>5.7309000000000001</c:v>
                </c:pt>
                <c:pt idx="97">
                  <c:v>5.8742999999999999</c:v>
                </c:pt>
                <c:pt idx="98">
                  <c:v>5.9744000000000002</c:v>
                </c:pt>
                <c:pt idx="99">
                  <c:v>6.0571999999999999</c:v>
                </c:pt>
              </c:numCache>
            </c:numRef>
          </c:val>
          <c:smooth val="0"/>
          <c:extLst>
            <c:ext xmlns:c16="http://schemas.microsoft.com/office/drawing/2014/chart" uri="{C3380CC4-5D6E-409C-BE32-E72D297353CC}">
              <c16:uniqueId val="{00000004-751A-4150-95F0-CF7D753901F9}"/>
            </c:ext>
          </c:extLst>
        </c:ser>
        <c:ser>
          <c:idx val="6"/>
          <c:order val="5"/>
          <c:tx>
            <c:strRef>
              <c:f>'[Chart 2 in Microsoft PowerPoint]Sheet1'!$H$1</c:f>
              <c:strCache>
                <c:ptCount val="1"/>
                <c:pt idx="0">
                  <c:v>OURS 9×9 MRAA</c:v>
                </c:pt>
              </c:strCache>
            </c:strRef>
          </c:tx>
          <c:spPr>
            <a:ln w="28575" cap="rnd">
              <a:solidFill>
                <a:schemeClr val="tx2">
                  <a:lumMod val="60000"/>
                  <a:lumOff val="40000"/>
                </a:schemeClr>
              </a:solidFill>
              <a:round/>
            </a:ln>
            <a:effectLst/>
          </c:spPr>
          <c:marker>
            <c:symbol val="none"/>
          </c:marker>
          <c:val>
            <c:numRef>
              <c:f>'[Chart 2 in Microsoft PowerPoint]Sheet1'!$H$2:$H$101</c:f>
              <c:numCache>
                <c:formatCode>General</c:formatCode>
                <c:ptCount val="100"/>
                <c:pt idx="0">
                  <c:v>0.51319999999999999</c:v>
                </c:pt>
                <c:pt idx="1">
                  <c:v>0.5615</c:v>
                </c:pt>
                <c:pt idx="2">
                  <c:v>0.63180000000000003</c:v>
                </c:pt>
                <c:pt idx="3">
                  <c:v>0.70309999999999995</c:v>
                </c:pt>
                <c:pt idx="4">
                  <c:v>0.71830000000000005</c:v>
                </c:pt>
                <c:pt idx="5">
                  <c:v>0.64600000000000002</c:v>
                </c:pt>
                <c:pt idx="6">
                  <c:v>0.52</c:v>
                </c:pt>
                <c:pt idx="7">
                  <c:v>0.56979999999999997</c:v>
                </c:pt>
                <c:pt idx="8">
                  <c:v>0.66020000000000001</c:v>
                </c:pt>
                <c:pt idx="9">
                  <c:v>0.59330000000000005</c:v>
                </c:pt>
                <c:pt idx="10">
                  <c:v>0.5161</c:v>
                </c:pt>
                <c:pt idx="11">
                  <c:v>0.55220000000000002</c:v>
                </c:pt>
                <c:pt idx="12">
                  <c:v>0.61229999999999996</c:v>
                </c:pt>
                <c:pt idx="13">
                  <c:v>0.57669999999999999</c:v>
                </c:pt>
                <c:pt idx="14">
                  <c:v>0.50539999999999996</c:v>
                </c:pt>
                <c:pt idx="15">
                  <c:v>0.49120000000000003</c:v>
                </c:pt>
                <c:pt idx="16">
                  <c:v>0.50590000000000002</c:v>
                </c:pt>
                <c:pt idx="17">
                  <c:v>0.49759999999999999</c:v>
                </c:pt>
                <c:pt idx="18">
                  <c:v>0.54249999999999998</c:v>
                </c:pt>
                <c:pt idx="19">
                  <c:v>0.61229999999999996</c:v>
                </c:pt>
                <c:pt idx="20">
                  <c:v>0.6079</c:v>
                </c:pt>
                <c:pt idx="21">
                  <c:v>0.56789999999999996</c:v>
                </c:pt>
                <c:pt idx="22">
                  <c:v>0.59470000000000001</c:v>
                </c:pt>
                <c:pt idx="23">
                  <c:v>0.66210000000000002</c:v>
                </c:pt>
                <c:pt idx="24">
                  <c:v>0.69140000000000001</c:v>
                </c:pt>
                <c:pt idx="25">
                  <c:v>0.67769999999999997</c:v>
                </c:pt>
                <c:pt idx="26">
                  <c:v>0.63819999999999999</c:v>
                </c:pt>
                <c:pt idx="27">
                  <c:v>0.62350000000000005</c:v>
                </c:pt>
                <c:pt idx="28">
                  <c:v>0.63959999999999995</c:v>
                </c:pt>
                <c:pt idx="29">
                  <c:v>0.65190000000000003</c:v>
                </c:pt>
                <c:pt idx="30">
                  <c:v>0.66059999999999997</c:v>
                </c:pt>
                <c:pt idx="31">
                  <c:v>0.65620000000000001</c:v>
                </c:pt>
                <c:pt idx="32">
                  <c:v>0.64400000000000002</c:v>
                </c:pt>
                <c:pt idx="33">
                  <c:v>0.63959999999999995</c:v>
                </c:pt>
                <c:pt idx="34">
                  <c:v>0.62649999999999995</c:v>
                </c:pt>
                <c:pt idx="35">
                  <c:v>0.62260000000000004</c:v>
                </c:pt>
                <c:pt idx="36">
                  <c:v>0.53320000000000001</c:v>
                </c:pt>
                <c:pt idx="37">
                  <c:v>0.53520000000000001</c:v>
                </c:pt>
                <c:pt idx="38">
                  <c:v>0.59519999999999995</c:v>
                </c:pt>
                <c:pt idx="39">
                  <c:v>0.61040000000000005</c:v>
                </c:pt>
                <c:pt idx="40">
                  <c:v>0.62109999999999999</c:v>
                </c:pt>
                <c:pt idx="41">
                  <c:v>0.61280000000000001</c:v>
                </c:pt>
                <c:pt idx="42">
                  <c:v>0.62939999999999996</c:v>
                </c:pt>
                <c:pt idx="43">
                  <c:v>0.61719999999999997</c:v>
                </c:pt>
                <c:pt idx="44">
                  <c:v>0.55220000000000002</c:v>
                </c:pt>
                <c:pt idx="45">
                  <c:v>0.51559999999999995</c:v>
                </c:pt>
                <c:pt idx="46">
                  <c:v>0.50629999999999997</c:v>
                </c:pt>
                <c:pt idx="47">
                  <c:v>0.56489999999999996</c:v>
                </c:pt>
                <c:pt idx="48">
                  <c:v>0.57709999999999995</c:v>
                </c:pt>
                <c:pt idx="49">
                  <c:v>0.55910000000000004</c:v>
                </c:pt>
                <c:pt idx="50">
                  <c:v>0.55179999999999996</c:v>
                </c:pt>
                <c:pt idx="51">
                  <c:v>0.53759999999999997</c:v>
                </c:pt>
                <c:pt idx="52">
                  <c:v>0.55220000000000002</c:v>
                </c:pt>
                <c:pt idx="53">
                  <c:v>0.58940000000000003</c:v>
                </c:pt>
                <c:pt idx="54">
                  <c:v>0.63129999999999997</c:v>
                </c:pt>
                <c:pt idx="55">
                  <c:v>0.55659999999999998</c:v>
                </c:pt>
                <c:pt idx="56">
                  <c:v>0.41460000000000002</c:v>
                </c:pt>
                <c:pt idx="57">
                  <c:v>0.4556</c:v>
                </c:pt>
                <c:pt idx="58">
                  <c:v>0.50590000000000002</c:v>
                </c:pt>
                <c:pt idx="59">
                  <c:v>0.51319999999999999</c:v>
                </c:pt>
                <c:pt idx="60">
                  <c:v>0.55179999999999996</c:v>
                </c:pt>
                <c:pt idx="61">
                  <c:v>0.53759999999999997</c:v>
                </c:pt>
                <c:pt idx="62">
                  <c:v>0.52490000000000003</c:v>
                </c:pt>
                <c:pt idx="63">
                  <c:v>0.60450000000000004</c:v>
                </c:pt>
                <c:pt idx="64">
                  <c:v>0.72019999999999995</c:v>
                </c:pt>
                <c:pt idx="65">
                  <c:v>0.78659999999999997</c:v>
                </c:pt>
                <c:pt idx="66">
                  <c:v>0.84719999999999995</c:v>
                </c:pt>
                <c:pt idx="67">
                  <c:v>0.81979999999999997</c:v>
                </c:pt>
                <c:pt idx="68">
                  <c:v>0.70409999999999995</c:v>
                </c:pt>
                <c:pt idx="69">
                  <c:v>0.61960000000000004</c:v>
                </c:pt>
                <c:pt idx="70">
                  <c:v>0.59860000000000002</c:v>
                </c:pt>
                <c:pt idx="71">
                  <c:v>0.58979999999999999</c:v>
                </c:pt>
                <c:pt idx="72">
                  <c:v>0.59619999999999995</c:v>
                </c:pt>
                <c:pt idx="73">
                  <c:v>0.58499999999999996</c:v>
                </c:pt>
                <c:pt idx="74">
                  <c:v>0.5454</c:v>
                </c:pt>
                <c:pt idx="75">
                  <c:v>0.48780000000000001</c:v>
                </c:pt>
                <c:pt idx="76">
                  <c:v>0.43409999999999999</c:v>
                </c:pt>
                <c:pt idx="77">
                  <c:v>0.39839999999999998</c:v>
                </c:pt>
                <c:pt idx="78">
                  <c:v>0.38279999999999997</c:v>
                </c:pt>
                <c:pt idx="79">
                  <c:v>0.38279999999999997</c:v>
                </c:pt>
                <c:pt idx="80">
                  <c:v>0.38569999999999999</c:v>
                </c:pt>
                <c:pt idx="81">
                  <c:v>0.38819999999999999</c:v>
                </c:pt>
                <c:pt idx="82">
                  <c:v>0.3926</c:v>
                </c:pt>
                <c:pt idx="83">
                  <c:v>0.39839999999999998</c:v>
                </c:pt>
                <c:pt idx="84">
                  <c:v>0.40629999999999999</c:v>
                </c:pt>
                <c:pt idx="85">
                  <c:v>0.41749999999999998</c:v>
                </c:pt>
                <c:pt idx="86">
                  <c:v>0.42430000000000001</c:v>
                </c:pt>
                <c:pt idx="87">
                  <c:v>0.43259999999999998</c:v>
                </c:pt>
                <c:pt idx="88">
                  <c:v>0.439</c:v>
                </c:pt>
                <c:pt idx="89">
                  <c:v>0.439</c:v>
                </c:pt>
                <c:pt idx="90">
                  <c:v>0.4355</c:v>
                </c:pt>
                <c:pt idx="91">
                  <c:v>0.44190000000000002</c:v>
                </c:pt>
                <c:pt idx="92">
                  <c:v>0.4541</c:v>
                </c:pt>
                <c:pt idx="93">
                  <c:v>0.46920000000000001</c:v>
                </c:pt>
                <c:pt idx="94">
                  <c:v>0.47710000000000002</c:v>
                </c:pt>
                <c:pt idx="95">
                  <c:v>0.4824</c:v>
                </c:pt>
                <c:pt idx="96">
                  <c:v>0.4854</c:v>
                </c:pt>
                <c:pt idx="97">
                  <c:v>0.49409999999999998</c:v>
                </c:pt>
                <c:pt idx="98">
                  <c:v>0.49709999999999999</c:v>
                </c:pt>
                <c:pt idx="99">
                  <c:v>0.50590000000000002</c:v>
                </c:pt>
              </c:numCache>
            </c:numRef>
          </c:val>
          <c:smooth val="0"/>
          <c:extLst>
            <c:ext xmlns:c16="http://schemas.microsoft.com/office/drawing/2014/chart" uri="{C3380CC4-5D6E-409C-BE32-E72D297353CC}">
              <c16:uniqueId val="{00000005-751A-4150-95F0-CF7D753901F9}"/>
            </c:ext>
          </c:extLst>
        </c:ser>
        <c:dLbls>
          <c:showLegendKey val="0"/>
          <c:showVal val="0"/>
          <c:showCatName val="0"/>
          <c:showSerName val="0"/>
          <c:showPercent val="0"/>
          <c:showBubbleSize val="0"/>
        </c:dLbls>
        <c:smooth val="0"/>
        <c:axId val="-12202240"/>
        <c:axId val="-12198432"/>
      </c:lineChart>
      <c:catAx>
        <c:axId val="-12202240"/>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sv-SE" sz="1400" b="1"/>
                  <a:t>Frame</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crossAx val="-12198432"/>
        <c:crosses val="autoZero"/>
        <c:auto val="1"/>
        <c:lblAlgn val="ctr"/>
        <c:lblOffset val="100"/>
        <c:noMultiLvlLbl val="0"/>
      </c:catAx>
      <c:valAx>
        <c:axId val="-12198432"/>
        <c:scaling>
          <c:orientation val="minMax"/>
          <c:max val="9"/>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sv-SE" sz="1400" b="1" dirty="0"/>
                  <a:t>Time (ms)</a:t>
                </a:r>
              </a:p>
            </c:rich>
          </c:tx>
          <c:layout>
            <c:manualLayout>
              <c:xMode val="edge"/>
              <c:yMode val="edge"/>
              <c:x val="0"/>
              <c:y val="0.4547566666666666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2202240"/>
        <c:crosses val="autoZero"/>
        <c:crossBetween val="between"/>
        <c:majorUnit val="2"/>
      </c:valAx>
      <c:spPr>
        <a:noFill/>
        <a:ln>
          <a:noFill/>
        </a:ln>
        <a:effectLst/>
      </c:spPr>
    </c:plotArea>
    <c:legend>
      <c:legendPos val="t"/>
      <c:layout>
        <c:manualLayout>
          <c:xMode val="edge"/>
          <c:yMode val="edge"/>
          <c:x val="0.16493280587522713"/>
          <c:y val="2.1166666666666667E-2"/>
          <c:w val="0.80474958358570559"/>
          <c:h val="0.1137716666666666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39645-B27F-4BEF-AFB0-8448F3BF754F}" type="datetimeFigureOut">
              <a:rPr lang="en-US" smtClean="0"/>
              <a:t>4/15/2018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3DEC7-7620-4300-A5C5-1A2C40A908EB}" type="slidenum">
              <a:rPr lang="en-US" smtClean="0"/>
              <a:t>‹#›</a:t>
            </a:fld>
            <a:endParaRPr lang="en-US"/>
          </a:p>
        </p:txBody>
      </p:sp>
    </p:spTree>
    <p:extLst>
      <p:ext uri="{BB962C8B-B14F-4D97-AF65-F5344CB8AC3E}">
        <p14:creationId xmlns:p14="http://schemas.microsoft.com/office/powerpoint/2010/main" val="240058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Hello,</a:t>
            </a:r>
          </a:p>
          <a:p>
            <a:r>
              <a:rPr lang="en-US" b="0" dirty="0"/>
              <a:t>Thanks</a:t>
            </a:r>
            <a:r>
              <a:rPr lang="en-US" b="0" baseline="0" dirty="0"/>
              <a:t> for the introduction</a:t>
            </a:r>
            <a:endParaRPr lang="en-US" b="0" dirty="0"/>
          </a:p>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1</a:t>
            </a:fld>
            <a:endParaRPr lang="en-US"/>
          </a:p>
        </p:txBody>
      </p:sp>
    </p:spTree>
    <p:extLst>
      <p:ext uri="{BB962C8B-B14F-4D97-AF65-F5344CB8AC3E}">
        <p14:creationId xmlns:p14="http://schemas.microsoft.com/office/powerpoint/2010/main" val="3396918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a:t>
            </a:r>
            <a:r>
              <a:rPr lang="en-US" b="0" baseline="0" dirty="0"/>
              <a:t> this paper we suggest an efficient data-structure for precomputed shadows from point light or directional light-sources. </a:t>
            </a:r>
          </a:p>
          <a:p>
            <a:endParaRPr lang="en-US" b="0" baseline="0" dirty="0"/>
          </a:p>
          <a:p>
            <a:r>
              <a:rPr lang="en-US" b="0" baseline="0" dirty="0"/>
              <a:t>Because, in fact, after more than four decades of research, rendering high quality shadows, even hard shadows, in large open scenes is STILL problematic.  </a:t>
            </a:r>
          </a:p>
          <a:p>
            <a:endParaRPr lang="en-US" b="0" baseline="0" dirty="0"/>
          </a:p>
          <a:p>
            <a:r>
              <a:rPr lang="en-US" b="0" baseline="0" dirty="0"/>
              <a:t>Current precomputed solutions typically require much too much memory, and </a:t>
            </a:r>
            <a:r>
              <a:rPr lang="en-US" b="0" baseline="0" dirty="0" err="1"/>
              <a:t>realtime</a:t>
            </a:r>
            <a:r>
              <a:rPr lang="en-US" b="0" baseline="0" dirty="0"/>
              <a:t> solutions are either too slow for practical use or exhibit serious aliasing problems. </a:t>
            </a:r>
          </a:p>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2</a:t>
            </a:fld>
            <a:endParaRPr lang="en-US"/>
          </a:p>
        </p:txBody>
      </p:sp>
    </p:spTree>
    <p:extLst>
      <p:ext uri="{BB962C8B-B14F-4D97-AF65-F5344CB8AC3E}">
        <p14:creationId xmlns:p14="http://schemas.microsoft.com/office/powerpoint/2010/main" val="1194529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a:t>For</a:t>
            </a:r>
            <a:r>
              <a:rPr lang="en-US" b="0" baseline="0" dirty="0"/>
              <a:t> static lights and geometry, visibility can be </a:t>
            </a:r>
            <a:r>
              <a:rPr lang="en-US" b="0" baseline="0" dirty="0" err="1"/>
              <a:t>precomputed</a:t>
            </a:r>
            <a:r>
              <a:rPr lang="en-US" b="0" baseline="0" dirty="0"/>
              <a:t> and stored in a large </a:t>
            </a:r>
            <a:r>
              <a:rPr lang="en-US" b="0" i="0" baseline="0" dirty="0"/>
              <a:t>light-map. &lt;click&gt;</a:t>
            </a:r>
          </a:p>
          <a:p>
            <a:endParaRPr lang="en-US" b="0" i="0" baseline="0" dirty="0"/>
          </a:p>
          <a:p>
            <a:r>
              <a:rPr lang="en-US" b="0" baseline="0" dirty="0"/>
              <a:t>Now, let’s say our player is standing here &lt;click&gt; and is looking down at the ground in front of him.</a:t>
            </a:r>
          </a:p>
          <a:p>
            <a:r>
              <a:rPr lang="en-US" b="0" baseline="0" dirty="0"/>
              <a:t>Since we need a resolution of the shadows that at least matches the screen resolution for this little part, the size of the complete light-map can be arbitrarily huge. Easily going beyond what is reasonable even for disc storage.  </a:t>
            </a:r>
          </a:p>
          <a:p>
            <a:endParaRPr lang="en-US" b="0" dirty="0"/>
          </a:p>
          <a:p>
            <a:r>
              <a:rPr lang="en-US" b="0" dirty="0"/>
              <a:t>So, &lt;click&gt; while extremely</a:t>
            </a:r>
            <a:r>
              <a:rPr lang="en-US" b="0" baseline="0" dirty="0"/>
              <a:t> cheap to perform lookups in, covering an entire scene in sufficiently high resolution light maps is infeasible. Also, light maps only provide shadows </a:t>
            </a:r>
            <a:r>
              <a:rPr lang="en-US" b="0" i="1" baseline="0" dirty="0"/>
              <a:t>on</a:t>
            </a:r>
            <a:r>
              <a:rPr lang="en-US" b="0" i="0" baseline="0" dirty="0"/>
              <a:t> static objects and cannot be used to cast shadows on dynamic geometry. Finally, they require a unique UV parameterization, which can be difficult to do well. </a:t>
            </a:r>
          </a:p>
          <a:p>
            <a:endParaRPr lang="en-US" b="0" i="0" baseline="0" dirty="0"/>
          </a:p>
          <a:p>
            <a:r>
              <a:rPr lang="en-US" b="0" i="0" baseline="0" dirty="0"/>
              <a:t>TODO: Previous work</a:t>
            </a:r>
            <a:endParaRPr lang="en-US" b="0"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a:t>
            </a:fld>
            <a:endParaRPr lang="en-US"/>
          </a:p>
        </p:txBody>
      </p:sp>
    </p:spTree>
    <p:extLst>
      <p:ext uri="{BB962C8B-B14F-4D97-AF65-F5344CB8AC3E}">
        <p14:creationId xmlns:p14="http://schemas.microsoft.com/office/powerpoint/2010/main" val="828781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Therefore, hard shadows are usually computed using some real-time method instead. Usually, some variant of the shadow mapping algorithm. </a:t>
            </a:r>
          </a:p>
          <a:p>
            <a:endParaRPr lang="en-US" baseline="0" dirty="0"/>
          </a:p>
          <a:p>
            <a:r>
              <a:rPr lang="en-US" baseline="0" dirty="0"/>
              <a:t>To avoid </a:t>
            </a:r>
            <a:r>
              <a:rPr lang="en-US" baseline="0" dirty="0" err="1"/>
              <a:t>undersampling</a:t>
            </a:r>
            <a:r>
              <a:rPr lang="en-US" baseline="0" dirty="0"/>
              <a:t> the shadow maps, we must have at least as many shadow map samples as we have pixels covering a small surface. So, a surface that covers, say, 512 pixels on screen must cover an equal amount of </a:t>
            </a:r>
            <a:r>
              <a:rPr lang="en-US" baseline="0" dirty="0" err="1"/>
              <a:t>texels</a:t>
            </a:r>
            <a:r>
              <a:rPr lang="en-US" baseline="0" dirty="0"/>
              <a:t> in the shadow map. If this surface only projects to a small part of the shadow map, as in this example, the entire shadow-map will have to be huge. </a:t>
            </a:r>
          </a:p>
        </p:txBody>
      </p:sp>
      <p:sp>
        <p:nvSpPr>
          <p:cNvPr id="4" name="Slide Number Placeholder 3"/>
          <p:cNvSpPr>
            <a:spLocks noGrp="1"/>
          </p:cNvSpPr>
          <p:nvPr>
            <p:ph type="sldNum" sz="quarter" idx="10"/>
          </p:nvPr>
        </p:nvSpPr>
        <p:spPr/>
        <p:txBody>
          <a:bodyPr/>
          <a:lstStyle/>
          <a:p>
            <a:fld id="{071708A8-9C89-084C-B416-24967D273C02}" type="slidenum">
              <a:rPr lang="en-US" smtClean="0"/>
              <a:pPr/>
              <a:t>4</a:t>
            </a:fld>
            <a:endParaRPr lang="en-US"/>
          </a:p>
        </p:txBody>
      </p:sp>
    </p:spTree>
    <p:extLst>
      <p:ext uri="{BB962C8B-B14F-4D97-AF65-F5344CB8AC3E}">
        <p14:creationId xmlns:p14="http://schemas.microsoft.com/office/powerpoint/2010/main" val="2959648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problem is commonly alleviated using a technique called </a:t>
            </a:r>
            <a:r>
              <a:rPr lang="en-US" i="1" baseline="0" dirty="0"/>
              <a:t>cascaded shadow maps</a:t>
            </a:r>
            <a:r>
              <a:rPr lang="en-US" i="0" baseline="0" dirty="0"/>
              <a:t>. Here &lt;click&gt; the view-frustum is split in to several parts (or cascades). </a:t>
            </a:r>
          </a:p>
          <a:p>
            <a:r>
              <a:rPr lang="en-US" i="0" baseline="0" dirty="0"/>
              <a:t>&lt;click&gt;</a:t>
            </a:r>
          </a:p>
          <a:p>
            <a:r>
              <a:rPr lang="en-US" i="0" baseline="0" dirty="0"/>
              <a:t>And then, a shadow map is rendered for each of these cascades. </a:t>
            </a:r>
          </a:p>
          <a:p>
            <a:r>
              <a:rPr lang="en-US" i="0" baseline="0" dirty="0"/>
              <a:t>&lt;click&gt;</a:t>
            </a:r>
          </a:p>
          <a:p>
            <a:r>
              <a:rPr lang="en-US" i="0" u="none" baseline="0" dirty="0"/>
              <a:t>Now, the surface covers approximately as many samples on screen as it does in the shadow map of the first cascade, and all is well. </a:t>
            </a:r>
          </a:p>
          <a:p>
            <a:endParaRPr lang="en-US" i="0" baseline="0" dirty="0"/>
          </a:p>
          <a:p>
            <a:r>
              <a:rPr lang="en-US" i="0" baseline="0" dirty="0"/>
              <a:t>One problem is avoiding visible transitions between shadow cascades. </a:t>
            </a:r>
          </a:p>
          <a:p>
            <a:endParaRPr lang="en-US" i="0" baseline="0" dirty="0"/>
          </a:p>
          <a:p>
            <a:r>
              <a:rPr lang="en-US" i="0" baseline="0" dirty="0"/>
              <a:t>Another obvious drawback is that we now have to render several shadow maps each frame, which will significantly impact performance. Especially as we have to re-render </a:t>
            </a:r>
            <a:r>
              <a:rPr lang="en-US" i="1" baseline="0" dirty="0"/>
              <a:t>all</a:t>
            </a:r>
            <a:r>
              <a:rPr lang="en-US" i="0" baseline="0" dirty="0"/>
              <a:t> geometry, not just dynamic objects.  </a:t>
            </a:r>
          </a:p>
          <a:p>
            <a:endParaRPr lang="en-US" i="0" baseline="0" dirty="0"/>
          </a:p>
          <a:p>
            <a:r>
              <a:rPr lang="en-US" i="1" baseline="0" dirty="0"/>
              <a:t>Note that there can be significant overlap between the shadow-maps, and that we might end up submitting the same geometry to every shadow-map. </a:t>
            </a:r>
          </a:p>
          <a:p>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5</a:t>
            </a:fld>
            <a:endParaRPr lang="en-US"/>
          </a:p>
        </p:txBody>
      </p:sp>
    </p:spTree>
    <p:extLst>
      <p:ext uri="{BB962C8B-B14F-4D97-AF65-F5344CB8AC3E}">
        <p14:creationId xmlns:p14="http://schemas.microsoft.com/office/powerpoint/2010/main" val="3510272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also run into the problem of </a:t>
            </a:r>
            <a:r>
              <a:rPr lang="en-US" i="1" dirty="0"/>
              <a:t>initial sampling</a:t>
            </a:r>
            <a:r>
              <a:rPr lang="en-US" i="1" baseline="0" dirty="0"/>
              <a:t> aliasing</a:t>
            </a:r>
            <a:r>
              <a:rPr lang="en-US" i="0" baseline="0" dirty="0"/>
              <a:t>. Let’s say that there is a tree way of in the background. </a:t>
            </a:r>
          </a:p>
          <a:p>
            <a:r>
              <a:rPr lang="en-US" i="0" baseline="0" dirty="0"/>
              <a:t>&lt;click&gt;</a:t>
            </a:r>
          </a:p>
          <a:p>
            <a:r>
              <a:rPr lang="en-US" i="0" baseline="0" dirty="0"/>
              <a:t>Using Cascaded Shadow Maps, we have made </a:t>
            </a:r>
            <a:r>
              <a:rPr lang="en-US" i="1" baseline="0" dirty="0"/>
              <a:t>sure</a:t>
            </a:r>
            <a:r>
              <a:rPr lang="en-US" i="0" baseline="0" dirty="0"/>
              <a:t> that this area is covered by just a few </a:t>
            </a:r>
            <a:r>
              <a:rPr lang="en-US" i="0" baseline="0" dirty="0" err="1"/>
              <a:t>texels</a:t>
            </a:r>
            <a:r>
              <a:rPr lang="en-US" i="0" baseline="0" dirty="0"/>
              <a:t>, since it only covers a few pixels. </a:t>
            </a:r>
          </a:p>
          <a:p>
            <a:r>
              <a:rPr lang="en-US" i="0" baseline="0" dirty="0"/>
              <a:t>&lt;click&gt;</a:t>
            </a:r>
          </a:p>
          <a:p>
            <a:r>
              <a:rPr lang="en-US" i="0" baseline="0" dirty="0"/>
              <a:t>Unfortunately, this resolution is much too small to capture the complex geometry, and we will see serious aliasing artifacts in distant shadows. </a:t>
            </a:r>
          </a:p>
          <a:p>
            <a:endParaRPr lang="en-US" i="0" baseline="0"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6</a:t>
            </a:fld>
            <a:endParaRPr lang="en-US"/>
          </a:p>
        </p:txBody>
      </p:sp>
    </p:spTree>
    <p:extLst>
      <p:ext uri="{BB962C8B-B14F-4D97-AF65-F5344CB8AC3E}">
        <p14:creationId xmlns:p14="http://schemas.microsoft.com/office/powerpoint/2010/main" val="3373697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brings us to our solution.</a:t>
            </a:r>
          </a:p>
          <a:p>
            <a:endParaRPr lang="en-US" baseline="0" dirty="0"/>
          </a:p>
          <a:p>
            <a:r>
              <a:rPr lang="en-US" baseline="0" dirty="0"/>
              <a:t>We store precomputed visibility information at extremely high resolutions, for </a:t>
            </a:r>
            <a:r>
              <a:rPr lang="en-US" i="1" baseline="0" dirty="0"/>
              <a:t>any</a:t>
            </a:r>
            <a:r>
              <a:rPr lang="en-US" i="0" baseline="0" dirty="0"/>
              <a:t> point in the scene, so unlike light-maps, it can be used for casting shadows on dynamic objects or, for that matter, particles.</a:t>
            </a:r>
          </a:p>
          <a:p>
            <a:r>
              <a:rPr lang="en-US" i="0" baseline="0" dirty="0"/>
              <a:t>&lt;click&gt;</a:t>
            </a:r>
          </a:p>
          <a:p>
            <a:r>
              <a:rPr lang="en-US" i="0" baseline="0" dirty="0"/>
              <a:t>Our data structure is extremely compact, </a:t>
            </a:r>
            <a:r>
              <a:rPr lang="en-US" i="0" u="none" strike="noStrike" baseline="0" dirty="0"/>
              <a:t>and</a:t>
            </a:r>
            <a:r>
              <a:rPr lang="en-US" i="0" baseline="0" dirty="0"/>
              <a:t> can be used for fast shadow lookups, especially when large filter sizes are wanted.</a:t>
            </a:r>
          </a:p>
          <a:p>
            <a:r>
              <a:rPr lang="en-US" i="0" baseline="0" dirty="0"/>
              <a:t>&lt;click&gt;</a:t>
            </a:r>
          </a:p>
          <a:p>
            <a:r>
              <a:rPr lang="en-US" i="0" baseline="0" dirty="0"/>
              <a:t>Additionally, our data structure can be used for high quality antialiasing of distant shadows, alleviating the problem discussed earlier. </a:t>
            </a:r>
          </a:p>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7</a:t>
            </a:fld>
            <a:endParaRPr lang="en-US"/>
          </a:p>
        </p:txBody>
      </p:sp>
    </p:spTree>
    <p:extLst>
      <p:ext uri="{BB962C8B-B14F-4D97-AF65-F5344CB8AC3E}">
        <p14:creationId xmlns:p14="http://schemas.microsoft.com/office/powerpoint/2010/main" val="4120891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idea is to store light visibility for every single</a:t>
            </a:r>
            <a:r>
              <a:rPr lang="en-US" baseline="0" dirty="0"/>
              <a:t> cell in a voxelization of the scene. Every cell then only requires one bit of information, but storing a whole grid would still be madly expensive at higher resolutions. </a:t>
            </a:r>
          </a:p>
          <a:p>
            <a:r>
              <a:rPr lang="en-US" baseline="0" dirty="0"/>
              <a:t>&lt;click&gt;</a:t>
            </a:r>
          </a:p>
          <a:p>
            <a:r>
              <a:rPr lang="en-US" baseline="0" dirty="0"/>
              <a:t>It makes more sense to store the information in a tree-structure. The size of this data-structure will be proportional to the surface of the shadow volume of the scene, but will usually consume more memory than a simple shadow map. </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8</a:t>
            </a:fld>
            <a:endParaRPr lang="en-US"/>
          </a:p>
        </p:txBody>
      </p:sp>
    </p:spTree>
    <p:extLst>
      <p:ext uri="{BB962C8B-B14F-4D97-AF65-F5344CB8AC3E}">
        <p14:creationId xmlns:p14="http://schemas.microsoft.com/office/powerpoint/2010/main" val="1955671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since we have a sparse voxel </a:t>
            </a:r>
            <a:r>
              <a:rPr lang="en-US" dirty="0" err="1"/>
              <a:t>octree</a:t>
            </a:r>
            <a:r>
              <a:rPr lang="en-US" dirty="0"/>
              <a:t>, with binary values in</a:t>
            </a:r>
            <a:r>
              <a:rPr lang="en-US" baseline="0" dirty="0"/>
              <a:t> the leaves, it </a:t>
            </a:r>
            <a:r>
              <a:rPr lang="en-US" u="none" strike="noStrike" baseline="0" dirty="0"/>
              <a:t>makes</a:t>
            </a:r>
            <a:r>
              <a:rPr lang="en-US" baseline="0" dirty="0"/>
              <a:t> sense </a:t>
            </a:r>
            <a:r>
              <a:rPr lang="en-US" dirty="0"/>
              <a:t>to compress this SVO by merging common sub-trees,</a:t>
            </a:r>
            <a:r>
              <a:rPr lang="en-US" baseline="0" dirty="0"/>
              <a:t> like we suggested at SIGGRAPH last year. </a:t>
            </a:r>
            <a:endParaRPr lang="sv-SE" dirty="0"/>
          </a:p>
          <a:p>
            <a:endParaRPr lang="en-US" dirty="0"/>
          </a:p>
          <a:p>
            <a:r>
              <a:rPr lang="en-US" dirty="0"/>
              <a:t>The idea is to find all</a:t>
            </a:r>
            <a:r>
              <a:rPr lang="en-US" baseline="0" dirty="0"/>
              <a:t> identical sub-trees &lt;click&gt; and to remove all but one. The parents will then all point to the same unique </a:t>
            </a:r>
            <a:r>
              <a:rPr lang="en-US" baseline="0" dirty="0" err="1"/>
              <a:t>subtree</a:t>
            </a:r>
            <a:r>
              <a:rPr lang="en-US" baseline="0" dirty="0"/>
              <a:t>. </a:t>
            </a:r>
          </a:p>
          <a:p>
            <a:endParaRPr lang="en-US" baseline="0" dirty="0"/>
          </a:p>
          <a:p>
            <a:r>
              <a:rPr lang="en-US" baseline="0" dirty="0"/>
              <a:t>TODO: </a:t>
            </a:r>
            <a:r>
              <a:rPr lang="en-US" baseline="0" dirty="0" err="1"/>
              <a:t>Ringar</a:t>
            </a:r>
            <a:r>
              <a:rPr lang="en-US" baseline="0" dirty="0"/>
              <a:t> </a:t>
            </a:r>
            <a:r>
              <a:rPr lang="en-US" baseline="0" dirty="0" err="1"/>
              <a:t>på</a:t>
            </a:r>
            <a:r>
              <a:rPr lang="en-US" baseline="0" dirty="0"/>
              <a:t> </a:t>
            </a:r>
            <a:r>
              <a:rPr lang="en-US" baseline="0" dirty="0" err="1"/>
              <a:t>andra</a:t>
            </a:r>
            <a:r>
              <a:rPr lang="en-US" baseline="0" dirty="0"/>
              <a:t> </a:t>
            </a:r>
            <a:r>
              <a:rPr lang="en-US" baseline="0" dirty="0" err="1"/>
              <a:t>bilden</a:t>
            </a:r>
            <a:r>
              <a:rPr lang="en-US" baseline="0" dirty="0"/>
              <a:t> med</a:t>
            </a:r>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9</a:t>
            </a:fld>
            <a:endParaRPr lang="en-US"/>
          </a:p>
        </p:txBody>
      </p:sp>
    </p:spTree>
    <p:extLst>
      <p:ext uri="{BB962C8B-B14F-4D97-AF65-F5344CB8AC3E}">
        <p14:creationId xmlns:p14="http://schemas.microsoft.com/office/powerpoint/2010/main" val="3748127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end up with a data structure with much fewer nodes. At high resolutions, the compression rates can be very good. </a:t>
            </a:r>
          </a:p>
          <a:p>
            <a:endParaRPr lang="en-US" dirty="0"/>
          </a:p>
          <a:p>
            <a:r>
              <a:rPr lang="en-US" dirty="0"/>
              <a:t>This </a:t>
            </a:r>
            <a:r>
              <a:rPr lang="en-US" baseline="0" dirty="0"/>
              <a:t>produces much smaller data-structures than the corresponding shadow map at high resolutions. </a:t>
            </a:r>
          </a:p>
          <a:p>
            <a:r>
              <a:rPr lang="en-US" baseline="0" dirty="0"/>
              <a:t>However, we found that one small change could improve the situation tremendously.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10</a:t>
            </a:fld>
            <a:endParaRPr lang="en-US"/>
          </a:p>
        </p:txBody>
      </p:sp>
    </p:spTree>
    <p:extLst>
      <p:ext uri="{BB962C8B-B14F-4D97-AF65-F5344CB8AC3E}">
        <p14:creationId xmlns:p14="http://schemas.microsoft.com/office/powerpoint/2010/main" val="3451560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is to do the </a:t>
            </a:r>
            <a:r>
              <a:rPr lang="en-US" dirty="0" err="1"/>
              <a:t>voxelization</a:t>
            </a:r>
            <a:r>
              <a:rPr lang="en-US" baseline="0" dirty="0"/>
              <a:t> in light space instead. </a:t>
            </a:r>
          </a:p>
          <a:p>
            <a:endParaRPr lang="en-US" baseline="0" dirty="0"/>
          </a:p>
          <a:p>
            <a:r>
              <a:rPr lang="en-US" baseline="0" dirty="0"/>
              <a:t>Just </a:t>
            </a:r>
            <a:r>
              <a:rPr lang="en-US" baseline="0" dirty="0" err="1"/>
              <a:t>voxelizing</a:t>
            </a:r>
            <a:r>
              <a:rPr lang="en-US" baseline="0" dirty="0"/>
              <a:t> in light space and building a tree is not very interesting. The size of the resulting data structure is still proportional to the surface of the shadow volume, and the number of nodes is about the same. But &lt;click&gt;</a:t>
            </a:r>
          </a:p>
          <a:p>
            <a:endParaRPr lang="en-US" baseline="0" dirty="0"/>
          </a:p>
          <a:p>
            <a:r>
              <a:rPr lang="en-US" baseline="0" dirty="0"/>
              <a:t>Consider what happens when we perform common sub-tree merging on this part of the tree</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11</a:t>
            </a:fld>
            <a:endParaRPr lang="en-US"/>
          </a:p>
        </p:txBody>
      </p:sp>
    </p:spTree>
    <p:extLst>
      <p:ext uri="{BB962C8B-B14F-4D97-AF65-F5344CB8AC3E}">
        <p14:creationId xmlns:p14="http://schemas.microsoft.com/office/powerpoint/2010/main" val="149269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We start by finding all identical leaf nodes. In this region, they are all the same. </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12</a:t>
            </a:fld>
            <a:endParaRPr lang="en-US"/>
          </a:p>
        </p:txBody>
      </p:sp>
    </p:spTree>
    <p:extLst>
      <p:ext uri="{BB962C8B-B14F-4D97-AF65-F5344CB8AC3E}">
        <p14:creationId xmlns:p14="http://schemas.microsoft.com/office/powerpoint/2010/main" val="4021383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We then move up one level and find that all nodes are equal here too.</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13</a:t>
            </a:fld>
            <a:endParaRPr lang="en-US"/>
          </a:p>
        </p:txBody>
      </p:sp>
    </p:spTree>
    <p:extLst>
      <p:ext uri="{BB962C8B-B14F-4D97-AF65-F5344CB8AC3E}">
        <p14:creationId xmlns:p14="http://schemas.microsoft.com/office/powerpoint/2010/main" val="300581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t>
            </a:r>
            <a:r>
              <a:rPr lang="en-US" baseline="0" dirty="0"/>
              <a:t> at the next level, both nodes are also identical. </a:t>
            </a:r>
          </a:p>
          <a:p>
            <a:endParaRPr lang="en-US" baseline="0" dirty="0"/>
          </a:p>
          <a:p>
            <a:r>
              <a:rPr lang="en-US" baseline="0" dirty="0"/>
              <a:t>So, for this region, we only store </a:t>
            </a:r>
            <a:r>
              <a:rPr lang="en-US" i="1" baseline="0" dirty="0"/>
              <a:t>one</a:t>
            </a:r>
            <a:r>
              <a:rPr lang="en-US" i="0" baseline="0" dirty="0"/>
              <a:t> node per level. And this </a:t>
            </a:r>
            <a:r>
              <a:rPr lang="en-US" i="0" u="none" strike="noStrike" baseline="0" dirty="0"/>
              <a:t>holds</a:t>
            </a:r>
            <a:r>
              <a:rPr lang="en-US" i="0" baseline="0" dirty="0"/>
              <a:t> no matter how high the resolution </a:t>
            </a:r>
            <a:r>
              <a:rPr lang="en-US" i="0" strike="noStrike" baseline="0" dirty="0"/>
              <a:t>is</a:t>
            </a:r>
            <a:r>
              <a:rPr lang="en-US" i="0" baseline="0" dirty="0"/>
              <a:t>.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14</a:t>
            </a:fld>
            <a:endParaRPr lang="en-US"/>
          </a:p>
        </p:txBody>
      </p:sp>
    </p:spTree>
    <p:extLst>
      <p:ext uri="{BB962C8B-B14F-4D97-AF65-F5344CB8AC3E}">
        <p14:creationId xmlns:p14="http://schemas.microsoft.com/office/powerpoint/2010/main" val="2240921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result for</a:t>
            </a:r>
            <a:r>
              <a:rPr lang="en-US" baseline="0" dirty="0"/>
              <a:t> the entire tree. </a:t>
            </a:r>
          </a:p>
          <a:p>
            <a:endParaRPr lang="en-US" baseline="0" dirty="0"/>
          </a:p>
          <a:p>
            <a:r>
              <a:rPr lang="en-US" baseline="0" dirty="0"/>
              <a:t>It turns out that we only have to store unique leaf nodes along the </a:t>
            </a:r>
            <a:r>
              <a:rPr lang="en-US" i="1" baseline="0" dirty="0"/>
              <a:t>shadow casting surfaces</a:t>
            </a:r>
            <a:r>
              <a:rPr lang="en-US" i="0" baseline="0" dirty="0"/>
              <a:t>, which is usually a much smaller area than the area of the shadow volume cast by the scene. </a:t>
            </a:r>
            <a:endParaRPr lang="en-US"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15</a:t>
            </a:fld>
            <a:endParaRPr lang="en-US"/>
          </a:p>
        </p:txBody>
      </p:sp>
    </p:spTree>
    <p:extLst>
      <p:ext uri="{BB962C8B-B14F-4D97-AF65-F5344CB8AC3E}">
        <p14:creationId xmlns:p14="http://schemas.microsoft.com/office/powerpoint/2010/main" val="153778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main benchmarking scene, we now get a</a:t>
            </a:r>
            <a:r>
              <a:rPr lang="en-US" baseline="0" dirty="0"/>
              <a:t> data structure that is about 10% of the corresponding shadow map already at resolution 4kx4k</a:t>
            </a:r>
          </a:p>
          <a:p>
            <a:endParaRPr lang="en-US" baseline="0" dirty="0"/>
          </a:p>
          <a:p>
            <a:r>
              <a:rPr lang="en-US" baseline="0" dirty="0"/>
              <a:t>More importantly at high resolutions, for example 256k cubed &lt;click&gt; (which produces fairly sharp shadows in this scene) our data structure still fits in GPU memory at 1.5GB, while the corresponding 16 bit shadow-map would cost 137GB, which is really too large even for disc storage. </a:t>
            </a:r>
          </a:p>
          <a:p>
            <a:endParaRPr lang="en-US" baseline="0" dirty="0"/>
          </a:p>
          <a:p>
            <a:r>
              <a:rPr lang="en-US" baseline="0" dirty="0"/>
              <a:t>Next, I will talk about an optimization to the algorithm that improves compression further.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16</a:t>
            </a:fld>
            <a:endParaRPr lang="en-US"/>
          </a:p>
        </p:txBody>
      </p:sp>
    </p:spTree>
    <p:extLst>
      <p:ext uri="{BB962C8B-B14F-4D97-AF65-F5344CB8AC3E}">
        <p14:creationId xmlns:p14="http://schemas.microsoft.com/office/powerpoint/2010/main" val="2112971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 IF we know that some of the shadow casting geometry consists only of closed geometry, we can do much better. </a:t>
            </a:r>
            <a:endParaRPr lang="en-US" dirty="0"/>
          </a:p>
          <a:p>
            <a:endParaRPr lang="en-US" dirty="0"/>
          </a:p>
          <a:p>
            <a:r>
              <a:rPr lang="en-US" dirty="0"/>
              <a:t>Let’s consider this little</a:t>
            </a:r>
            <a:r>
              <a:rPr lang="en-US" baseline="0" dirty="0"/>
              <a:t> part of the wall &lt;click&gt;.</a:t>
            </a:r>
          </a:p>
          <a:p>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17</a:t>
            </a:fld>
            <a:endParaRPr lang="en-US"/>
          </a:p>
        </p:txBody>
      </p:sp>
    </p:spTree>
    <p:extLst>
      <p:ext uri="{BB962C8B-B14F-4D97-AF65-F5344CB8AC3E}">
        <p14:creationId xmlns:p14="http://schemas.microsoft.com/office/powerpoint/2010/main" val="3015883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 let’s say we want to build the</a:t>
            </a:r>
            <a:r>
              <a:rPr lang="en-US" baseline="0" dirty="0"/>
              <a:t> </a:t>
            </a:r>
            <a:r>
              <a:rPr lang="en-US" baseline="0" dirty="0" err="1"/>
              <a:t>subDAG</a:t>
            </a:r>
            <a:r>
              <a:rPr lang="en-US" baseline="0" dirty="0"/>
              <a:t> corresponding to this region. </a:t>
            </a:r>
            <a:endParaRPr lang="en-US" dirty="0"/>
          </a:p>
          <a:p>
            <a:r>
              <a:rPr lang="en-US" dirty="0"/>
              <a:t>&lt;click&gt;</a:t>
            </a:r>
          </a:p>
          <a:p>
            <a:r>
              <a:rPr lang="en-US" dirty="0"/>
              <a:t>We assume that the user will never be interested in the visibility </a:t>
            </a:r>
            <a:r>
              <a:rPr lang="en-US" i="1" dirty="0"/>
              <a:t>within</a:t>
            </a:r>
            <a:r>
              <a:rPr lang="en-US" i="0" dirty="0"/>
              <a:t> a</a:t>
            </a:r>
            <a:r>
              <a:rPr lang="en-US" i="0" baseline="0" dirty="0"/>
              <a:t> closed object, and so the actual value returned by our data structure in these regions does not matter.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18</a:t>
            </a:fld>
            <a:endParaRPr lang="en-US"/>
          </a:p>
        </p:txBody>
      </p:sp>
    </p:spTree>
    <p:extLst>
      <p:ext uri="{BB962C8B-B14F-4D97-AF65-F5344CB8AC3E}">
        <p14:creationId xmlns:p14="http://schemas.microsoft.com/office/powerpoint/2010/main" val="911966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first step of our implementation is to build a shadow map,</a:t>
            </a:r>
            <a:r>
              <a:rPr lang="en-US" baseline="0" dirty="0"/>
              <a:t> with a resolution that matches the final resolution of our dag. </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19</a:t>
            </a:fld>
            <a:endParaRPr lang="en-US"/>
          </a:p>
        </p:txBody>
      </p:sp>
    </p:spTree>
    <p:extLst>
      <p:ext uri="{BB962C8B-B14F-4D97-AF65-F5344CB8AC3E}">
        <p14:creationId xmlns:p14="http://schemas.microsoft.com/office/powerpoint/2010/main" val="3455733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shadow map divides space into </a:t>
            </a:r>
            <a:r>
              <a:rPr lang="en-US" i="1" dirty="0"/>
              <a:t>visible</a:t>
            </a:r>
            <a:r>
              <a:rPr lang="en-US" i="0" dirty="0"/>
              <a:t> and </a:t>
            </a:r>
            <a:r>
              <a:rPr lang="en-US" i="1" dirty="0"/>
              <a:t>shadowed</a:t>
            </a:r>
            <a:r>
              <a:rPr lang="en-US" i="0" baseline="0" dirty="0"/>
              <a:t> regions. </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20</a:t>
            </a:fld>
            <a:endParaRPr lang="en-US"/>
          </a:p>
        </p:txBody>
      </p:sp>
    </p:spTree>
    <p:extLst>
      <p:ext uri="{BB962C8B-B14F-4D97-AF65-F5344CB8AC3E}">
        <p14:creationId xmlns:p14="http://schemas.microsoft.com/office/powerpoint/2010/main" val="3496427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our geometry is closed, we can then build a </a:t>
            </a:r>
            <a:r>
              <a:rPr lang="en-US" i="1" baseline="0" dirty="0"/>
              <a:t>second layer</a:t>
            </a:r>
            <a:r>
              <a:rPr lang="en-US" i="0" baseline="0" dirty="0"/>
              <a:t> depth map, which contains the depths at which a ray cast from the light would first leave all closed objects and enter empty space again.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21</a:t>
            </a:fld>
            <a:endParaRPr lang="en-US"/>
          </a:p>
        </p:txBody>
      </p:sp>
    </p:spTree>
    <p:extLst>
      <p:ext uri="{BB962C8B-B14F-4D97-AF65-F5344CB8AC3E}">
        <p14:creationId xmlns:p14="http://schemas.microsoft.com/office/powerpoint/2010/main" val="1254215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With these two maps, we can now divide</a:t>
            </a:r>
            <a:r>
              <a:rPr lang="en-US" baseline="0" dirty="0"/>
              <a:t> the space into </a:t>
            </a:r>
            <a:r>
              <a:rPr lang="en-US" i="1" baseline="0" dirty="0"/>
              <a:t>visible</a:t>
            </a:r>
            <a:r>
              <a:rPr lang="en-US" i="0" baseline="0" dirty="0"/>
              <a:t>, </a:t>
            </a:r>
            <a:r>
              <a:rPr lang="en-US" i="1" baseline="0" dirty="0"/>
              <a:t>shadowed</a:t>
            </a:r>
            <a:r>
              <a:rPr lang="en-US" i="0" baseline="0" dirty="0"/>
              <a:t> and “I don’t care” regions.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22</a:t>
            </a:fld>
            <a:endParaRPr lang="en-US"/>
          </a:p>
        </p:txBody>
      </p:sp>
    </p:spTree>
    <p:extLst>
      <p:ext uri="{BB962C8B-B14F-4D97-AF65-F5344CB8AC3E}">
        <p14:creationId xmlns:p14="http://schemas.microsoft.com/office/powerpoint/2010/main" val="1702129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start building the SVO,</a:t>
            </a:r>
            <a:r>
              <a:rPr lang="en-US" baseline="0" dirty="0"/>
              <a:t> top down. We start with the left node here and subdivide &lt;click&gt; until we reach a node that intersects only the visible and don’t care regions. These nodes can safely be set to visible.</a:t>
            </a:r>
          </a:p>
        </p:txBody>
      </p:sp>
      <p:sp>
        <p:nvSpPr>
          <p:cNvPr id="4" name="Slide Number Placeholder 3"/>
          <p:cNvSpPr>
            <a:spLocks noGrp="1"/>
          </p:cNvSpPr>
          <p:nvPr>
            <p:ph type="sldNum" sz="quarter" idx="10"/>
          </p:nvPr>
        </p:nvSpPr>
        <p:spPr/>
        <p:txBody>
          <a:bodyPr/>
          <a:lstStyle/>
          <a:p>
            <a:fld id="{071708A8-9C89-084C-B416-24967D273C02}" type="slidenum">
              <a:rPr lang="en-US" smtClean="0"/>
              <a:pPr/>
              <a:t>23</a:t>
            </a:fld>
            <a:endParaRPr lang="en-US"/>
          </a:p>
        </p:txBody>
      </p:sp>
    </p:spTree>
    <p:extLst>
      <p:ext uri="{BB962C8B-B14F-4D97-AF65-F5344CB8AC3E}">
        <p14:creationId xmlns:p14="http://schemas.microsoft.com/office/powerpoint/2010/main" val="1925936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When we reach a node that only intersects the don’t care region,</a:t>
            </a:r>
            <a:r>
              <a:rPr lang="en-US" baseline="0" dirty="0"/>
              <a:t> we mark it as such. </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24</a:t>
            </a:fld>
            <a:endParaRPr lang="en-US"/>
          </a:p>
        </p:txBody>
      </p:sp>
    </p:spTree>
    <p:extLst>
      <p:ext uri="{BB962C8B-B14F-4D97-AF65-F5344CB8AC3E}">
        <p14:creationId xmlns:p14="http://schemas.microsoft.com/office/powerpoint/2010/main" val="1650806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have processed all </a:t>
            </a:r>
            <a:r>
              <a:rPr lang="en-US" dirty="0" err="1"/>
              <a:t>subnodes</a:t>
            </a:r>
            <a:r>
              <a:rPr lang="en-US" dirty="0"/>
              <a:t>, we find that this node contains only shadowed and don’t care </a:t>
            </a:r>
            <a:r>
              <a:rPr lang="en-US" dirty="0" err="1"/>
              <a:t>subnodes</a:t>
            </a:r>
            <a:r>
              <a:rPr lang="en-US" dirty="0"/>
              <a:t>, and so the whole node can safely be set to shadow. </a:t>
            </a:r>
          </a:p>
        </p:txBody>
      </p:sp>
      <p:sp>
        <p:nvSpPr>
          <p:cNvPr id="4" name="Slide Number Placeholder 3"/>
          <p:cNvSpPr>
            <a:spLocks noGrp="1"/>
          </p:cNvSpPr>
          <p:nvPr>
            <p:ph type="sldNum" sz="quarter" idx="10"/>
          </p:nvPr>
        </p:nvSpPr>
        <p:spPr/>
        <p:txBody>
          <a:bodyPr/>
          <a:lstStyle/>
          <a:p>
            <a:fld id="{071708A8-9C89-084C-B416-24967D273C02}" type="slidenum">
              <a:rPr lang="en-US" smtClean="0"/>
              <a:pPr/>
              <a:t>25</a:t>
            </a:fld>
            <a:endParaRPr lang="en-US"/>
          </a:p>
        </p:txBody>
      </p:sp>
    </p:spTree>
    <p:extLst>
      <p:ext uri="{BB962C8B-B14F-4D97-AF65-F5344CB8AC3E}">
        <p14:creationId xmlns:p14="http://schemas.microsoft.com/office/powerpoint/2010/main" val="2982640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 then we continue like this, for a while, following the</a:t>
            </a:r>
            <a:r>
              <a:rPr lang="en-US" baseline="0" dirty="0"/>
              <a:t> same</a:t>
            </a:r>
            <a:r>
              <a:rPr lang="en-US" dirty="0"/>
              <a:t> simple rules. The</a:t>
            </a:r>
            <a:r>
              <a:rPr lang="en-US" baseline="0" dirty="0"/>
              <a:t> result is much cleaner than what we get from a non-closed mesh, and &lt;click&gt; notice that we now only go down to the leaf level along the silhouettes of the shadow volume. </a:t>
            </a:r>
          </a:p>
          <a:p>
            <a:pPr marL="0" marR="0" indent="0" algn="l" defTabSz="4572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26</a:t>
            </a:fld>
            <a:endParaRPr lang="en-US"/>
          </a:p>
        </p:txBody>
      </p:sp>
    </p:spTree>
    <p:extLst>
      <p:ext uri="{BB962C8B-B14F-4D97-AF65-F5344CB8AC3E}">
        <p14:creationId xmlns:p14="http://schemas.microsoft.com/office/powerpoint/2010/main" val="3969090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And then we continue like this &lt;click&gt;, for a while, following the same simple rules. </a:t>
            </a: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Eventually</a:t>
            </a:r>
            <a:r>
              <a:rPr lang="en-US" baseline="0" dirty="0"/>
              <a:t> we reach this situation, where all </a:t>
            </a:r>
            <a:r>
              <a:rPr lang="en-US" baseline="0" dirty="0" err="1"/>
              <a:t>subnodes</a:t>
            </a:r>
            <a:r>
              <a:rPr lang="en-US" baseline="0" dirty="0"/>
              <a:t> have been processed and we have both shadowed, visible and don’t care </a:t>
            </a:r>
            <a:r>
              <a:rPr lang="en-US" baseline="0" dirty="0" err="1"/>
              <a:t>subnodes</a:t>
            </a:r>
            <a:r>
              <a:rPr lang="en-US" baseline="0" dirty="0"/>
              <a:t>. Since we don’t want to store don’t care nodes in the final data structure, we now simply set them to shadowed.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And then &lt;click&gt; </a:t>
            </a:r>
            <a:r>
              <a:rPr lang="en-US" dirty="0"/>
              <a:t>we finish of the tree. The</a:t>
            </a:r>
            <a:r>
              <a:rPr lang="en-US" baseline="0" dirty="0"/>
              <a:t> result is much cleaner than what we get from a non-closed mesh, and notice that we now mostly go down to the leaf level along the silhouettes of the shadow volume. </a:t>
            </a:r>
          </a:p>
          <a:p>
            <a:pPr marL="0" marR="0" indent="0" algn="l" defTabSz="4572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27</a:t>
            </a:fld>
            <a:endParaRPr lang="en-US"/>
          </a:p>
        </p:txBody>
      </p:sp>
    </p:spTree>
    <p:extLst>
      <p:ext uri="{BB962C8B-B14F-4D97-AF65-F5344CB8AC3E}">
        <p14:creationId xmlns:p14="http://schemas.microsoft.com/office/powerpoint/2010/main" val="2949492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good news, because when we then perform the common </a:t>
            </a:r>
            <a:r>
              <a:rPr lang="en-US" dirty="0" err="1"/>
              <a:t>subtree</a:t>
            </a:r>
            <a:r>
              <a:rPr lang="en-US" dirty="0"/>
              <a:t> merging, these regions mostly go away!</a:t>
            </a: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For this example, we only have to store </a:t>
            </a:r>
            <a:r>
              <a:rPr lang="en-US" i="1" dirty="0"/>
              <a:t>two </a:t>
            </a:r>
            <a:r>
              <a:rPr lang="en-US" i="1" u="none" dirty="0"/>
              <a:t>unique</a:t>
            </a:r>
            <a:r>
              <a:rPr lang="en-US" i="0" dirty="0"/>
              <a:t> nodes </a:t>
            </a:r>
            <a:r>
              <a:rPr lang="en-US" i="0" u="sng" dirty="0"/>
              <a:t>at the finest level</a:t>
            </a:r>
            <a:r>
              <a:rPr lang="en-US" i="0" dirty="0"/>
              <a:t>. And in general, the compressed size will be proportional to the 1D silhouettes of the shadow casting surfaces. </a:t>
            </a:r>
          </a:p>
          <a:p>
            <a:endParaRPr lang="en-US" i="0" dirty="0"/>
          </a:p>
          <a:p>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28</a:t>
            </a:fld>
            <a:endParaRPr lang="en-US"/>
          </a:p>
        </p:txBody>
      </p:sp>
    </p:spTree>
    <p:extLst>
      <p:ext uri="{BB962C8B-B14F-4D97-AF65-F5344CB8AC3E}">
        <p14:creationId xmlns:p14="http://schemas.microsoft.com/office/powerpoint/2010/main" val="4248770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These</a:t>
            </a:r>
            <a:r>
              <a:rPr lang="en-US" baseline="0" dirty="0"/>
              <a:t> are the resulting data structure sizes when we make use of the fact that all objects in this scene are closed. We now reach 100x compression already at 16k resolution and at the highest resolution, our data structure weighs in at 100MB, or less than a thousandth  of the corresponding shadow-map.</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&lt;click&gt;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This</a:t>
            </a:r>
            <a:r>
              <a:rPr lang="en-US" baseline="0" dirty="0"/>
              <a:t> is a plot of how much the size grows as we move from one power of two resolution to the next, and as you can see, we quickly reach the state where it is proportional only to the 1D silhouette of the shadow casting surfaces. </a:t>
            </a:r>
            <a:endParaRPr lang="sv-SE" dirty="0"/>
          </a:p>
          <a:p>
            <a:pPr marL="0" marR="0" indent="0" algn="l" defTabSz="4572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29</a:t>
            </a:fld>
            <a:endParaRPr lang="en-US"/>
          </a:p>
        </p:txBody>
      </p:sp>
    </p:spTree>
    <p:extLst>
      <p:ext uri="{BB962C8B-B14F-4D97-AF65-F5344CB8AC3E}">
        <p14:creationId xmlns:p14="http://schemas.microsoft.com/office/powerpoint/2010/main" val="4202943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a:t>
            </a:r>
            <a:r>
              <a:rPr lang="sv-SE" baseline="0" dirty="0"/>
              <a:t> next step, after construction, is to use the structure for shadow lookups. When we do a single lookup for a sample position in the scene,&lt;click&gt;</a:t>
            </a:r>
          </a:p>
          <a:p>
            <a:endParaRPr lang="sv-SE" baseline="0" dirty="0"/>
          </a:p>
          <a:p>
            <a:r>
              <a:rPr lang="sv-SE" baseline="0" dirty="0"/>
              <a:t> we start from the root and traverse down to the corresponding node. &lt;click&gt;</a:t>
            </a:r>
          </a:p>
          <a:p>
            <a:endParaRPr lang="sv-SE" baseline="0" dirty="0"/>
          </a:p>
          <a:p>
            <a:r>
              <a:rPr lang="sv-SE" baseline="0" dirty="0"/>
              <a:t>In the leafs a small grid is stored as a bitmask, and we get the binary visibility value by masking out the correct bit. The multiple memory transactions of the traversal makes a single shadow lookup rather expensive compared to a simple shadow map lookup.</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30</a:t>
            </a:fld>
            <a:endParaRPr lang="en-US"/>
          </a:p>
        </p:txBody>
      </p:sp>
    </p:spTree>
    <p:extLst>
      <p:ext uri="{BB962C8B-B14F-4D97-AF65-F5344CB8AC3E}">
        <p14:creationId xmlns:p14="http://schemas.microsoft.com/office/powerpoint/2010/main" val="10275445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But when we perform</a:t>
            </a:r>
            <a:r>
              <a:rPr lang="sv-SE" baseline="0" dirty="0"/>
              <a:t> many nearby lookups, as we do for percentage closer filtering, we can amortize some of the transactions over many lookups.&lt;click&gt;</a:t>
            </a:r>
          </a:p>
          <a:p>
            <a:endParaRPr lang="sv-SE" baseline="0" dirty="0"/>
          </a:p>
          <a:p>
            <a:r>
              <a:rPr lang="sv-SE" baseline="0" dirty="0"/>
              <a:t>The </a:t>
            </a:r>
            <a:r>
              <a:rPr lang="sv-SE" dirty="0"/>
              <a:t>PCF sample positions have</a:t>
            </a:r>
            <a:r>
              <a:rPr lang="sv-SE" baseline="0" dirty="0"/>
              <a:t> the same depth but are distributed in a small region around the original sample point. Here we illustrate this with three taps. When the red sample has been evaluated, &lt;click&gt;</a:t>
            </a:r>
          </a:p>
          <a:p>
            <a:endParaRPr lang="sv-SE" baseline="0" dirty="0"/>
          </a:p>
          <a:p>
            <a:r>
              <a:rPr lang="sv-SE" baseline="0" dirty="0"/>
              <a:t>the blue is actually in the same bitmask, and more or less for free. &lt;click&gt;</a:t>
            </a:r>
          </a:p>
          <a:p>
            <a:endParaRPr lang="sv-SE" baseline="0" dirty="0"/>
          </a:p>
          <a:p>
            <a:r>
              <a:rPr lang="sv-SE" baseline="0" dirty="0"/>
              <a:t>The green tap is not in the same leaf, but shares a lot of the path and, here, only requires a single new memory transaction.</a:t>
            </a:r>
          </a:p>
          <a:p>
            <a:endParaRPr lang="sv-FI" baseline="0" dirty="0"/>
          </a:p>
          <a:p>
            <a:r>
              <a:rPr lang="sv-FI" baseline="0" dirty="0"/>
              <a:t>TODO: Flasha dessa också</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31</a:t>
            </a:fld>
            <a:endParaRPr lang="en-US"/>
          </a:p>
        </p:txBody>
      </p:sp>
    </p:spTree>
    <p:extLst>
      <p:ext uri="{BB962C8B-B14F-4D97-AF65-F5344CB8AC3E}">
        <p14:creationId xmlns:p14="http://schemas.microsoft.com/office/powerpoint/2010/main" val="65660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FI" dirty="0"/>
              <a:t>We have adapted the data structure to perform even better for PCF lookups. </a:t>
            </a:r>
            <a:endParaRPr lang="sv-SE" dirty="0"/>
          </a:p>
          <a:p>
            <a:r>
              <a:rPr lang="sv-SE" baseline="0" dirty="0"/>
              <a:t>We alter the order in which we subdivide the voxel grid in the last two levels, so that leaf nodes only contain voxels at a specific depth. </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32</a:t>
            </a:fld>
            <a:endParaRPr lang="en-US"/>
          </a:p>
        </p:txBody>
      </p:sp>
    </p:spTree>
    <p:extLst>
      <p:ext uri="{BB962C8B-B14F-4D97-AF65-F5344CB8AC3E}">
        <p14:creationId xmlns:p14="http://schemas.microsoft.com/office/powerpoint/2010/main" val="6756149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FI" dirty="0"/>
              <a:t>So, instead of subdividing these final nodes along</a:t>
            </a:r>
            <a:r>
              <a:rPr lang="sv-FI" baseline="0" dirty="0"/>
              <a:t> both axes at once </a:t>
            </a:r>
            <a:r>
              <a:rPr lang="en-US" baseline="0" dirty="0"/>
              <a:t>&lt;click&gt;</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33</a:t>
            </a:fld>
            <a:endParaRPr lang="en-US"/>
          </a:p>
        </p:txBody>
      </p:sp>
    </p:spTree>
    <p:extLst>
      <p:ext uri="{BB962C8B-B14F-4D97-AF65-F5344CB8AC3E}">
        <p14:creationId xmlns:p14="http://schemas.microsoft.com/office/powerpoint/2010/main" val="2751624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subdivide along the depth-axis</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34</a:t>
            </a:fld>
            <a:endParaRPr lang="en-US"/>
          </a:p>
        </p:txBody>
      </p:sp>
    </p:spTree>
    <p:extLst>
      <p:ext uri="{BB962C8B-B14F-4D97-AF65-F5344CB8AC3E}">
        <p14:creationId xmlns:p14="http://schemas.microsoft.com/office/powerpoint/2010/main" val="1774078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on the other axis. </a:t>
            </a:r>
          </a:p>
          <a:p>
            <a:endParaRPr lang="sv-SE" dirty="0"/>
          </a:p>
          <a:p>
            <a:r>
              <a:rPr lang="sv-SE" dirty="0"/>
              <a:t>PCF lookup</a:t>
            </a:r>
            <a:r>
              <a:rPr lang="sv-SE" baseline="0" dirty="0"/>
              <a:t>s are much more efficient with flat leaf nodes, since we can fetch many visibility samples simultaneously. </a:t>
            </a:r>
          </a:p>
          <a:p>
            <a:endParaRPr lang="sv-SE" baseline="0" dirty="0"/>
          </a:p>
          <a:p>
            <a:r>
              <a:rPr lang="sv-SE" baseline="0" dirty="0"/>
              <a:t>&lt;click&gt;</a:t>
            </a:r>
          </a:p>
          <a:p>
            <a:r>
              <a:rPr lang="en-US" baseline="0" dirty="0"/>
              <a:t>The same three samples</a:t>
            </a:r>
          </a:p>
          <a:p>
            <a:r>
              <a:rPr lang="en-US" baseline="0" dirty="0"/>
              <a:t>&lt;click&gt;</a:t>
            </a:r>
          </a:p>
          <a:p>
            <a:r>
              <a:rPr lang="en-US" baseline="0" dirty="0"/>
              <a:t>All now reside in the same bitmask </a:t>
            </a:r>
            <a:endParaRPr lang="sv-SE" baseline="0" dirty="0"/>
          </a:p>
          <a:p>
            <a:endParaRPr lang="sv-SE" baseline="0"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35</a:t>
            </a:fld>
            <a:endParaRPr lang="en-US"/>
          </a:p>
        </p:txBody>
      </p:sp>
    </p:spTree>
    <p:extLst>
      <p:ext uri="{BB962C8B-B14F-4D97-AF65-F5344CB8AC3E}">
        <p14:creationId xmlns:p14="http://schemas.microsoft.com/office/powerpoint/2010/main" val="15931512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baseline="0" dirty="0"/>
              <a:t>In this presentation, we have illustrated our structure as a quadtree, but in 3D, we use a DAG with a branchout of 8, and we use flat leafnodes corresponding to 8 by 8 voxels which we store in a 64bit word. To get a filtered visibility we mask out the samples of interest and count the number of set bits.</a:t>
            </a:r>
          </a:p>
          <a:p>
            <a:pPr marL="0" marR="0" indent="0" algn="l" defTabSz="457200" rtl="0" eaLnBrk="1" fontAlgn="auto" latinLnBrk="0" hangingPunct="1">
              <a:lnSpc>
                <a:spcPct val="100000"/>
              </a:lnSpc>
              <a:spcBef>
                <a:spcPts val="0"/>
              </a:spcBef>
              <a:spcAft>
                <a:spcPts val="0"/>
              </a:spcAft>
              <a:buClrTx/>
              <a:buSzTx/>
              <a:buFontTx/>
              <a:buNone/>
              <a:tabLst/>
              <a:defRPr/>
            </a:pPr>
            <a:endParaRPr lang="sv-SE" dirty="0"/>
          </a:p>
          <a:p>
            <a:r>
              <a:rPr lang="sv-SE" dirty="0"/>
              <a:t>One sample will always require</a:t>
            </a:r>
            <a:r>
              <a:rPr lang="sv-SE" baseline="0" dirty="0"/>
              <a:t> traversal to a single leaf (assuming that the structure does not terminate before).</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36</a:t>
            </a:fld>
            <a:endParaRPr lang="en-US"/>
          </a:p>
        </p:txBody>
      </p:sp>
    </p:spTree>
    <p:extLst>
      <p:ext uri="{BB962C8B-B14F-4D97-AF65-F5344CB8AC3E}">
        <p14:creationId xmlns:p14="http://schemas.microsoft.com/office/powerpoint/2010/main" val="3890913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1, 2 or 4 leaves are required by filter sizes up to 8x8</a:t>
            </a:r>
            <a:endParaRPr lang="sv-SE" baseline="0"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37</a:t>
            </a:fld>
            <a:endParaRPr lang="en-US"/>
          </a:p>
        </p:txBody>
      </p:sp>
    </p:spTree>
    <p:extLst>
      <p:ext uri="{BB962C8B-B14F-4D97-AF65-F5344CB8AC3E}">
        <p14:creationId xmlns:p14="http://schemas.microsoft.com/office/powerpoint/2010/main" val="2760253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baseline="0" dirty="0"/>
              <a:t>A 9 by 9 PCF lookup will visit exactly 4 leafs, </a:t>
            </a:r>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38</a:t>
            </a:fld>
            <a:endParaRPr lang="en-US"/>
          </a:p>
        </p:txBody>
      </p:sp>
    </p:spTree>
    <p:extLst>
      <p:ext uri="{BB962C8B-B14F-4D97-AF65-F5344CB8AC3E}">
        <p14:creationId xmlns:p14="http://schemas.microsoft.com/office/powerpoint/2010/main" val="506065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 compare the lookup</a:t>
            </a:r>
            <a:r>
              <a:rPr lang="en-US" baseline="0" dirty="0"/>
              <a:t> performance against a implementation of Cascaded Shadow Maps tuned for fast performance and wide distance ranges, details are available in the paper.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We can see how the performance varies along the camera path. Since the cascaded shadow maps are view dependent, performance includes the time taken to render them. We compare against 4 and 8 cascades, with simple hardware-accelerated 2x2 </a:t>
            </a:r>
            <a:r>
              <a:rPr lang="en-US" baseline="0" dirty="0" err="1"/>
              <a:t>pcf</a:t>
            </a:r>
            <a:r>
              <a:rPr lang="en-US" baseline="0" dirty="0"/>
              <a:t> lookups.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In our method we use a </a:t>
            </a:r>
            <a:r>
              <a:rPr lang="en-US" baseline="0" dirty="0" err="1"/>
              <a:t>voxelgrid</a:t>
            </a:r>
            <a:r>
              <a:rPr lang="en-US" baseline="0" dirty="0"/>
              <a:t> resolution of 256 thousand cubed. A single tap takes up to half a </a:t>
            </a:r>
            <a:r>
              <a:rPr lang="en-US" baseline="0" dirty="0" err="1"/>
              <a:t>ms</a:t>
            </a:r>
            <a:r>
              <a:rPr lang="en-US" baseline="0" dirty="0"/>
              <a:t>, and 9 by 9 taps only take up to 1 </a:t>
            </a:r>
            <a:r>
              <a:rPr lang="en-US" baseline="0" dirty="0" err="1"/>
              <a:t>ms</a:t>
            </a:r>
            <a:r>
              <a:rPr lang="en-US" baseline="0" dirty="0"/>
              <a:t>, due to the amortization of the traversal cost.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39</a:t>
            </a:fld>
            <a:endParaRPr lang="en-US"/>
          </a:p>
        </p:txBody>
      </p:sp>
    </p:spTree>
    <p:extLst>
      <p:ext uri="{BB962C8B-B14F-4D97-AF65-F5344CB8AC3E}">
        <p14:creationId xmlns:p14="http://schemas.microsoft.com/office/powerpoint/2010/main" val="2845350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Even though</a:t>
            </a:r>
            <a:r>
              <a:rPr lang="sv-SE" baseline="0" dirty="0"/>
              <a:t> we have carefully tuned the cascaded shadow map implementation, artifacts are clearly visible. Here we see the quality of 2x2 pcf of the cascaded shadow map close up. </a:t>
            </a:r>
            <a:r>
              <a:rPr lang="en-US" baseline="0" dirty="0"/>
              <a:t>&lt;click&gt;</a:t>
            </a:r>
          </a:p>
          <a:p>
            <a:r>
              <a:rPr lang="sv-SE" baseline="0" dirty="0"/>
              <a:t>Even with 8 cascades there is aliasing present.  &lt;click&gt;</a:t>
            </a:r>
          </a:p>
          <a:p>
            <a:r>
              <a:rPr lang="en-US" baseline="0" dirty="0"/>
              <a:t>With our method, we have extremely high resolution and can perform 9x9 PCF filtering while still outperforming even 4 cascades. </a:t>
            </a:r>
          </a:p>
          <a:p>
            <a:endParaRPr lang="sv-SE" baseline="0" dirty="0"/>
          </a:p>
          <a:p>
            <a:r>
              <a:rPr lang="sv-SE" baseline="0" dirty="0"/>
              <a:t>Even with large filters like 9x9 we can get aliasing in the far distance. We could further increase the filter size, at a cost, but we have two prefiltering methods to more efficiently coupe with this aliasing.</a:t>
            </a:r>
          </a:p>
        </p:txBody>
      </p:sp>
      <p:sp>
        <p:nvSpPr>
          <p:cNvPr id="4" name="Slide Number Placeholder 3"/>
          <p:cNvSpPr>
            <a:spLocks noGrp="1"/>
          </p:cNvSpPr>
          <p:nvPr>
            <p:ph type="sldNum" sz="quarter" idx="10"/>
          </p:nvPr>
        </p:nvSpPr>
        <p:spPr/>
        <p:txBody>
          <a:bodyPr/>
          <a:lstStyle/>
          <a:p>
            <a:fld id="{071708A8-9C89-084C-B416-24967D273C02}" type="slidenum">
              <a:rPr lang="en-US" smtClean="0"/>
              <a:pPr/>
              <a:t>40</a:t>
            </a:fld>
            <a:endParaRPr lang="en-US"/>
          </a:p>
        </p:txBody>
      </p:sp>
    </p:spTree>
    <p:extLst>
      <p:ext uri="{BB962C8B-B14F-4D97-AF65-F5344CB8AC3E}">
        <p14:creationId xmlns:p14="http://schemas.microsoft.com/office/powerpoint/2010/main" val="3609955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a:t>
            </a:r>
            <a:r>
              <a:rPr lang="sv-SE" baseline="0" dirty="0"/>
              <a:t> t</a:t>
            </a:r>
            <a:r>
              <a:rPr lang="sv-SE" dirty="0"/>
              <a:t>he first</a:t>
            </a:r>
            <a:r>
              <a:rPr lang="sv-SE" baseline="0" dirty="0"/>
              <a:t> version, which we call voxel occupancy antialiasing, we store an occupancy per node which is the amount of the corresponding volume that is lit. </a:t>
            </a:r>
          </a:p>
          <a:p>
            <a:endParaRPr lang="sv-SE" baseline="0" dirty="0"/>
          </a:p>
          <a:p>
            <a:r>
              <a:rPr lang="sv-SE" baseline="0" dirty="0"/>
              <a:t>&lt;click&gt;</a:t>
            </a:r>
          </a:p>
          <a:p>
            <a:endParaRPr lang="sv-SE" baseline="0" dirty="0"/>
          </a:p>
          <a:p>
            <a:r>
              <a:rPr lang="sv-SE" baseline="0" dirty="0"/>
              <a:t>This allows us to substitute the filter kernel for a single lookup higher up in the hierarchy.</a:t>
            </a:r>
          </a:p>
          <a:p>
            <a:endParaRPr lang="sv-SE" baseline="0" dirty="0"/>
          </a:p>
          <a:p>
            <a:r>
              <a:rPr lang="sv-SE" baseline="0" dirty="0"/>
              <a:t>&lt;click&gt;</a:t>
            </a:r>
          </a:p>
          <a:p>
            <a:endParaRPr lang="sv-SE" baseline="0" dirty="0"/>
          </a:p>
          <a:p>
            <a:r>
              <a:rPr lang="sv-SE" baseline="0" dirty="0"/>
              <a:t>One important observation is that, since the occupancy values only depend on the sub volumes, it will not affect the common subtree merging, and thus the added memory consumption is negligable.</a:t>
            </a:r>
          </a:p>
        </p:txBody>
      </p:sp>
      <p:sp>
        <p:nvSpPr>
          <p:cNvPr id="4" name="Slide Number Placeholder 3"/>
          <p:cNvSpPr>
            <a:spLocks noGrp="1"/>
          </p:cNvSpPr>
          <p:nvPr>
            <p:ph type="sldNum" sz="quarter" idx="10"/>
          </p:nvPr>
        </p:nvSpPr>
        <p:spPr/>
        <p:txBody>
          <a:bodyPr/>
          <a:lstStyle/>
          <a:p>
            <a:fld id="{071708A8-9C89-084C-B416-24967D273C02}" type="slidenum">
              <a:rPr lang="en-US" smtClean="0"/>
              <a:pPr/>
              <a:t>41</a:t>
            </a:fld>
            <a:endParaRPr lang="en-US"/>
          </a:p>
        </p:txBody>
      </p:sp>
    </p:spTree>
    <p:extLst>
      <p:ext uri="{BB962C8B-B14F-4D97-AF65-F5344CB8AC3E}">
        <p14:creationId xmlns:p14="http://schemas.microsoft.com/office/powerpoint/2010/main" val="1226385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 the second version, which we call Multi-Resolution</a:t>
            </a:r>
            <a:r>
              <a:rPr lang="sv-SE" baseline="0" dirty="0"/>
              <a:t> Antialiasing,</a:t>
            </a:r>
            <a:r>
              <a:rPr lang="sv-SE" dirty="0"/>
              <a:t> we store multiple resolutions of the</a:t>
            </a:r>
            <a:r>
              <a:rPr lang="sv-SE" baseline="0" dirty="0"/>
              <a:t> voxel grid. </a:t>
            </a:r>
          </a:p>
          <a:p>
            <a:endParaRPr lang="sv-S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sv-SE" baseline="0" dirty="0"/>
              <a:t>&lt;click&gt;&lt;click&gt;</a:t>
            </a:r>
          </a:p>
          <a:p>
            <a:endParaRPr lang="sv-S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sv-SE" baseline="0" dirty="0"/>
              <a:t>&lt;click&gt;</a:t>
            </a:r>
          </a:p>
          <a:p>
            <a:endParaRPr lang="sv-SE" baseline="0" dirty="0"/>
          </a:p>
          <a:p>
            <a:r>
              <a:rPr lang="sv-SE" baseline="0" dirty="0"/>
              <a:t>This increases the memory consumption by less than a factor of 2, and allows us to make filtered lookups from flat leaves at an appropriate resolution that we decide dynamically for each view sample.</a:t>
            </a:r>
          </a:p>
        </p:txBody>
      </p:sp>
      <p:sp>
        <p:nvSpPr>
          <p:cNvPr id="4" name="Slide Number Placeholder 3"/>
          <p:cNvSpPr>
            <a:spLocks noGrp="1"/>
          </p:cNvSpPr>
          <p:nvPr>
            <p:ph type="sldNum" sz="quarter" idx="10"/>
          </p:nvPr>
        </p:nvSpPr>
        <p:spPr/>
        <p:txBody>
          <a:bodyPr/>
          <a:lstStyle/>
          <a:p>
            <a:fld id="{071708A8-9C89-084C-B416-24967D273C02}" type="slidenum">
              <a:rPr lang="en-US" smtClean="0"/>
              <a:pPr/>
              <a:t>42</a:t>
            </a:fld>
            <a:endParaRPr lang="en-US"/>
          </a:p>
        </p:txBody>
      </p:sp>
    </p:spTree>
    <p:extLst>
      <p:ext uri="{BB962C8B-B14F-4D97-AF65-F5344CB8AC3E}">
        <p14:creationId xmlns:p14="http://schemas.microsoft.com/office/powerpoint/2010/main" val="1819637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Here we </a:t>
            </a:r>
            <a:r>
              <a:rPr lang="sv-SE" baseline="0" dirty="0"/>
              <a:t>examine the antialiasing quality by zooming out from this view. </a:t>
            </a:r>
          </a:p>
          <a:p>
            <a:endParaRPr lang="sv-SE" baseline="0" dirty="0"/>
          </a:p>
          <a:p>
            <a:r>
              <a:rPr lang="sv-SE" baseline="0" dirty="0"/>
              <a:t>Focus on the aliasing in the shadows below the bridge.</a:t>
            </a:r>
          </a:p>
          <a:p>
            <a:endParaRPr lang="sv-SE" baseline="0" dirty="0"/>
          </a:p>
          <a:p>
            <a:r>
              <a:rPr lang="sv-SE" baseline="0" dirty="0"/>
              <a:t>&lt;click&gt;</a:t>
            </a:r>
          </a:p>
          <a:p>
            <a:endParaRPr lang="sv-SE" baseline="0" dirty="0"/>
          </a:p>
          <a:p>
            <a:r>
              <a:rPr lang="sv-SE" baseline="0" dirty="0"/>
              <a:t>This is Cascaded Shadow Maps with 8 cascades.</a:t>
            </a:r>
          </a:p>
          <a:p>
            <a:endParaRPr lang="sv-S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sv-SE" baseline="0" dirty="0"/>
              <a:t>&lt;click&gt;</a:t>
            </a:r>
          </a:p>
          <a:p>
            <a:endParaRPr lang="sv-FI" dirty="0"/>
          </a:p>
          <a:p>
            <a:endParaRPr lang="sv-FI" dirty="0"/>
          </a:p>
          <a:p>
            <a:endParaRPr lang="sv-FI" dirty="0"/>
          </a:p>
          <a:p>
            <a:endParaRPr lang="sv-FI" dirty="0"/>
          </a:p>
          <a:p>
            <a:r>
              <a:rPr lang="sv-FI" dirty="0"/>
              <a:t>TODO: Primary</a:t>
            </a: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43</a:t>
            </a:fld>
            <a:endParaRPr lang="en-US"/>
          </a:p>
        </p:txBody>
      </p:sp>
    </p:spTree>
    <p:extLst>
      <p:ext uri="{BB962C8B-B14F-4D97-AF65-F5344CB8AC3E}">
        <p14:creationId xmlns:p14="http://schemas.microsoft.com/office/powerpoint/2010/main" val="1336996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Here, on the right, we use Voxel</a:t>
            </a:r>
            <a:r>
              <a:rPr lang="sv-SE" baseline="0" dirty="0"/>
              <a:t> Occupancy Antialiasing, &lt;click&gt;</a:t>
            </a:r>
          </a:p>
          <a:p>
            <a:r>
              <a:rPr lang="en-US" baseline="0" dirty="0"/>
              <a:t>Which greatly increases quality</a:t>
            </a:r>
            <a:endParaRPr lang="sv-SE" baseline="0"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44</a:t>
            </a:fld>
            <a:endParaRPr lang="en-US"/>
          </a:p>
        </p:txBody>
      </p:sp>
    </p:spTree>
    <p:extLst>
      <p:ext uri="{BB962C8B-B14F-4D97-AF65-F5344CB8AC3E}">
        <p14:creationId xmlns:p14="http://schemas.microsoft.com/office/powerpoint/2010/main" val="26119822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dirty="0"/>
              <a:t>And here, we use Multi Resolution </a:t>
            </a:r>
            <a:r>
              <a:rPr lang="sv-SE" baseline="0" dirty="0"/>
              <a:t>Antialiasing.</a:t>
            </a:r>
          </a:p>
          <a:p>
            <a:pPr marL="0" marR="0" indent="0" algn="l" defTabSz="457200" rtl="0" eaLnBrk="1" fontAlgn="auto" latinLnBrk="0" hangingPunct="1">
              <a:lnSpc>
                <a:spcPct val="100000"/>
              </a:lnSpc>
              <a:spcBef>
                <a:spcPts val="0"/>
              </a:spcBef>
              <a:spcAft>
                <a:spcPts val="0"/>
              </a:spcAft>
              <a:buClrTx/>
              <a:buSzTx/>
              <a:buFontTx/>
              <a:buNone/>
              <a:tabLst/>
              <a:defRPr/>
            </a:pPr>
            <a:endParaRPr lang="sv-FI"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sv-FI" baseline="0" dirty="0"/>
              <a:t>As can be seen, the problems with initial sampling aliasing can be more or less removed by precomputing visibility at very high resolutions and prefiltering. </a:t>
            </a:r>
            <a:endParaRPr lang="sv-SE"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45</a:t>
            </a:fld>
            <a:endParaRPr lang="en-US"/>
          </a:p>
        </p:txBody>
      </p:sp>
    </p:spTree>
    <p:extLst>
      <p:ext uri="{BB962C8B-B14F-4D97-AF65-F5344CB8AC3E}">
        <p14:creationId xmlns:p14="http://schemas.microsoft.com/office/powerpoint/2010/main" val="42040385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Performance only improves when using these </a:t>
            </a:r>
            <a:r>
              <a:rPr lang="en-US" dirty="0" err="1"/>
              <a:t>prefiltering</a:t>
            </a:r>
            <a:r>
              <a:rPr lang="en-US" dirty="0"/>
              <a:t> methods,</a:t>
            </a:r>
            <a:r>
              <a:rPr lang="en-US" baseline="0" dirty="0"/>
              <a:t> as traversal can often be terminated earlier. </a:t>
            </a:r>
            <a:endParaRPr lang="en-US"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46</a:t>
            </a:fld>
            <a:endParaRPr lang="en-US"/>
          </a:p>
        </p:txBody>
      </p:sp>
    </p:spTree>
    <p:extLst>
      <p:ext uri="{BB962C8B-B14F-4D97-AF65-F5344CB8AC3E}">
        <p14:creationId xmlns:p14="http://schemas.microsoft.com/office/powerpoint/2010/main" val="2247959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baseline="0" dirty="0"/>
              <a:t>Here we show the performance in a proper game scene, the Necropolis level from the Unreal Development Kit. It consist of roughly 2 million triangles.</a:t>
            </a:r>
          </a:p>
          <a:p>
            <a:endParaRPr lang="sv-FI" baseline="0" dirty="0"/>
          </a:p>
          <a:p>
            <a:r>
              <a:rPr lang="sv-FI" baseline="0" dirty="0"/>
              <a:t>Even without being able to use the closed object optimization, our data structure compresses to roughly 600 MB at 128k cubed.</a:t>
            </a:r>
          </a:p>
          <a:p>
            <a:endParaRPr lang="sv-SE" baseline="0" dirty="0"/>
          </a:p>
          <a:p>
            <a:r>
              <a:rPr lang="sv-SE" baseline="0" dirty="0"/>
              <a:t>The higher triangle density increases the cost of rendering the shadow maps, but as our solution is precomputed, we see performance almost the same as before. </a:t>
            </a:r>
          </a:p>
          <a:p>
            <a:endParaRPr lang="sv-FI" baseline="0"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47</a:t>
            </a:fld>
            <a:endParaRPr lang="en-US"/>
          </a:p>
        </p:txBody>
      </p:sp>
    </p:spTree>
    <p:extLst>
      <p:ext uri="{BB962C8B-B14F-4D97-AF65-F5344CB8AC3E}">
        <p14:creationId xmlns:p14="http://schemas.microsoft.com/office/powerpoint/2010/main" val="10107887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Here we have</a:t>
            </a:r>
            <a:r>
              <a:rPr lang="sv-SE" baseline="0" dirty="0"/>
              <a:t> a fractal landscape of roughly 2 million triangles. We have also inserted a dynamic object that recieves shadows from the landscape. </a:t>
            </a:r>
          </a:p>
          <a:p>
            <a:endParaRPr lang="sv-FI" baseline="0" dirty="0"/>
          </a:p>
          <a:p>
            <a:r>
              <a:rPr lang="sv-FI" baseline="0"/>
              <a:t>Since the landscape </a:t>
            </a:r>
            <a:r>
              <a:rPr lang="sv-FI" baseline="0" dirty="0"/>
              <a:t>is closed geometry, our data structure consumes only 61 MB at 256k cubed, a small fraction of what a shadow map would cost. </a:t>
            </a:r>
          </a:p>
          <a:p>
            <a:endParaRPr lang="sv-SE" baseline="0" dirty="0"/>
          </a:p>
          <a:p>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48</a:t>
            </a:fld>
            <a:endParaRPr lang="en-US"/>
          </a:p>
        </p:txBody>
      </p:sp>
    </p:spTree>
    <p:extLst>
      <p:ext uri="{BB962C8B-B14F-4D97-AF65-F5344CB8AC3E}">
        <p14:creationId xmlns:p14="http://schemas.microsoft.com/office/powerpoint/2010/main" val="17341192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Our solution provide high quality precomputed</a:t>
            </a:r>
            <a:r>
              <a:rPr lang="sv-SE" baseline="0" dirty="0"/>
              <a:t> shadows</a:t>
            </a:r>
          </a:p>
          <a:p>
            <a:endParaRPr lang="sv-SE" baseline="0" dirty="0"/>
          </a:p>
          <a:p>
            <a:pPr marL="228600" indent="-228600">
              <a:buAutoNum type="arabicParenR"/>
            </a:pPr>
            <a:r>
              <a:rPr lang="sv-SE" dirty="0"/>
              <a:t>for large</a:t>
            </a:r>
            <a:r>
              <a:rPr lang="sv-SE" baseline="0" dirty="0"/>
              <a:t> and open scenes</a:t>
            </a:r>
          </a:p>
          <a:p>
            <a:pPr marL="228600" indent="-228600">
              <a:buAutoNum type="arabicParenR"/>
            </a:pPr>
            <a:r>
              <a:rPr lang="sv-SE" baseline="0" dirty="0"/>
              <a:t>With high resolution and fast filtering</a:t>
            </a:r>
          </a:p>
          <a:p>
            <a:pPr marL="228600" indent="-228600">
              <a:buAutoNum type="arabicParenR"/>
            </a:pPr>
            <a:r>
              <a:rPr lang="sv-SE" baseline="0" dirty="0"/>
              <a:t>And with very efficient antialiasing for distant shadows</a:t>
            </a:r>
          </a:p>
          <a:p>
            <a:pPr marL="0" indent="0">
              <a:buNone/>
            </a:pPr>
            <a:endParaRPr lang="sv-SE" baseline="0" dirty="0"/>
          </a:p>
          <a:p>
            <a:pPr marL="0" indent="0">
              <a:buNone/>
            </a:pPr>
            <a:r>
              <a:rPr lang="sv-SE" baseline="0" dirty="0"/>
              <a:t>And this within a few hundred megabytes. </a:t>
            </a:r>
          </a:p>
          <a:p>
            <a:pPr marL="0" indent="0">
              <a:buNone/>
            </a:pPr>
            <a:endParaRPr lang="sv-FI" baseline="0" dirty="0"/>
          </a:p>
          <a:p>
            <a:pPr marL="0" indent="0">
              <a:buNone/>
            </a:pPr>
            <a:r>
              <a:rPr lang="sv-FI" baseline="0" dirty="0"/>
              <a:t>Note that, while our method does not help with shadows from dynamic objects, it can be combined with a simple cascaded shadow map implementation, which will be very cheap as only a fraction of the triangles now need to be rendered.</a:t>
            </a:r>
            <a:endParaRPr lang="sv-SE" baseline="0" dirty="0"/>
          </a:p>
          <a:p>
            <a:pPr marL="0" indent="0">
              <a:buNone/>
            </a:pPr>
            <a:endParaRPr lang="sv-S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sv-SE" baseline="0" dirty="0"/>
              <a:t>The CUDA traversal code is provided as supplementary material.</a:t>
            </a:r>
          </a:p>
          <a:p>
            <a:pPr marL="0" indent="0">
              <a:buNone/>
            </a:pPr>
            <a:endParaRPr lang="sv-SE" dirty="0"/>
          </a:p>
        </p:txBody>
      </p:sp>
      <p:sp>
        <p:nvSpPr>
          <p:cNvPr id="4" name="Slide Number Placeholder 3"/>
          <p:cNvSpPr>
            <a:spLocks noGrp="1"/>
          </p:cNvSpPr>
          <p:nvPr>
            <p:ph type="sldNum" sz="quarter" idx="10"/>
          </p:nvPr>
        </p:nvSpPr>
        <p:spPr/>
        <p:txBody>
          <a:bodyPr/>
          <a:lstStyle/>
          <a:p>
            <a:fld id="{071708A8-9C89-084C-B416-24967D273C02}" type="slidenum">
              <a:rPr lang="en-US" smtClean="0"/>
              <a:pPr/>
              <a:t>49</a:t>
            </a:fld>
            <a:endParaRPr lang="en-US"/>
          </a:p>
        </p:txBody>
      </p:sp>
    </p:spTree>
    <p:extLst>
      <p:ext uri="{BB962C8B-B14F-4D97-AF65-F5344CB8AC3E}">
        <p14:creationId xmlns:p14="http://schemas.microsoft.com/office/powerpoint/2010/main" val="1107207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34994" y="4554443"/>
            <a:ext cx="2865120" cy="2303557"/>
          </a:xfrm>
          <a:prstGeom prst="rect">
            <a:avLst/>
          </a:prstGeom>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a:t>Edit Master text styles</a:t>
            </a:r>
          </a:p>
        </p:txBody>
      </p:sp>
    </p:spTree>
    <p:extLst>
      <p:ext uri="{BB962C8B-B14F-4D97-AF65-F5344CB8AC3E}">
        <p14:creationId xmlns:p14="http://schemas.microsoft.com/office/powerpoint/2010/main" val="1963108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a:t>Edit Master text styles</a:t>
            </a:r>
          </a:p>
        </p:txBody>
      </p:sp>
      <p:sp>
        <p:nvSpPr>
          <p:cNvPr id="8" name="Picture Placeholder 8"/>
          <p:cNvSpPr>
            <a:spLocks noGrp="1"/>
          </p:cNvSpPr>
          <p:nvPr>
            <p:ph type="pic" sz="quarter" idx="12"/>
          </p:nvPr>
        </p:nvSpPr>
        <p:spPr>
          <a:xfrm>
            <a:off x="7505700" y="3914283"/>
            <a:ext cx="4374904" cy="2644828"/>
          </a:xfrm>
          <a:ln w="57150">
            <a:no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880882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sp>
        <p:nvSpPr>
          <p:cNvPr id="7" name="Title 6"/>
          <p:cNvSpPr>
            <a:spLocks noGrp="1"/>
          </p:cNvSpPr>
          <p:nvPr>
            <p:ph type="title"/>
          </p:nvPr>
        </p:nvSpPr>
        <p:spPr>
          <a:xfrm>
            <a:off x="2124363" y="2051316"/>
            <a:ext cx="7943274" cy="1396155"/>
          </a:xfrm>
        </p:spPr>
        <p:txBody>
          <a:bodyPr anchor="b">
            <a:normAutofit/>
          </a:bodyPr>
          <a:lstStyle>
            <a:lvl1pPr algn="ctr">
              <a:defRPr sz="3600"/>
            </a:lvl1pPr>
          </a:lstStyle>
          <a:p>
            <a:r>
              <a:rPr lang="en-US" dirty="0"/>
              <a:t>Click to edit Master title style</a:t>
            </a:r>
          </a:p>
        </p:txBody>
      </p:sp>
      <p:sp>
        <p:nvSpPr>
          <p:cNvPr id="13" name="Subtitle 2"/>
          <p:cNvSpPr>
            <a:spLocks noGrp="1"/>
          </p:cNvSpPr>
          <p:nvPr>
            <p:ph type="subTitle" idx="1"/>
          </p:nvPr>
        </p:nvSpPr>
        <p:spPr>
          <a:xfrm>
            <a:off x="2124363" y="3834389"/>
            <a:ext cx="7943274" cy="140436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0315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Alt">
    <p:spTree>
      <p:nvGrpSpPr>
        <p:cNvPr id="1" name=""/>
        <p:cNvGrpSpPr/>
        <p:nvPr/>
      </p:nvGrpSpPr>
      <p:grpSpPr>
        <a:xfrm>
          <a:off x="0" y="0"/>
          <a:ext cx="0" cy="0"/>
          <a:chOff x="0" y="0"/>
          <a:chExt cx="0" cy="0"/>
        </a:xfrm>
      </p:grpSpPr>
      <p:sp>
        <p:nvSpPr>
          <p:cNvPr id="7" name="Title 6"/>
          <p:cNvSpPr>
            <a:spLocks noGrp="1"/>
          </p:cNvSpPr>
          <p:nvPr>
            <p:ph type="title"/>
          </p:nvPr>
        </p:nvSpPr>
        <p:spPr>
          <a:xfrm>
            <a:off x="733426" y="2356117"/>
            <a:ext cx="6076950" cy="1396155"/>
          </a:xfrm>
        </p:spPr>
        <p:txBody>
          <a:bodyPr anchor="b">
            <a:normAutofit/>
          </a:bodyPr>
          <a:lstStyle>
            <a:lvl1pPr algn="r">
              <a:defRPr sz="3200"/>
            </a:lvl1pPr>
          </a:lstStyle>
          <a:p>
            <a:r>
              <a:rPr lang="en-US" dirty="0"/>
              <a:t>Click to edit Master title style</a:t>
            </a:r>
          </a:p>
        </p:txBody>
      </p:sp>
      <p:sp>
        <p:nvSpPr>
          <p:cNvPr id="13" name="Subtitle 2"/>
          <p:cNvSpPr>
            <a:spLocks noGrp="1"/>
          </p:cNvSpPr>
          <p:nvPr>
            <p:ph type="subTitle" idx="1"/>
          </p:nvPr>
        </p:nvSpPr>
        <p:spPr>
          <a:xfrm>
            <a:off x="733426" y="3872489"/>
            <a:ext cx="6076950" cy="1404361"/>
          </a:xfrm>
        </p:spPr>
        <p:txBody>
          <a:bodyPr>
            <a:normAutofit/>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8"/>
          <p:cNvSpPr>
            <a:spLocks noGrp="1"/>
          </p:cNvSpPr>
          <p:nvPr>
            <p:ph type="pic" sz="quarter" idx="12"/>
          </p:nvPr>
        </p:nvSpPr>
        <p:spPr>
          <a:xfrm>
            <a:off x="7245898" y="2040058"/>
            <a:ext cx="3664862" cy="3664862"/>
          </a:xfrm>
          <a:ln w="57150">
            <a:solidFill>
              <a:schemeClr val="accent2"/>
            </a:solidFill>
          </a:ln>
          <a:effectLst>
            <a:outerShdw blurRad="50800" dist="63500" dir="2700000" algn="tl" rotWithShape="0">
              <a:prstClr val="black">
                <a:alpha val="40000"/>
              </a:prstClr>
            </a:outerShdw>
          </a:effectLst>
        </p:spPr>
        <p:txBody>
          <a:bodyPr/>
          <a:lstStyle/>
          <a:p>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3481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chemeClr val="tx1">
                    <a:lumMod val="60000"/>
                    <a:lumOff val="40000"/>
                  </a:schemeClr>
                </a:solidFill>
              </a:defRPr>
            </a:lvl3pPr>
            <a:lvl4pPr>
              <a:defRPr>
                <a:solidFill>
                  <a:schemeClr val="tx1">
                    <a:lumMod val="60000"/>
                    <a:lumOff val="40000"/>
                  </a:schemeClr>
                </a:solidFill>
              </a:defRPr>
            </a:lvl4pPr>
            <a:lvl5pPr>
              <a:defRPr>
                <a:solidFill>
                  <a:schemeClr val="tx1">
                    <a:lumMod val="60000"/>
                    <a:lumOff val="4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lang="en-US" smtClean="0"/>
            </a:lvl1pPr>
          </a:lstStyle>
          <a:p>
            <a:r>
              <a:rPr lang="en-US"/>
              <a:t>Footer: paper name, authors, presenter ...</a:t>
            </a:r>
          </a:p>
        </p:txBody>
      </p:sp>
      <p:sp>
        <p:nvSpPr>
          <p:cNvPr id="6" name="Slide Number Placeholder 5"/>
          <p:cNvSpPr>
            <a:spLocks noGrp="1"/>
          </p:cNvSpPr>
          <p:nvPr>
            <p:ph type="sldNum" sz="quarter" idx="12"/>
          </p:nvPr>
        </p:nvSpPr>
        <p:spPr/>
        <p:txBody>
          <a:bodyPr/>
          <a:lstStyle>
            <a:lvl1pPr>
              <a:defRPr lang="en-US" smtClean="0"/>
            </a:lvl1pPr>
          </a:lstStyle>
          <a:p>
            <a:fld id="{7AD14076-261D-44E2-B486-4068BDBB861D}" type="slidenum">
              <a:rPr lang="en-US" smtClean="0"/>
              <a:pPr/>
              <a:t>‹#›</a:t>
            </a:fld>
            <a:endParaRPr lang="en-US"/>
          </a:p>
        </p:txBody>
      </p:sp>
    </p:spTree>
    <p:extLst>
      <p:ext uri="{BB962C8B-B14F-4D97-AF65-F5344CB8AC3E}">
        <p14:creationId xmlns:p14="http://schemas.microsoft.com/office/powerpoint/2010/main" val="1741617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7" cstate="print">
            <a:extLst>
              <a:ext uri="{28A0092B-C50C-407E-A947-70E740481C1C}">
                <a14:useLocalDpi xmlns:a14="http://schemas.microsoft.com/office/drawing/2010/main" val="0"/>
              </a:ext>
            </a:extLst>
          </a:blip>
          <a:srcRect l="8487" t="50050" r="8549" b="9639"/>
          <a:stretch/>
        </p:blipFill>
        <p:spPr>
          <a:xfrm>
            <a:off x="0" y="6142892"/>
            <a:ext cx="12192000" cy="715108"/>
          </a:xfrm>
          <a:prstGeom prst="rect">
            <a:avLst/>
          </a:prstGeom>
        </p:spPr>
      </p:pic>
      <p:sp>
        <p:nvSpPr>
          <p:cNvPr id="11" name="Rectangle 10"/>
          <p:cNvSpPr/>
          <p:nvPr userDrawn="1"/>
        </p:nvSpPr>
        <p:spPr>
          <a:xfrm>
            <a:off x="0" y="6142892"/>
            <a:ext cx="12192000" cy="715108"/>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924413"/>
          </a:xfrm>
          <a:prstGeom prst="rect">
            <a:avLst/>
          </a:prstGeom>
        </p:spPr>
        <p:txBody>
          <a:bodyPr vert="horz" lIns="91440" tIns="45720" rIns="91440" bIns="45720" rtlCol="0" anchor="ctr">
            <a:normAutofit/>
          </a:bodyPr>
          <a:lstStyle/>
          <a:p>
            <a:r>
              <a:rPr lang="en-US" noProof="0" dirty="0"/>
              <a:t>Click to edit Master title style</a:t>
            </a:r>
          </a:p>
        </p:txBody>
      </p:sp>
      <p:sp>
        <p:nvSpPr>
          <p:cNvPr id="3" name="Text Placeholder 2"/>
          <p:cNvSpPr>
            <a:spLocks noGrp="1"/>
          </p:cNvSpPr>
          <p:nvPr>
            <p:ph type="body" idx="1"/>
          </p:nvPr>
        </p:nvSpPr>
        <p:spPr>
          <a:xfrm>
            <a:off x="838200" y="1438031"/>
            <a:ext cx="10515600" cy="4510187"/>
          </a:xfrm>
          <a:prstGeom prst="rect">
            <a:avLst/>
          </a:prstGeom>
        </p:spPr>
        <p:txBody>
          <a:bodyPr vert="horz" lIns="91440" tIns="45720" rIns="91440" bIns="45720" rtlCol="0">
            <a:norm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p:cNvSpPr>
            <a:spLocks noGrp="1"/>
          </p:cNvSpPr>
          <p:nvPr>
            <p:ph type="ftr" sz="quarter" idx="3"/>
          </p:nvPr>
        </p:nvSpPr>
        <p:spPr>
          <a:xfrm>
            <a:off x="3379177" y="6411204"/>
            <a:ext cx="5433646" cy="304625"/>
          </a:xfrm>
          <a:prstGeom prst="rect">
            <a:avLst/>
          </a:prstGeom>
        </p:spPr>
        <p:txBody>
          <a:bodyPr vert="horz" lIns="91440" tIns="45720" rIns="91440" bIns="45720" rtlCol="0" anchor="ctr"/>
          <a:lstStyle>
            <a:lvl1pPr algn="ctr">
              <a:defRPr sz="1200">
                <a:solidFill>
                  <a:schemeClr val="bg1"/>
                </a:solidFill>
              </a:defRPr>
            </a:lvl1pPr>
          </a:lstStyle>
          <a:p>
            <a:r>
              <a:rPr lang="en-US"/>
              <a:t>Footer: paper name, authors, presenter ...</a:t>
            </a:r>
            <a:endParaRPr lang="en-US" dirty="0"/>
          </a:p>
        </p:txBody>
      </p:sp>
      <p:sp>
        <p:nvSpPr>
          <p:cNvPr id="6" name="Slide Number Placeholder 5"/>
          <p:cNvSpPr>
            <a:spLocks noGrp="1"/>
          </p:cNvSpPr>
          <p:nvPr>
            <p:ph type="sldNum" sz="quarter" idx="4"/>
          </p:nvPr>
        </p:nvSpPr>
        <p:spPr>
          <a:xfrm>
            <a:off x="9753599" y="6411203"/>
            <a:ext cx="2259227" cy="304625"/>
          </a:xfrm>
          <a:prstGeom prst="rect">
            <a:avLst/>
          </a:prstGeom>
        </p:spPr>
        <p:txBody>
          <a:bodyPr vert="horz" lIns="91440" tIns="45720" rIns="91440" bIns="45720" rtlCol="0" anchor="ctr"/>
          <a:lstStyle>
            <a:lvl1pPr algn="r">
              <a:defRPr sz="1400">
                <a:solidFill>
                  <a:schemeClr val="bg1"/>
                </a:solidFill>
              </a:defRPr>
            </a:lvl1pPr>
          </a:lstStyle>
          <a:p>
            <a:fld id="{7AD14076-261D-44E2-B486-4068BDBB861D}" type="slidenum">
              <a:rPr lang="en-US" smtClean="0"/>
              <a:pPr/>
              <a:t>‹#›</a:t>
            </a:fld>
            <a:endParaRPr lang="en-US" dirty="0"/>
          </a:p>
        </p:txBody>
      </p: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r="57495"/>
          <a:stretch/>
        </p:blipFill>
        <p:spPr>
          <a:xfrm>
            <a:off x="33356" y="6282834"/>
            <a:ext cx="684194" cy="547294"/>
          </a:xfrm>
          <a:prstGeom prst="rect">
            <a:avLst/>
          </a:prstGeom>
          <a:effectLst/>
        </p:spPr>
      </p:pic>
    </p:spTree>
    <p:extLst>
      <p:ext uri="{BB962C8B-B14F-4D97-AF65-F5344CB8AC3E}">
        <p14:creationId xmlns:p14="http://schemas.microsoft.com/office/powerpoint/2010/main" val="3886482359"/>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1" r:id="rId3"/>
    <p:sldLayoutId id="2147483653" r:id="rId4"/>
    <p:sldLayoutId id="2147483650" r:id="rId5"/>
  </p:sldLayoutIdLs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8.png"/><Relationship Id="rId5" Type="http://schemas.openxmlformats.org/officeDocument/2006/relationships/chart" Target="../charts/chart4.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67.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68.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67.png"/><Relationship Id="rId5" Type="http://schemas.openxmlformats.org/officeDocument/2006/relationships/notesSlide" Target="../notesSlides/notesSlide44.xml"/><Relationship Id="rId4"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microsoft.com/office/2007/relationships/media" Target="../media/media4.mp4"/><Relationship Id="rId7" Type="http://schemas.openxmlformats.org/officeDocument/2006/relationships/image" Target="../media/image69.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67.png"/><Relationship Id="rId5" Type="http://schemas.openxmlformats.org/officeDocument/2006/relationships/notesSlide" Target="../notesSlides/notesSlide45.xml"/><Relationship Id="rId4"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8.png"/><Relationship Id="rId5" Type="http://schemas.openxmlformats.org/officeDocument/2006/relationships/chart" Target="../charts/chart5.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5.mp4"/><Relationship Id="rId1" Type="http://schemas.openxmlformats.org/officeDocument/2006/relationships/video" Target="NULL" TargetMode="External"/><Relationship Id="rId6" Type="http://schemas.openxmlformats.org/officeDocument/2006/relationships/image" Target="../media/image70.png"/><Relationship Id="rId5" Type="http://schemas.openxmlformats.org/officeDocument/2006/relationships/chart" Target="../charts/chart6.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71.png"/><Relationship Id="rId5" Type="http://schemas.openxmlformats.org/officeDocument/2006/relationships/chart" Target="../charts/chart7.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hyperlink" Target="http://www.cse.chalmers.se/~d00sint/"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hyperlink" Target="mailto:erik.sintorn@chalmers.se" TargetMode="External"/><Relationship Id="rId5" Type="http://schemas.openxmlformats.org/officeDocument/2006/relationships/image" Target="../media/image74.pn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a:bodyPr>
          <a:lstStyle/>
          <a:p>
            <a:r>
              <a:rPr lang="en-US" dirty="0">
                <a:solidFill>
                  <a:schemeClr val="tx1">
                    <a:lumMod val="75000"/>
                  </a:schemeClr>
                </a:solidFill>
              </a:rPr>
              <a:t>Compact Precomputed </a:t>
            </a:r>
            <a:r>
              <a:rPr lang="en-US" dirty="0" err="1">
                <a:solidFill>
                  <a:schemeClr val="tx1">
                    <a:lumMod val="75000"/>
                  </a:schemeClr>
                </a:solidFill>
              </a:rPr>
              <a:t>Voxelized</a:t>
            </a:r>
            <a:r>
              <a:rPr lang="en-US" dirty="0">
                <a:solidFill>
                  <a:schemeClr val="tx1">
                    <a:lumMod val="75000"/>
                  </a:schemeClr>
                </a:solidFill>
              </a:rPr>
              <a:t> Shadows</a:t>
            </a:r>
            <a:endParaRPr lang="en-US" dirty="0"/>
          </a:p>
        </p:txBody>
      </p:sp>
      <p:sp>
        <p:nvSpPr>
          <p:cNvPr id="6" name="Ondertitel 5"/>
          <p:cNvSpPr>
            <a:spLocks noGrp="1"/>
          </p:cNvSpPr>
          <p:nvPr>
            <p:ph type="subTitle" idx="1"/>
          </p:nvPr>
        </p:nvSpPr>
        <p:spPr/>
        <p:txBody>
          <a:bodyPr>
            <a:normAutofit/>
          </a:bodyPr>
          <a:lstStyle/>
          <a:p>
            <a:r>
              <a:rPr lang="en-US" dirty="0">
                <a:solidFill>
                  <a:schemeClr val="tx1">
                    <a:lumMod val="75000"/>
                  </a:schemeClr>
                </a:solidFill>
              </a:rPr>
              <a:t>Erik </a:t>
            </a:r>
            <a:r>
              <a:rPr lang="en-US" dirty="0" err="1">
                <a:solidFill>
                  <a:schemeClr val="tx1">
                    <a:lumMod val="75000"/>
                  </a:schemeClr>
                </a:solidFill>
              </a:rPr>
              <a:t>Sintorn</a:t>
            </a:r>
            <a:r>
              <a:rPr lang="en-US" dirty="0">
                <a:solidFill>
                  <a:schemeClr val="tx1">
                    <a:lumMod val="75000"/>
                  </a:schemeClr>
                </a:solidFill>
              </a:rPr>
              <a:t>, Chalmers University of Technology</a:t>
            </a:r>
            <a:endParaRPr lang="en-US" dirty="0"/>
          </a:p>
        </p:txBody>
      </p:sp>
      <p:grpSp>
        <p:nvGrpSpPr>
          <p:cNvPr id="8" name="Group 7"/>
          <p:cNvGrpSpPr/>
          <p:nvPr/>
        </p:nvGrpSpPr>
        <p:grpSpPr>
          <a:xfrm>
            <a:off x="1933074" y="2990235"/>
            <a:ext cx="8151735" cy="2334371"/>
            <a:chOff x="-1462620" y="1988433"/>
            <a:chExt cx="8822506" cy="2526456"/>
          </a:xfrm>
        </p:grpSpPr>
        <p:pic>
          <p:nvPicPr>
            <p:cNvPr id="9" name="Picture 8"/>
            <p:cNvPicPr>
              <a:picLocks noChangeAspect="1"/>
            </p:cNvPicPr>
            <p:nvPr/>
          </p:nvPicPr>
          <p:blipFill>
            <a:blip r:embed="rId3"/>
            <a:stretch>
              <a:fillRect/>
            </a:stretch>
          </p:blipFill>
          <p:spPr>
            <a:xfrm>
              <a:off x="-1462620" y="1989520"/>
              <a:ext cx="4065984" cy="2525369"/>
            </a:xfrm>
            <a:prstGeom prst="rect">
              <a:avLst/>
            </a:prstGeom>
            <a:ln>
              <a:solidFill>
                <a:schemeClr val="tx1"/>
              </a:solidFill>
            </a:ln>
          </p:spPr>
        </p:pic>
        <p:sp>
          <p:nvSpPr>
            <p:cNvPr id="10" name="Rectangle 9"/>
            <p:cNvSpPr/>
            <p:nvPr/>
          </p:nvSpPr>
          <p:spPr>
            <a:xfrm>
              <a:off x="-490791" y="3542330"/>
              <a:ext cx="347697" cy="28106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Picture 10"/>
            <p:cNvPicPr>
              <a:picLocks noChangeAspect="1"/>
            </p:cNvPicPr>
            <p:nvPr/>
          </p:nvPicPr>
          <p:blipFill>
            <a:blip r:embed="rId4"/>
            <a:stretch>
              <a:fillRect/>
            </a:stretch>
          </p:blipFill>
          <p:spPr>
            <a:xfrm>
              <a:off x="2697924" y="1989520"/>
              <a:ext cx="2367084" cy="2525369"/>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5159568" y="1992930"/>
              <a:ext cx="2200318" cy="2521959"/>
            </a:xfrm>
            <a:prstGeom prst="rect">
              <a:avLst/>
            </a:prstGeom>
            <a:ln>
              <a:solidFill>
                <a:schemeClr val="tx1"/>
              </a:solidFill>
            </a:ln>
          </p:spPr>
        </p:pic>
        <p:cxnSp>
          <p:nvCxnSpPr>
            <p:cNvPr id="13" name="Straight Connector 12"/>
            <p:cNvCxnSpPr/>
            <p:nvPr/>
          </p:nvCxnSpPr>
          <p:spPr>
            <a:xfrm flipV="1">
              <a:off x="-490791" y="1988433"/>
              <a:ext cx="3188715" cy="155498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90791" y="3823394"/>
              <a:ext cx="3178702" cy="6914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449948" y="3491529"/>
              <a:ext cx="207559" cy="17263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6" name="Straight Connector 15"/>
            <p:cNvCxnSpPr/>
            <p:nvPr/>
          </p:nvCxnSpPr>
          <p:spPr>
            <a:xfrm flipV="1">
              <a:off x="4449948" y="1988433"/>
              <a:ext cx="709620" cy="151221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49948" y="3664160"/>
              <a:ext cx="709620" cy="85072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5652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388564"/>
            <a:ext cx="8210797" cy="4618572"/>
          </a:xfrm>
          <a:prstGeom prst="rect">
            <a:avLst/>
          </a:prstGeom>
          <a:ln w="25400">
            <a:solidFill>
              <a:schemeClr val="tx1"/>
            </a:solidFill>
          </a:ln>
        </p:spPr>
      </p:pic>
      <p:sp>
        <p:nvSpPr>
          <p:cNvPr id="3" name="Content Placeholder 2"/>
          <p:cNvSpPr>
            <a:spLocks noGrp="1"/>
          </p:cNvSpPr>
          <p:nvPr>
            <p:ph idx="1"/>
          </p:nvPr>
        </p:nvSpPr>
        <p:spPr>
          <a:xfrm>
            <a:off x="6578930" y="1289539"/>
            <a:ext cx="5271971" cy="2807448"/>
          </a:xfrm>
          <a:solidFill>
            <a:schemeClr val="bg1"/>
          </a:solidFill>
          <a:ln w="25400">
            <a:solidFill>
              <a:schemeClr val="tx1"/>
            </a:solidFill>
          </a:ln>
        </p:spPr>
        <p:txBody>
          <a:bodyPr>
            <a:normAutofit/>
          </a:bodyPr>
          <a:lstStyle/>
          <a:p>
            <a:pPr>
              <a:lnSpc>
                <a:spcPct val="100000"/>
              </a:lnSpc>
            </a:pPr>
            <a:r>
              <a:rPr lang="en-US" dirty="0"/>
              <a:t>Shadows are </a:t>
            </a:r>
            <a:r>
              <a:rPr lang="en-US" i="1" dirty="0"/>
              <a:t>still</a:t>
            </a:r>
            <a:r>
              <a:rPr lang="en-US" dirty="0"/>
              <a:t> a hard problem: </a:t>
            </a:r>
          </a:p>
          <a:p>
            <a:pPr lvl="1">
              <a:lnSpc>
                <a:spcPct val="100000"/>
              </a:lnSpc>
            </a:pPr>
            <a:r>
              <a:rPr lang="en-US" b="1" dirty="0"/>
              <a:t>Precomputed</a:t>
            </a:r>
            <a:r>
              <a:rPr lang="en-US" dirty="0"/>
              <a:t>: </a:t>
            </a:r>
            <a:br>
              <a:rPr lang="en-US" dirty="0"/>
            </a:br>
            <a:r>
              <a:rPr lang="en-US" dirty="0"/>
              <a:t>Too memory expensive</a:t>
            </a:r>
          </a:p>
          <a:p>
            <a:pPr lvl="1">
              <a:lnSpc>
                <a:spcPct val="100000"/>
              </a:lnSpc>
            </a:pPr>
            <a:r>
              <a:rPr lang="en-US" b="1" dirty="0" err="1"/>
              <a:t>Realtime</a:t>
            </a:r>
            <a:r>
              <a:rPr lang="en-US" dirty="0"/>
              <a:t>: </a:t>
            </a:r>
            <a:br>
              <a:rPr lang="en-US" dirty="0"/>
            </a:br>
            <a:r>
              <a:rPr lang="en-US" dirty="0"/>
              <a:t>Aliasing or poor performance</a:t>
            </a:r>
          </a:p>
        </p:txBody>
      </p:sp>
    </p:spTree>
    <p:extLst>
      <p:ext uri="{BB962C8B-B14F-4D97-AF65-F5344CB8AC3E}">
        <p14:creationId xmlns:p14="http://schemas.microsoft.com/office/powerpoint/2010/main" val="901698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 y="1"/>
            <a:ext cx="12192000" cy="6858000"/>
          </a:xfrm>
          <a:prstGeom prst="rect">
            <a:avLst/>
          </a:prstGeom>
        </p:spPr>
      </p:pic>
      <p:sp>
        <p:nvSpPr>
          <p:cNvPr id="36" name="Rectangle 3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a:noFill/>
        </p:spPr>
        <p:txBody>
          <a:bodyPr/>
          <a:lstStyle/>
          <a:p>
            <a:pPr algn="l"/>
            <a:r>
              <a:rPr lang="en-US" dirty="0"/>
              <a:t>Light Maps</a:t>
            </a:r>
            <a:endParaRPr lang="sv-SE" dirty="0"/>
          </a:p>
        </p:txBody>
      </p:sp>
      <p:sp>
        <p:nvSpPr>
          <p:cNvPr id="4" name="Content Placeholder 3"/>
          <p:cNvSpPr>
            <a:spLocks noGrp="1"/>
          </p:cNvSpPr>
          <p:nvPr>
            <p:ph idx="1"/>
          </p:nvPr>
        </p:nvSpPr>
        <p:spPr>
          <a:xfrm>
            <a:off x="838200" y="1494354"/>
            <a:ext cx="7310967" cy="1955813"/>
          </a:xfrm>
          <a:noFill/>
          <a:effectLst/>
        </p:spPr>
        <p:txBody>
          <a:bodyPr>
            <a:normAutofit/>
          </a:bodyPr>
          <a:lstStyle/>
          <a:p>
            <a:r>
              <a:rPr lang="en-US" sz="2000" dirty="0"/>
              <a:t>Extremely cheap to look up</a:t>
            </a:r>
          </a:p>
          <a:p>
            <a:r>
              <a:rPr lang="en-US" sz="2000" dirty="0"/>
              <a:t>Covering a large scene with light-maps is infeasible</a:t>
            </a:r>
          </a:p>
          <a:p>
            <a:r>
              <a:rPr lang="en-US" sz="2000" dirty="0"/>
              <a:t>Shadow information only </a:t>
            </a:r>
            <a:r>
              <a:rPr lang="en-US" sz="2000" i="1" dirty="0"/>
              <a:t>on </a:t>
            </a:r>
            <a:r>
              <a:rPr lang="en-US" sz="2000" dirty="0"/>
              <a:t>static surfaces. </a:t>
            </a:r>
            <a:br>
              <a:rPr lang="en-US" sz="2000" dirty="0"/>
            </a:br>
            <a:r>
              <a:rPr lang="en-US" sz="2000" dirty="0"/>
              <a:t>- Dynamic objects cannot receive shadows. </a:t>
            </a:r>
          </a:p>
          <a:p>
            <a:r>
              <a:rPr lang="en-US" sz="2000" dirty="0"/>
              <a:t>Require UV parametrization</a:t>
            </a:r>
          </a:p>
          <a:p>
            <a:endParaRPr lang="sv-SE" dirty="0"/>
          </a:p>
        </p:txBody>
      </p:sp>
      <p:sp>
        <p:nvSpPr>
          <p:cNvPr id="9" name="Freeform 8"/>
          <p:cNvSpPr/>
          <p:nvPr/>
        </p:nvSpPr>
        <p:spPr>
          <a:xfrm>
            <a:off x="279400" y="5863167"/>
            <a:ext cx="846667" cy="8467"/>
          </a:xfrm>
          <a:custGeom>
            <a:avLst/>
            <a:gdLst>
              <a:gd name="connsiteX0" fmla="*/ 0 w 635000"/>
              <a:gd name="connsiteY0" fmla="*/ 0 h 6350"/>
              <a:gd name="connsiteX1" fmla="*/ 635000 w 635000"/>
              <a:gd name="connsiteY1" fmla="*/ 6350 h 6350"/>
            </a:gdLst>
            <a:ahLst/>
            <a:cxnLst>
              <a:cxn ang="0">
                <a:pos x="connsiteX0" y="connsiteY0"/>
              </a:cxn>
              <a:cxn ang="0">
                <a:pos x="connsiteX1" y="connsiteY1"/>
              </a:cxn>
            </a:cxnLst>
            <a:rect l="l" t="t" r="r" b="b"/>
            <a:pathLst>
              <a:path w="635000" h="6350">
                <a:moveTo>
                  <a:pt x="0" y="0"/>
                </a:moveTo>
                <a:lnTo>
                  <a:pt x="635000" y="6350"/>
                </a:lnTo>
              </a:path>
            </a:pathLst>
          </a:cu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Freeform 10"/>
          <p:cNvSpPr/>
          <p:nvPr/>
        </p:nvSpPr>
        <p:spPr>
          <a:xfrm>
            <a:off x="1007533" y="4182534"/>
            <a:ext cx="262467" cy="1693333"/>
          </a:xfrm>
          <a:custGeom>
            <a:avLst/>
            <a:gdLst>
              <a:gd name="connsiteX0" fmla="*/ 79375 w 196850"/>
              <a:gd name="connsiteY0" fmla="*/ 1295400 h 1295400"/>
              <a:gd name="connsiteX1" fmla="*/ 79375 w 196850"/>
              <a:gd name="connsiteY1" fmla="*/ 615950 h 1295400"/>
              <a:gd name="connsiteX2" fmla="*/ 50800 w 196850"/>
              <a:gd name="connsiteY2" fmla="*/ 558800 h 1295400"/>
              <a:gd name="connsiteX3" fmla="*/ 53975 w 196850"/>
              <a:gd name="connsiteY3" fmla="*/ 466725 h 1295400"/>
              <a:gd name="connsiteX4" fmla="*/ 0 w 196850"/>
              <a:gd name="connsiteY4" fmla="*/ 463550 h 1295400"/>
              <a:gd name="connsiteX5" fmla="*/ 60325 w 196850"/>
              <a:gd name="connsiteY5" fmla="*/ 355600 h 1295400"/>
              <a:gd name="connsiteX6" fmla="*/ 111125 w 196850"/>
              <a:gd name="connsiteY6" fmla="*/ 234950 h 1295400"/>
              <a:gd name="connsiteX7" fmla="*/ 155575 w 196850"/>
              <a:gd name="connsiteY7" fmla="*/ 79375 h 1295400"/>
              <a:gd name="connsiteX8" fmla="*/ 165100 w 196850"/>
              <a:gd name="connsiteY8" fmla="*/ 0 h 1295400"/>
              <a:gd name="connsiteX9" fmla="*/ 196850 w 196850"/>
              <a:gd name="connsiteY9" fmla="*/ 3175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850" h="1295400">
                <a:moveTo>
                  <a:pt x="79375" y="1295400"/>
                </a:moveTo>
                <a:lnTo>
                  <a:pt x="79375" y="615950"/>
                </a:lnTo>
                <a:lnTo>
                  <a:pt x="50800" y="558800"/>
                </a:lnTo>
                <a:lnTo>
                  <a:pt x="53975" y="466725"/>
                </a:lnTo>
                <a:lnTo>
                  <a:pt x="0" y="463550"/>
                </a:lnTo>
                <a:lnTo>
                  <a:pt x="60325" y="355600"/>
                </a:lnTo>
                <a:lnTo>
                  <a:pt x="111125" y="234950"/>
                </a:lnTo>
                <a:lnTo>
                  <a:pt x="155575" y="79375"/>
                </a:lnTo>
                <a:lnTo>
                  <a:pt x="165100" y="0"/>
                </a:lnTo>
                <a:lnTo>
                  <a:pt x="196850" y="3175"/>
                </a:lnTo>
              </a:path>
            </a:pathLst>
          </a:cu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Freeform 11"/>
          <p:cNvSpPr/>
          <p:nvPr/>
        </p:nvSpPr>
        <p:spPr>
          <a:xfrm>
            <a:off x="1274234" y="4182534"/>
            <a:ext cx="258233" cy="1350433"/>
          </a:xfrm>
          <a:custGeom>
            <a:avLst/>
            <a:gdLst>
              <a:gd name="connsiteX0" fmla="*/ 0 w 193675"/>
              <a:gd name="connsiteY0" fmla="*/ 0 h 1012825"/>
              <a:gd name="connsiteX1" fmla="*/ 50800 w 193675"/>
              <a:gd name="connsiteY1" fmla="*/ 0 h 1012825"/>
              <a:gd name="connsiteX2" fmla="*/ 50800 w 193675"/>
              <a:gd name="connsiteY2" fmla="*/ 92075 h 1012825"/>
              <a:gd name="connsiteX3" fmla="*/ 95250 w 193675"/>
              <a:gd name="connsiteY3" fmla="*/ 260350 h 1012825"/>
              <a:gd name="connsiteX4" fmla="*/ 161925 w 193675"/>
              <a:gd name="connsiteY4" fmla="*/ 381000 h 1012825"/>
              <a:gd name="connsiteX5" fmla="*/ 193675 w 193675"/>
              <a:gd name="connsiteY5" fmla="*/ 431800 h 1012825"/>
              <a:gd name="connsiteX6" fmla="*/ 142875 w 193675"/>
              <a:gd name="connsiteY6" fmla="*/ 450850 h 1012825"/>
              <a:gd name="connsiteX7" fmla="*/ 142875 w 193675"/>
              <a:gd name="connsiteY7" fmla="*/ 536575 h 1012825"/>
              <a:gd name="connsiteX8" fmla="*/ 117475 w 193675"/>
              <a:gd name="connsiteY8" fmla="*/ 600075 h 1012825"/>
              <a:gd name="connsiteX9" fmla="*/ 117475 w 193675"/>
              <a:gd name="connsiteY9" fmla="*/ 1012825 h 101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675" h="1012825">
                <a:moveTo>
                  <a:pt x="0" y="0"/>
                </a:moveTo>
                <a:lnTo>
                  <a:pt x="50800" y="0"/>
                </a:lnTo>
                <a:lnTo>
                  <a:pt x="50800" y="92075"/>
                </a:lnTo>
                <a:lnTo>
                  <a:pt x="95250" y="260350"/>
                </a:lnTo>
                <a:lnTo>
                  <a:pt x="161925" y="381000"/>
                </a:lnTo>
                <a:lnTo>
                  <a:pt x="193675" y="431800"/>
                </a:lnTo>
                <a:lnTo>
                  <a:pt x="142875" y="450850"/>
                </a:lnTo>
                <a:lnTo>
                  <a:pt x="142875" y="536575"/>
                </a:lnTo>
                <a:lnTo>
                  <a:pt x="117475" y="600075"/>
                </a:lnTo>
                <a:lnTo>
                  <a:pt x="117475" y="1012825"/>
                </a:lnTo>
              </a:path>
            </a:pathLst>
          </a:custGeom>
          <a:noFill/>
          <a:ln w="381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4" name="Light"/>
          <p:cNvGrpSpPr/>
          <p:nvPr/>
        </p:nvGrpSpPr>
        <p:grpSpPr>
          <a:xfrm rot="2807298">
            <a:off x="7330493" y="1392443"/>
            <a:ext cx="3621137" cy="364871"/>
            <a:chOff x="2600951" y="1114516"/>
            <a:chExt cx="2715853" cy="273653"/>
          </a:xfrm>
        </p:grpSpPr>
        <p:sp>
          <p:nvSpPr>
            <p:cNvPr id="15" name="Sun 14"/>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 name="Down Arrow 15"/>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 name="Down Arrow 16"/>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 name="Down Arrow 17"/>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 name="Down Arrow 18"/>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22" name="Freeform 21"/>
          <p:cNvSpPr/>
          <p:nvPr/>
        </p:nvSpPr>
        <p:spPr>
          <a:xfrm>
            <a:off x="1430867" y="5503334"/>
            <a:ext cx="1202267" cy="42333"/>
          </a:xfrm>
          <a:custGeom>
            <a:avLst/>
            <a:gdLst>
              <a:gd name="connsiteX0" fmla="*/ 0 w 901700"/>
              <a:gd name="connsiteY0" fmla="*/ 12700 h 31750"/>
              <a:gd name="connsiteX1" fmla="*/ 76200 w 901700"/>
              <a:gd name="connsiteY1" fmla="*/ 0 h 31750"/>
              <a:gd name="connsiteX2" fmla="*/ 133350 w 901700"/>
              <a:gd name="connsiteY2" fmla="*/ 15875 h 31750"/>
              <a:gd name="connsiteX3" fmla="*/ 190500 w 901700"/>
              <a:gd name="connsiteY3" fmla="*/ 3175 h 31750"/>
              <a:gd name="connsiteX4" fmla="*/ 222250 w 901700"/>
              <a:gd name="connsiteY4" fmla="*/ 12700 h 31750"/>
              <a:gd name="connsiteX5" fmla="*/ 279400 w 901700"/>
              <a:gd name="connsiteY5" fmla="*/ 9525 h 31750"/>
              <a:gd name="connsiteX6" fmla="*/ 323850 w 901700"/>
              <a:gd name="connsiteY6" fmla="*/ 15875 h 31750"/>
              <a:gd name="connsiteX7" fmla="*/ 346075 w 901700"/>
              <a:gd name="connsiteY7" fmla="*/ 9525 h 31750"/>
              <a:gd name="connsiteX8" fmla="*/ 390525 w 901700"/>
              <a:gd name="connsiteY8" fmla="*/ 9525 h 31750"/>
              <a:gd name="connsiteX9" fmla="*/ 447675 w 901700"/>
              <a:gd name="connsiteY9" fmla="*/ 9525 h 31750"/>
              <a:gd name="connsiteX10" fmla="*/ 501650 w 901700"/>
              <a:gd name="connsiteY10" fmla="*/ 12700 h 31750"/>
              <a:gd name="connsiteX11" fmla="*/ 542925 w 901700"/>
              <a:gd name="connsiteY11" fmla="*/ 15875 h 31750"/>
              <a:gd name="connsiteX12" fmla="*/ 568325 w 901700"/>
              <a:gd name="connsiteY12" fmla="*/ 3175 h 31750"/>
              <a:gd name="connsiteX13" fmla="*/ 606425 w 901700"/>
              <a:gd name="connsiteY13" fmla="*/ 19050 h 31750"/>
              <a:gd name="connsiteX14" fmla="*/ 654050 w 901700"/>
              <a:gd name="connsiteY14" fmla="*/ 25400 h 31750"/>
              <a:gd name="connsiteX15" fmla="*/ 701675 w 901700"/>
              <a:gd name="connsiteY15" fmla="*/ 25400 h 31750"/>
              <a:gd name="connsiteX16" fmla="*/ 742950 w 901700"/>
              <a:gd name="connsiteY16" fmla="*/ 15875 h 31750"/>
              <a:gd name="connsiteX17" fmla="*/ 781050 w 901700"/>
              <a:gd name="connsiteY17" fmla="*/ 19050 h 31750"/>
              <a:gd name="connsiteX18" fmla="*/ 815975 w 901700"/>
              <a:gd name="connsiteY18" fmla="*/ 31750 h 31750"/>
              <a:gd name="connsiteX19" fmla="*/ 879475 w 901700"/>
              <a:gd name="connsiteY19" fmla="*/ 19050 h 31750"/>
              <a:gd name="connsiteX20" fmla="*/ 901700 w 901700"/>
              <a:gd name="connsiteY20" fmla="*/ 15875 h 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1700" h="31750">
                <a:moveTo>
                  <a:pt x="0" y="12700"/>
                </a:moveTo>
                <a:lnTo>
                  <a:pt x="76200" y="0"/>
                </a:lnTo>
                <a:lnTo>
                  <a:pt x="133350" y="15875"/>
                </a:lnTo>
                <a:lnTo>
                  <a:pt x="190500" y="3175"/>
                </a:lnTo>
                <a:lnTo>
                  <a:pt x="222250" y="12700"/>
                </a:lnTo>
                <a:lnTo>
                  <a:pt x="279400" y="9525"/>
                </a:lnTo>
                <a:lnTo>
                  <a:pt x="323850" y="15875"/>
                </a:lnTo>
                <a:lnTo>
                  <a:pt x="346075" y="9525"/>
                </a:lnTo>
                <a:lnTo>
                  <a:pt x="390525" y="9525"/>
                </a:lnTo>
                <a:lnTo>
                  <a:pt x="447675" y="9525"/>
                </a:lnTo>
                <a:lnTo>
                  <a:pt x="501650" y="12700"/>
                </a:lnTo>
                <a:lnTo>
                  <a:pt x="542925" y="15875"/>
                </a:lnTo>
                <a:lnTo>
                  <a:pt x="568325" y="3175"/>
                </a:lnTo>
                <a:lnTo>
                  <a:pt x="606425" y="19050"/>
                </a:lnTo>
                <a:lnTo>
                  <a:pt x="654050" y="25400"/>
                </a:lnTo>
                <a:lnTo>
                  <a:pt x="701675" y="25400"/>
                </a:lnTo>
                <a:lnTo>
                  <a:pt x="742950" y="15875"/>
                </a:lnTo>
                <a:lnTo>
                  <a:pt x="781050" y="19050"/>
                </a:lnTo>
                <a:lnTo>
                  <a:pt x="815975" y="31750"/>
                </a:lnTo>
                <a:lnTo>
                  <a:pt x="879475" y="19050"/>
                </a:lnTo>
                <a:lnTo>
                  <a:pt x="901700" y="15875"/>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Freeform 23"/>
          <p:cNvSpPr/>
          <p:nvPr/>
        </p:nvSpPr>
        <p:spPr>
          <a:xfrm>
            <a:off x="2628900" y="4902201"/>
            <a:ext cx="1100667" cy="639233"/>
          </a:xfrm>
          <a:custGeom>
            <a:avLst/>
            <a:gdLst>
              <a:gd name="connsiteX0" fmla="*/ 0 w 825500"/>
              <a:gd name="connsiteY0" fmla="*/ 473075 h 479425"/>
              <a:gd name="connsiteX1" fmla="*/ 50800 w 825500"/>
              <a:gd name="connsiteY1" fmla="*/ 460375 h 479425"/>
              <a:gd name="connsiteX2" fmla="*/ 98425 w 825500"/>
              <a:gd name="connsiteY2" fmla="*/ 479425 h 479425"/>
              <a:gd name="connsiteX3" fmla="*/ 161925 w 825500"/>
              <a:gd name="connsiteY3" fmla="*/ 469900 h 479425"/>
              <a:gd name="connsiteX4" fmla="*/ 231775 w 825500"/>
              <a:gd name="connsiteY4" fmla="*/ 444500 h 479425"/>
              <a:gd name="connsiteX5" fmla="*/ 260350 w 825500"/>
              <a:gd name="connsiteY5" fmla="*/ 454025 h 479425"/>
              <a:gd name="connsiteX6" fmla="*/ 311150 w 825500"/>
              <a:gd name="connsiteY6" fmla="*/ 406400 h 479425"/>
              <a:gd name="connsiteX7" fmla="*/ 346075 w 825500"/>
              <a:gd name="connsiteY7" fmla="*/ 368300 h 479425"/>
              <a:gd name="connsiteX8" fmla="*/ 419100 w 825500"/>
              <a:gd name="connsiteY8" fmla="*/ 346075 h 479425"/>
              <a:gd name="connsiteX9" fmla="*/ 444500 w 825500"/>
              <a:gd name="connsiteY9" fmla="*/ 301625 h 479425"/>
              <a:gd name="connsiteX10" fmla="*/ 498475 w 825500"/>
              <a:gd name="connsiteY10" fmla="*/ 288925 h 479425"/>
              <a:gd name="connsiteX11" fmla="*/ 514350 w 825500"/>
              <a:gd name="connsiteY11" fmla="*/ 254000 h 479425"/>
              <a:gd name="connsiteX12" fmla="*/ 561975 w 825500"/>
              <a:gd name="connsiteY12" fmla="*/ 269875 h 479425"/>
              <a:gd name="connsiteX13" fmla="*/ 619125 w 825500"/>
              <a:gd name="connsiteY13" fmla="*/ 247650 h 479425"/>
              <a:gd name="connsiteX14" fmla="*/ 708025 w 825500"/>
              <a:gd name="connsiteY14" fmla="*/ 266700 h 479425"/>
              <a:gd name="connsiteX15" fmla="*/ 749300 w 825500"/>
              <a:gd name="connsiteY15" fmla="*/ 247650 h 479425"/>
              <a:gd name="connsiteX16" fmla="*/ 765175 w 825500"/>
              <a:gd name="connsiteY16" fmla="*/ 234950 h 479425"/>
              <a:gd name="connsiteX17" fmla="*/ 781050 w 825500"/>
              <a:gd name="connsiteY17" fmla="*/ 98425 h 479425"/>
              <a:gd name="connsiteX18" fmla="*/ 774700 w 825500"/>
              <a:gd name="connsiteY18" fmla="*/ 9525 h 479425"/>
              <a:gd name="connsiteX19" fmla="*/ 825500 w 825500"/>
              <a:gd name="connsiteY19" fmla="*/ 0 h 47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5500" h="479425">
                <a:moveTo>
                  <a:pt x="0" y="473075"/>
                </a:moveTo>
                <a:lnTo>
                  <a:pt x="50800" y="460375"/>
                </a:lnTo>
                <a:lnTo>
                  <a:pt x="98425" y="479425"/>
                </a:lnTo>
                <a:lnTo>
                  <a:pt x="161925" y="469900"/>
                </a:lnTo>
                <a:lnTo>
                  <a:pt x="231775" y="444500"/>
                </a:lnTo>
                <a:lnTo>
                  <a:pt x="260350" y="454025"/>
                </a:lnTo>
                <a:lnTo>
                  <a:pt x="311150" y="406400"/>
                </a:lnTo>
                <a:lnTo>
                  <a:pt x="346075" y="368300"/>
                </a:lnTo>
                <a:lnTo>
                  <a:pt x="419100" y="346075"/>
                </a:lnTo>
                <a:lnTo>
                  <a:pt x="444500" y="301625"/>
                </a:lnTo>
                <a:lnTo>
                  <a:pt x="498475" y="288925"/>
                </a:lnTo>
                <a:lnTo>
                  <a:pt x="514350" y="254000"/>
                </a:lnTo>
                <a:lnTo>
                  <a:pt x="561975" y="269875"/>
                </a:lnTo>
                <a:lnTo>
                  <a:pt x="619125" y="247650"/>
                </a:lnTo>
                <a:lnTo>
                  <a:pt x="708025" y="266700"/>
                </a:lnTo>
                <a:lnTo>
                  <a:pt x="749300" y="247650"/>
                </a:lnTo>
                <a:lnTo>
                  <a:pt x="765175" y="234950"/>
                </a:lnTo>
                <a:lnTo>
                  <a:pt x="781050" y="98425"/>
                </a:lnTo>
                <a:lnTo>
                  <a:pt x="774700" y="9525"/>
                </a:lnTo>
                <a:lnTo>
                  <a:pt x="825500" y="0"/>
                </a:lnTo>
              </a:path>
            </a:pathLst>
          </a:cu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Freeform 24"/>
          <p:cNvSpPr/>
          <p:nvPr/>
        </p:nvSpPr>
        <p:spPr>
          <a:xfrm>
            <a:off x="3704168" y="4889501"/>
            <a:ext cx="512233" cy="29633"/>
          </a:xfrm>
          <a:custGeom>
            <a:avLst/>
            <a:gdLst>
              <a:gd name="connsiteX0" fmla="*/ 0 w 384175"/>
              <a:gd name="connsiteY0" fmla="*/ 12700 h 22225"/>
              <a:gd name="connsiteX1" fmla="*/ 85725 w 384175"/>
              <a:gd name="connsiteY1" fmla="*/ 3175 h 22225"/>
              <a:gd name="connsiteX2" fmla="*/ 114300 w 384175"/>
              <a:gd name="connsiteY2" fmla="*/ 15875 h 22225"/>
              <a:gd name="connsiteX3" fmla="*/ 171450 w 384175"/>
              <a:gd name="connsiteY3" fmla="*/ 6350 h 22225"/>
              <a:gd name="connsiteX4" fmla="*/ 225425 w 384175"/>
              <a:gd name="connsiteY4" fmla="*/ 19050 h 22225"/>
              <a:gd name="connsiteX5" fmla="*/ 276225 w 384175"/>
              <a:gd name="connsiteY5" fmla="*/ 0 h 22225"/>
              <a:gd name="connsiteX6" fmla="*/ 327025 w 384175"/>
              <a:gd name="connsiteY6" fmla="*/ 19050 h 22225"/>
              <a:gd name="connsiteX7" fmla="*/ 371475 w 384175"/>
              <a:gd name="connsiteY7" fmla="*/ 22225 h 22225"/>
              <a:gd name="connsiteX8" fmla="*/ 384175 w 384175"/>
              <a:gd name="connsiteY8" fmla="*/ 6350 h 2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175" h="22225">
                <a:moveTo>
                  <a:pt x="0" y="12700"/>
                </a:moveTo>
                <a:lnTo>
                  <a:pt x="85725" y="3175"/>
                </a:lnTo>
                <a:lnTo>
                  <a:pt x="114300" y="15875"/>
                </a:lnTo>
                <a:lnTo>
                  <a:pt x="171450" y="6350"/>
                </a:lnTo>
                <a:lnTo>
                  <a:pt x="225425" y="19050"/>
                </a:lnTo>
                <a:lnTo>
                  <a:pt x="276225" y="0"/>
                </a:lnTo>
                <a:lnTo>
                  <a:pt x="327025" y="19050"/>
                </a:lnTo>
                <a:lnTo>
                  <a:pt x="371475" y="22225"/>
                </a:lnTo>
                <a:lnTo>
                  <a:pt x="384175" y="6350"/>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6" name="Freeform 25"/>
          <p:cNvSpPr/>
          <p:nvPr/>
        </p:nvSpPr>
        <p:spPr>
          <a:xfrm>
            <a:off x="4203700" y="4749800"/>
            <a:ext cx="228600" cy="169333"/>
          </a:xfrm>
          <a:custGeom>
            <a:avLst/>
            <a:gdLst>
              <a:gd name="connsiteX0" fmla="*/ 0 w 171450"/>
              <a:gd name="connsiteY0" fmla="*/ 120650 h 127000"/>
              <a:gd name="connsiteX1" fmla="*/ 66675 w 171450"/>
              <a:gd name="connsiteY1" fmla="*/ 114300 h 127000"/>
              <a:gd name="connsiteX2" fmla="*/ 95250 w 171450"/>
              <a:gd name="connsiteY2" fmla="*/ 127000 h 127000"/>
              <a:gd name="connsiteX3" fmla="*/ 117475 w 171450"/>
              <a:gd name="connsiteY3" fmla="*/ 114300 h 127000"/>
              <a:gd name="connsiteX4" fmla="*/ 136525 w 171450"/>
              <a:gd name="connsiteY4" fmla="*/ 107950 h 127000"/>
              <a:gd name="connsiteX5" fmla="*/ 139700 w 171450"/>
              <a:gd name="connsiteY5" fmla="*/ 85725 h 127000"/>
              <a:gd name="connsiteX6" fmla="*/ 136525 w 171450"/>
              <a:gd name="connsiteY6" fmla="*/ 57150 h 127000"/>
              <a:gd name="connsiteX7" fmla="*/ 149225 w 171450"/>
              <a:gd name="connsiteY7" fmla="*/ 31750 h 127000"/>
              <a:gd name="connsiteX8" fmla="*/ 168275 w 171450"/>
              <a:gd name="connsiteY8" fmla="*/ 9525 h 127000"/>
              <a:gd name="connsiteX9" fmla="*/ 171450 w 171450"/>
              <a:gd name="connsiteY9" fmla="*/ 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27000">
                <a:moveTo>
                  <a:pt x="0" y="120650"/>
                </a:moveTo>
                <a:lnTo>
                  <a:pt x="66675" y="114300"/>
                </a:lnTo>
                <a:lnTo>
                  <a:pt x="95250" y="127000"/>
                </a:lnTo>
                <a:lnTo>
                  <a:pt x="117475" y="114300"/>
                </a:lnTo>
                <a:lnTo>
                  <a:pt x="136525" y="107950"/>
                </a:lnTo>
                <a:lnTo>
                  <a:pt x="139700" y="85725"/>
                </a:lnTo>
                <a:lnTo>
                  <a:pt x="136525" y="57150"/>
                </a:lnTo>
                <a:lnTo>
                  <a:pt x="149225" y="31750"/>
                </a:lnTo>
                <a:lnTo>
                  <a:pt x="168275" y="9525"/>
                </a:lnTo>
                <a:lnTo>
                  <a:pt x="171450" y="0"/>
                </a:lnTo>
              </a:path>
            </a:pathLst>
          </a:cu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7" name="Freeform 26"/>
          <p:cNvSpPr/>
          <p:nvPr/>
        </p:nvSpPr>
        <p:spPr>
          <a:xfrm>
            <a:off x="4432301" y="4749801"/>
            <a:ext cx="131233" cy="46567"/>
          </a:xfrm>
          <a:custGeom>
            <a:avLst/>
            <a:gdLst>
              <a:gd name="connsiteX0" fmla="*/ 0 w 98425"/>
              <a:gd name="connsiteY0" fmla="*/ 0 h 34925"/>
              <a:gd name="connsiteX1" fmla="*/ 47625 w 98425"/>
              <a:gd name="connsiteY1" fmla="*/ 34925 h 34925"/>
              <a:gd name="connsiteX2" fmla="*/ 98425 w 98425"/>
              <a:gd name="connsiteY2" fmla="*/ 34925 h 34925"/>
            </a:gdLst>
            <a:ahLst/>
            <a:cxnLst>
              <a:cxn ang="0">
                <a:pos x="connsiteX0" y="connsiteY0"/>
              </a:cxn>
              <a:cxn ang="0">
                <a:pos x="connsiteX1" y="connsiteY1"/>
              </a:cxn>
              <a:cxn ang="0">
                <a:pos x="connsiteX2" y="connsiteY2"/>
              </a:cxn>
            </a:cxnLst>
            <a:rect l="l" t="t" r="r" b="b"/>
            <a:pathLst>
              <a:path w="98425" h="34925">
                <a:moveTo>
                  <a:pt x="0" y="0"/>
                </a:moveTo>
                <a:lnTo>
                  <a:pt x="47625" y="34925"/>
                </a:lnTo>
                <a:lnTo>
                  <a:pt x="98425" y="34925"/>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8" name="Freeform 27"/>
          <p:cNvSpPr/>
          <p:nvPr/>
        </p:nvSpPr>
        <p:spPr>
          <a:xfrm>
            <a:off x="4555067" y="4745567"/>
            <a:ext cx="1849967" cy="474133"/>
          </a:xfrm>
          <a:custGeom>
            <a:avLst/>
            <a:gdLst>
              <a:gd name="connsiteX0" fmla="*/ 0 w 1387475"/>
              <a:gd name="connsiteY0" fmla="*/ 44450 h 355600"/>
              <a:gd name="connsiteX1" fmla="*/ 53975 w 1387475"/>
              <a:gd name="connsiteY1" fmla="*/ 28575 h 355600"/>
              <a:gd name="connsiteX2" fmla="*/ 88900 w 1387475"/>
              <a:gd name="connsiteY2" fmla="*/ 41275 h 355600"/>
              <a:gd name="connsiteX3" fmla="*/ 127000 w 1387475"/>
              <a:gd name="connsiteY3" fmla="*/ 31750 h 355600"/>
              <a:gd name="connsiteX4" fmla="*/ 161925 w 1387475"/>
              <a:gd name="connsiteY4" fmla="*/ 41275 h 355600"/>
              <a:gd name="connsiteX5" fmla="*/ 247650 w 1387475"/>
              <a:gd name="connsiteY5" fmla="*/ 53975 h 355600"/>
              <a:gd name="connsiteX6" fmla="*/ 288925 w 1387475"/>
              <a:gd name="connsiteY6" fmla="*/ 31750 h 355600"/>
              <a:gd name="connsiteX7" fmla="*/ 349250 w 1387475"/>
              <a:gd name="connsiteY7" fmla="*/ 47625 h 355600"/>
              <a:gd name="connsiteX8" fmla="*/ 374650 w 1387475"/>
              <a:gd name="connsiteY8" fmla="*/ 28575 h 355600"/>
              <a:gd name="connsiteX9" fmla="*/ 374650 w 1387475"/>
              <a:gd name="connsiteY9" fmla="*/ 28575 h 355600"/>
              <a:gd name="connsiteX10" fmla="*/ 409575 w 1387475"/>
              <a:gd name="connsiteY10" fmla="*/ 19050 h 355600"/>
              <a:gd name="connsiteX11" fmla="*/ 419100 w 1387475"/>
              <a:gd name="connsiteY11" fmla="*/ 3175 h 355600"/>
              <a:gd name="connsiteX12" fmla="*/ 419100 w 1387475"/>
              <a:gd name="connsiteY12" fmla="*/ 3175 h 355600"/>
              <a:gd name="connsiteX13" fmla="*/ 457200 w 1387475"/>
              <a:gd name="connsiteY13" fmla="*/ 0 h 355600"/>
              <a:gd name="connsiteX14" fmla="*/ 460375 w 1387475"/>
              <a:gd name="connsiteY14" fmla="*/ 31750 h 355600"/>
              <a:gd name="connsiteX15" fmla="*/ 473075 w 1387475"/>
              <a:gd name="connsiteY15" fmla="*/ 66675 h 355600"/>
              <a:gd name="connsiteX16" fmla="*/ 460375 w 1387475"/>
              <a:gd name="connsiteY16" fmla="*/ 101600 h 355600"/>
              <a:gd name="connsiteX17" fmla="*/ 473075 w 1387475"/>
              <a:gd name="connsiteY17" fmla="*/ 339725 h 355600"/>
              <a:gd name="connsiteX18" fmla="*/ 473075 w 1387475"/>
              <a:gd name="connsiteY18" fmla="*/ 339725 h 355600"/>
              <a:gd name="connsiteX19" fmla="*/ 539750 w 1387475"/>
              <a:gd name="connsiteY19" fmla="*/ 346075 h 355600"/>
              <a:gd name="connsiteX20" fmla="*/ 555625 w 1387475"/>
              <a:gd name="connsiteY20" fmla="*/ 323850 h 355600"/>
              <a:gd name="connsiteX21" fmla="*/ 625475 w 1387475"/>
              <a:gd name="connsiteY21" fmla="*/ 346075 h 355600"/>
              <a:gd name="connsiteX22" fmla="*/ 704850 w 1387475"/>
              <a:gd name="connsiteY22" fmla="*/ 352425 h 355600"/>
              <a:gd name="connsiteX23" fmla="*/ 771525 w 1387475"/>
              <a:gd name="connsiteY23" fmla="*/ 339725 h 355600"/>
              <a:gd name="connsiteX24" fmla="*/ 844550 w 1387475"/>
              <a:gd name="connsiteY24" fmla="*/ 333375 h 355600"/>
              <a:gd name="connsiteX25" fmla="*/ 879475 w 1387475"/>
              <a:gd name="connsiteY25" fmla="*/ 355600 h 355600"/>
              <a:gd name="connsiteX26" fmla="*/ 974725 w 1387475"/>
              <a:gd name="connsiteY26" fmla="*/ 346075 h 355600"/>
              <a:gd name="connsiteX27" fmla="*/ 1054100 w 1387475"/>
              <a:gd name="connsiteY27" fmla="*/ 330200 h 355600"/>
              <a:gd name="connsiteX28" fmla="*/ 1123950 w 1387475"/>
              <a:gd name="connsiteY28" fmla="*/ 330200 h 355600"/>
              <a:gd name="connsiteX29" fmla="*/ 1187450 w 1387475"/>
              <a:gd name="connsiteY29" fmla="*/ 349250 h 355600"/>
              <a:gd name="connsiteX30" fmla="*/ 1295400 w 1387475"/>
              <a:gd name="connsiteY30" fmla="*/ 349250 h 355600"/>
              <a:gd name="connsiteX31" fmla="*/ 1336675 w 1387475"/>
              <a:gd name="connsiteY31" fmla="*/ 333375 h 355600"/>
              <a:gd name="connsiteX32" fmla="*/ 1387475 w 1387475"/>
              <a:gd name="connsiteY32" fmla="*/ 32385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87475" h="355600">
                <a:moveTo>
                  <a:pt x="0" y="44450"/>
                </a:moveTo>
                <a:lnTo>
                  <a:pt x="53975" y="28575"/>
                </a:lnTo>
                <a:lnTo>
                  <a:pt x="88900" y="41275"/>
                </a:lnTo>
                <a:lnTo>
                  <a:pt x="127000" y="31750"/>
                </a:lnTo>
                <a:lnTo>
                  <a:pt x="161925" y="41275"/>
                </a:lnTo>
                <a:lnTo>
                  <a:pt x="247650" y="53975"/>
                </a:lnTo>
                <a:lnTo>
                  <a:pt x="288925" y="31750"/>
                </a:lnTo>
                <a:lnTo>
                  <a:pt x="349250" y="47625"/>
                </a:lnTo>
                <a:lnTo>
                  <a:pt x="374650" y="28575"/>
                </a:lnTo>
                <a:lnTo>
                  <a:pt x="374650" y="28575"/>
                </a:lnTo>
                <a:lnTo>
                  <a:pt x="409575" y="19050"/>
                </a:lnTo>
                <a:lnTo>
                  <a:pt x="419100" y="3175"/>
                </a:lnTo>
                <a:lnTo>
                  <a:pt x="419100" y="3175"/>
                </a:lnTo>
                <a:lnTo>
                  <a:pt x="457200" y="0"/>
                </a:lnTo>
                <a:lnTo>
                  <a:pt x="460375" y="31750"/>
                </a:lnTo>
                <a:lnTo>
                  <a:pt x="473075" y="66675"/>
                </a:lnTo>
                <a:lnTo>
                  <a:pt x="460375" y="101600"/>
                </a:lnTo>
                <a:lnTo>
                  <a:pt x="473075" y="339725"/>
                </a:lnTo>
                <a:lnTo>
                  <a:pt x="473075" y="339725"/>
                </a:lnTo>
                <a:lnTo>
                  <a:pt x="539750" y="346075"/>
                </a:lnTo>
                <a:lnTo>
                  <a:pt x="555625" y="323850"/>
                </a:lnTo>
                <a:lnTo>
                  <a:pt x="625475" y="346075"/>
                </a:lnTo>
                <a:lnTo>
                  <a:pt x="704850" y="352425"/>
                </a:lnTo>
                <a:lnTo>
                  <a:pt x="771525" y="339725"/>
                </a:lnTo>
                <a:lnTo>
                  <a:pt x="844550" y="333375"/>
                </a:lnTo>
                <a:lnTo>
                  <a:pt x="879475" y="355600"/>
                </a:lnTo>
                <a:lnTo>
                  <a:pt x="974725" y="346075"/>
                </a:lnTo>
                <a:lnTo>
                  <a:pt x="1054100" y="330200"/>
                </a:lnTo>
                <a:lnTo>
                  <a:pt x="1123950" y="330200"/>
                </a:lnTo>
                <a:lnTo>
                  <a:pt x="1187450" y="349250"/>
                </a:lnTo>
                <a:lnTo>
                  <a:pt x="1295400" y="349250"/>
                </a:lnTo>
                <a:lnTo>
                  <a:pt x="1336675" y="333375"/>
                </a:lnTo>
                <a:lnTo>
                  <a:pt x="1387475" y="323850"/>
                </a:lnTo>
              </a:path>
            </a:pathLst>
          </a:cu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9" name="Freeform 28"/>
          <p:cNvSpPr/>
          <p:nvPr/>
        </p:nvSpPr>
        <p:spPr>
          <a:xfrm>
            <a:off x="6303434" y="3471333"/>
            <a:ext cx="275167" cy="1710267"/>
          </a:xfrm>
          <a:custGeom>
            <a:avLst/>
            <a:gdLst>
              <a:gd name="connsiteX0" fmla="*/ 76200 w 206375"/>
              <a:gd name="connsiteY0" fmla="*/ 1282700 h 1282700"/>
              <a:gd name="connsiteX1" fmla="*/ 79375 w 206375"/>
              <a:gd name="connsiteY1" fmla="*/ 587375 h 1282700"/>
              <a:gd name="connsiteX2" fmla="*/ 50800 w 206375"/>
              <a:gd name="connsiteY2" fmla="*/ 539750 h 1282700"/>
              <a:gd name="connsiteX3" fmla="*/ 50800 w 206375"/>
              <a:gd name="connsiteY3" fmla="*/ 444500 h 1282700"/>
              <a:gd name="connsiteX4" fmla="*/ 0 w 206375"/>
              <a:gd name="connsiteY4" fmla="*/ 438150 h 1282700"/>
              <a:gd name="connsiteX5" fmla="*/ 41275 w 206375"/>
              <a:gd name="connsiteY5" fmla="*/ 384175 h 1282700"/>
              <a:gd name="connsiteX6" fmla="*/ 85725 w 206375"/>
              <a:gd name="connsiteY6" fmla="*/ 317500 h 1282700"/>
              <a:gd name="connsiteX7" fmla="*/ 111125 w 206375"/>
              <a:gd name="connsiteY7" fmla="*/ 212725 h 1282700"/>
              <a:gd name="connsiteX8" fmla="*/ 155575 w 206375"/>
              <a:gd name="connsiteY8" fmla="*/ 85725 h 1282700"/>
              <a:gd name="connsiteX9" fmla="*/ 158750 w 206375"/>
              <a:gd name="connsiteY9" fmla="*/ 15875 h 1282700"/>
              <a:gd name="connsiteX10" fmla="*/ 187325 w 206375"/>
              <a:gd name="connsiteY10" fmla="*/ 0 h 1282700"/>
              <a:gd name="connsiteX11" fmla="*/ 206375 w 206375"/>
              <a:gd name="connsiteY11" fmla="*/ 3175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375" h="1282700">
                <a:moveTo>
                  <a:pt x="76200" y="1282700"/>
                </a:moveTo>
                <a:cubicBezTo>
                  <a:pt x="77258" y="1050925"/>
                  <a:pt x="78317" y="819150"/>
                  <a:pt x="79375" y="587375"/>
                </a:cubicBezTo>
                <a:lnTo>
                  <a:pt x="50800" y="539750"/>
                </a:lnTo>
                <a:lnTo>
                  <a:pt x="50800" y="444500"/>
                </a:lnTo>
                <a:lnTo>
                  <a:pt x="0" y="438150"/>
                </a:lnTo>
                <a:lnTo>
                  <a:pt x="41275" y="384175"/>
                </a:lnTo>
                <a:lnTo>
                  <a:pt x="85725" y="317500"/>
                </a:lnTo>
                <a:lnTo>
                  <a:pt x="111125" y="212725"/>
                </a:lnTo>
                <a:lnTo>
                  <a:pt x="155575" y="85725"/>
                </a:lnTo>
                <a:lnTo>
                  <a:pt x="158750" y="15875"/>
                </a:lnTo>
                <a:lnTo>
                  <a:pt x="187325" y="0"/>
                </a:lnTo>
                <a:lnTo>
                  <a:pt x="206375" y="3175"/>
                </a:lnTo>
              </a:path>
            </a:pathLst>
          </a:cu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0" name="Freeform 29"/>
          <p:cNvSpPr/>
          <p:nvPr/>
        </p:nvSpPr>
        <p:spPr>
          <a:xfrm>
            <a:off x="6565901" y="3467100"/>
            <a:ext cx="241300" cy="1456267"/>
          </a:xfrm>
          <a:custGeom>
            <a:avLst/>
            <a:gdLst>
              <a:gd name="connsiteX0" fmla="*/ 0 w 180975"/>
              <a:gd name="connsiteY0" fmla="*/ 0 h 1092200"/>
              <a:gd name="connsiteX1" fmla="*/ 25400 w 180975"/>
              <a:gd name="connsiteY1" fmla="*/ 44450 h 1092200"/>
              <a:gd name="connsiteX2" fmla="*/ 79375 w 180975"/>
              <a:gd name="connsiteY2" fmla="*/ 254000 h 1092200"/>
              <a:gd name="connsiteX3" fmla="*/ 139700 w 180975"/>
              <a:gd name="connsiteY3" fmla="*/ 381000 h 1092200"/>
              <a:gd name="connsiteX4" fmla="*/ 180975 w 180975"/>
              <a:gd name="connsiteY4" fmla="*/ 438150 h 1092200"/>
              <a:gd name="connsiteX5" fmla="*/ 130175 w 180975"/>
              <a:gd name="connsiteY5" fmla="*/ 450850 h 1092200"/>
              <a:gd name="connsiteX6" fmla="*/ 123825 w 180975"/>
              <a:gd name="connsiteY6" fmla="*/ 552450 h 1092200"/>
              <a:gd name="connsiteX7" fmla="*/ 101600 w 180975"/>
              <a:gd name="connsiteY7" fmla="*/ 606425 h 1092200"/>
              <a:gd name="connsiteX8" fmla="*/ 101600 w 180975"/>
              <a:gd name="connsiteY8"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975" h="1092200">
                <a:moveTo>
                  <a:pt x="0" y="0"/>
                </a:moveTo>
                <a:lnTo>
                  <a:pt x="25400" y="44450"/>
                </a:lnTo>
                <a:lnTo>
                  <a:pt x="79375" y="254000"/>
                </a:lnTo>
                <a:lnTo>
                  <a:pt x="139700" y="381000"/>
                </a:lnTo>
                <a:lnTo>
                  <a:pt x="180975" y="438150"/>
                </a:lnTo>
                <a:lnTo>
                  <a:pt x="130175" y="450850"/>
                </a:lnTo>
                <a:lnTo>
                  <a:pt x="123825" y="552450"/>
                </a:lnTo>
                <a:lnTo>
                  <a:pt x="101600" y="606425"/>
                </a:lnTo>
                <a:lnTo>
                  <a:pt x="101600" y="1092200"/>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1" name="Freeform 30"/>
          <p:cNvSpPr/>
          <p:nvPr/>
        </p:nvSpPr>
        <p:spPr>
          <a:xfrm>
            <a:off x="6701367" y="4902201"/>
            <a:ext cx="575733" cy="21167"/>
          </a:xfrm>
          <a:custGeom>
            <a:avLst/>
            <a:gdLst>
              <a:gd name="connsiteX0" fmla="*/ 0 w 431800"/>
              <a:gd name="connsiteY0" fmla="*/ 3175 h 15875"/>
              <a:gd name="connsiteX1" fmla="*/ 82550 w 431800"/>
              <a:gd name="connsiteY1" fmla="*/ 0 h 15875"/>
              <a:gd name="connsiteX2" fmla="*/ 123825 w 431800"/>
              <a:gd name="connsiteY2" fmla="*/ 3175 h 15875"/>
              <a:gd name="connsiteX3" fmla="*/ 171450 w 431800"/>
              <a:gd name="connsiteY3" fmla="*/ 6350 h 15875"/>
              <a:gd name="connsiteX4" fmla="*/ 190500 w 431800"/>
              <a:gd name="connsiteY4" fmla="*/ 15875 h 15875"/>
              <a:gd name="connsiteX5" fmla="*/ 250825 w 431800"/>
              <a:gd name="connsiteY5" fmla="*/ 9525 h 15875"/>
              <a:gd name="connsiteX6" fmla="*/ 250825 w 431800"/>
              <a:gd name="connsiteY6" fmla="*/ 9525 h 15875"/>
              <a:gd name="connsiteX7" fmla="*/ 342900 w 431800"/>
              <a:gd name="connsiteY7" fmla="*/ 0 h 15875"/>
              <a:gd name="connsiteX8" fmla="*/ 387350 w 431800"/>
              <a:gd name="connsiteY8" fmla="*/ 15875 h 15875"/>
              <a:gd name="connsiteX9" fmla="*/ 431800 w 431800"/>
              <a:gd name="connsiteY9" fmla="*/ 12700 h 15875"/>
              <a:gd name="connsiteX10" fmla="*/ 431800 w 431800"/>
              <a:gd name="connsiteY10" fmla="*/ 9525 h 1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 h="15875">
                <a:moveTo>
                  <a:pt x="0" y="3175"/>
                </a:moveTo>
                <a:lnTo>
                  <a:pt x="82550" y="0"/>
                </a:lnTo>
                <a:lnTo>
                  <a:pt x="123825" y="3175"/>
                </a:lnTo>
                <a:lnTo>
                  <a:pt x="171450" y="6350"/>
                </a:lnTo>
                <a:lnTo>
                  <a:pt x="190500" y="15875"/>
                </a:lnTo>
                <a:lnTo>
                  <a:pt x="250825" y="9525"/>
                </a:lnTo>
                <a:lnTo>
                  <a:pt x="250825" y="9525"/>
                </a:lnTo>
                <a:lnTo>
                  <a:pt x="342900" y="0"/>
                </a:lnTo>
                <a:lnTo>
                  <a:pt x="387350" y="15875"/>
                </a:lnTo>
                <a:lnTo>
                  <a:pt x="431800" y="12700"/>
                </a:lnTo>
                <a:lnTo>
                  <a:pt x="431800" y="9525"/>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2" name="Freeform 31"/>
          <p:cNvSpPr/>
          <p:nvPr/>
        </p:nvSpPr>
        <p:spPr>
          <a:xfrm>
            <a:off x="7272867" y="4732868"/>
            <a:ext cx="160867" cy="182033"/>
          </a:xfrm>
          <a:custGeom>
            <a:avLst/>
            <a:gdLst>
              <a:gd name="connsiteX0" fmla="*/ 0 w 120650"/>
              <a:gd name="connsiteY0" fmla="*/ 136525 h 136525"/>
              <a:gd name="connsiteX1" fmla="*/ 57150 w 120650"/>
              <a:gd name="connsiteY1" fmla="*/ 114300 h 136525"/>
              <a:gd name="connsiteX2" fmla="*/ 88900 w 120650"/>
              <a:gd name="connsiteY2" fmla="*/ 136525 h 136525"/>
              <a:gd name="connsiteX3" fmla="*/ 104775 w 120650"/>
              <a:gd name="connsiteY3" fmla="*/ 120650 h 136525"/>
              <a:gd name="connsiteX4" fmla="*/ 120650 w 120650"/>
              <a:gd name="connsiteY4" fmla="*/ 107950 h 136525"/>
              <a:gd name="connsiteX5" fmla="*/ 98425 w 120650"/>
              <a:gd name="connsiteY5" fmla="*/ 66675 h 136525"/>
              <a:gd name="connsiteX6" fmla="*/ 104775 w 120650"/>
              <a:gd name="connsiteY6" fmla="*/ 44450 h 136525"/>
              <a:gd name="connsiteX7" fmla="*/ 117475 w 120650"/>
              <a:gd name="connsiteY7" fmla="*/ 22225 h 136525"/>
              <a:gd name="connsiteX8" fmla="*/ 120650 w 120650"/>
              <a:gd name="connsiteY8" fmla="*/ 0 h 1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50" h="136525">
                <a:moveTo>
                  <a:pt x="0" y="136525"/>
                </a:moveTo>
                <a:lnTo>
                  <a:pt x="57150" y="114300"/>
                </a:lnTo>
                <a:lnTo>
                  <a:pt x="88900" y="136525"/>
                </a:lnTo>
                <a:lnTo>
                  <a:pt x="104775" y="120650"/>
                </a:lnTo>
                <a:lnTo>
                  <a:pt x="120650" y="107950"/>
                </a:lnTo>
                <a:lnTo>
                  <a:pt x="98425" y="66675"/>
                </a:lnTo>
                <a:lnTo>
                  <a:pt x="104775" y="44450"/>
                </a:lnTo>
                <a:lnTo>
                  <a:pt x="117475" y="22225"/>
                </a:lnTo>
                <a:lnTo>
                  <a:pt x="120650" y="0"/>
                </a:lnTo>
              </a:path>
            </a:pathLst>
          </a:cu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3" name="Freeform 32"/>
          <p:cNvSpPr/>
          <p:nvPr/>
        </p:nvSpPr>
        <p:spPr>
          <a:xfrm>
            <a:off x="7429501" y="4745567"/>
            <a:ext cx="732367" cy="71967"/>
          </a:xfrm>
          <a:custGeom>
            <a:avLst/>
            <a:gdLst>
              <a:gd name="connsiteX0" fmla="*/ 0 w 549275"/>
              <a:gd name="connsiteY0" fmla="*/ 0 h 53975"/>
              <a:gd name="connsiteX1" fmla="*/ 60325 w 549275"/>
              <a:gd name="connsiteY1" fmla="*/ 34925 h 53975"/>
              <a:gd name="connsiteX2" fmla="*/ 95250 w 549275"/>
              <a:gd name="connsiteY2" fmla="*/ 44450 h 53975"/>
              <a:gd name="connsiteX3" fmla="*/ 203200 w 549275"/>
              <a:gd name="connsiteY3" fmla="*/ 53975 h 53975"/>
              <a:gd name="connsiteX4" fmla="*/ 273050 w 549275"/>
              <a:gd name="connsiteY4" fmla="*/ 41275 h 53975"/>
              <a:gd name="connsiteX5" fmla="*/ 327025 w 549275"/>
              <a:gd name="connsiteY5" fmla="*/ 41275 h 53975"/>
              <a:gd name="connsiteX6" fmla="*/ 365125 w 549275"/>
              <a:gd name="connsiteY6" fmla="*/ 47625 h 53975"/>
              <a:gd name="connsiteX7" fmla="*/ 419100 w 549275"/>
              <a:gd name="connsiteY7" fmla="*/ 47625 h 53975"/>
              <a:gd name="connsiteX8" fmla="*/ 485775 w 549275"/>
              <a:gd name="connsiteY8" fmla="*/ 41275 h 53975"/>
              <a:gd name="connsiteX9" fmla="*/ 527050 w 549275"/>
              <a:gd name="connsiteY9" fmla="*/ 28575 h 53975"/>
              <a:gd name="connsiteX10" fmla="*/ 549275 w 549275"/>
              <a:gd name="connsiteY10" fmla="*/ 6350 h 53975"/>
              <a:gd name="connsiteX11" fmla="*/ 549275 w 549275"/>
              <a:gd name="connsiteY11" fmla="*/ 6350 h 5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9275" h="53975">
                <a:moveTo>
                  <a:pt x="0" y="0"/>
                </a:moveTo>
                <a:lnTo>
                  <a:pt x="60325" y="34925"/>
                </a:lnTo>
                <a:lnTo>
                  <a:pt x="95250" y="44450"/>
                </a:lnTo>
                <a:lnTo>
                  <a:pt x="203200" y="53975"/>
                </a:lnTo>
                <a:lnTo>
                  <a:pt x="273050" y="41275"/>
                </a:lnTo>
                <a:lnTo>
                  <a:pt x="327025" y="41275"/>
                </a:lnTo>
                <a:lnTo>
                  <a:pt x="365125" y="47625"/>
                </a:lnTo>
                <a:lnTo>
                  <a:pt x="419100" y="47625"/>
                </a:lnTo>
                <a:lnTo>
                  <a:pt x="485775" y="41275"/>
                </a:lnTo>
                <a:lnTo>
                  <a:pt x="527050" y="28575"/>
                </a:lnTo>
                <a:lnTo>
                  <a:pt x="549275" y="6350"/>
                </a:lnTo>
                <a:lnTo>
                  <a:pt x="549275" y="6350"/>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4" name="Freeform 33"/>
          <p:cNvSpPr/>
          <p:nvPr/>
        </p:nvSpPr>
        <p:spPr>
          <a:xfrm>
            <a:off x="8149167" y="4762501"/>
            <a:ext cx="97367" cy="1155700"/>
          </a:xfrm>
          <a:custGeom>
            <a:avLst/>
            <a:gdLst>
              <a:gd name="connsiteX0" fmla="*/ 0 w 73025"/>
              <a:gd name="connsiteY0" fmla="*/ 3175 h 866775"/>
              <a:gd name="connsiteX1" fmla="*/ 63500 w 73025"/>
              <a:gd name="connsiteY1" fmla="*/ 0 h 866775"/>
              <a:gd name="connsiteX2" fmla="*/ 60325 w 73025"/>
              <a:gd name="connsiteY2" fmla="*/ 60325 h 866775"/>
              <a:gd name="connsiteX3" fmla="*/ 41275 w 73025"/>
              <a:gd name="connsiteY3" fmla="*/ 95250 h 866775"/>
              <a:gd name="connsiteX4" fmla="*/ 38100 w 73025"/>
              <a:gd name="connsiteY4" fmla="*/ 142875 h 866775"/>
              <a:gd name="connsiteX5" fmla="*/ 38100 w 73025"/>
              <a:gd name="connsiteY5" fmla="*/ 857250 h 866775"/>
              <a:gd name="connsiteX6" fmla="*/ 73025 w 73025"/>
              <a:gd name="connsiteY6" fmla="*/ 866775 h 866775"/>
              <a:gd name="connsiteX7" fmla="*/ 50800 w 73025"/>
              <a:gd name="connsiteY7" fmla="*/ 863600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025" h="866775">
                <a:moveTo>
                  <a:pt x="0" y="3175"/>
                </a:moveTo>
                <a:lnTo>
                  <a:pt x="63500" y="0"/>
                </a:lnTo>
                <a:lnTo>
                  <a:pt x="60325" y="60325"/>
                </a:lnTo>
                <a:lnTo>
                  <a:pt x="41275" y="95250"/>
                </a:lnTo>
                <a:lnTo>
                  <a:pt x="38100" y="142875"/>
                </a:lnTo>
                <a:lnTo>
                  <a:pt x="38100" y="857250"/>
                </a:lnTo>
                <a:lnTo>
                  <a:pt x="73025" y="866775"/>
                </a:lnTo>
                <a:lnTo>
                  <a:pt x="50800" y="863600"/>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5" name="Freeform 34"/>
          <p:cNvSpPr/>
          <p:nvPr/>
        </p:nvSpPr>
        <p:spPr>
          <a:xfrm>
            <a:off x="8246534" y="5913968"/>
            <a:ext cx="681567" cy="4233"/>
          </a:xfrm>
          <a:custGeom>
            <a:avLst/>
            <a:gdLst>
              <a:gd name="connsiteX0" fmla="*/ 0 w 511175"/>
              <a:gd name="connsiteY0" fmla="*/ 3175 h 3175"/>
              <a:gd name="connsiteX1" fmla="*/ 511175 w 511175"/>
              <a:gd name="connsiteY1" fmla="*/ 0 h 3175"/>
            </a:gdLst>
            <a:ahLst/>
            <a:cxnLst>
              <a:cxn ang="0">
                <a:pos x="connsiteX0" y="connsiteY0"/>
              </a:cxn>
              <a:cxn ang="0">
                <a:pos x="connsiteX1" y="connsiteY1"/>
              </a:cxn>
            </a:cxnLst>
            <a:rect l="l" t="t" r="r" b="b"/>
            <a:pathLst>
              <a:path w="511175" h="3175">
                <a:moveTo>
                  <a:pt x="0" y="3175"/>
                </a:moveTo>
                <a:lnTo>
                  <a:pt x="511175" y="0"/>
                </a:lnTo>
              </a:path>
            </a:pathLst>
          </a:cu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63" name="View Frustum"/>
          <p:cNvGrpSpPr/>
          <p:nvPr/>
        </p:nvGrpSpPr>
        <p:grpSpPr>
          <a:xfrm>
            <a:off x="1764429" y="5349240"/>
            <a:ext cx="1150620" cy="1295400"/>
            <a:chOff x="1323321" y="4011930"/>
            <a:chExt cx="862965" cy="971550"/>
          </a:xfrm>
        </p:grpSpPr>
        <p:sp>
          <p:nvSpPr>
            <p:cNvPr id="53" name="Freeform 52"/>
            <p:cNvSpPr/>
            <p:nvPr/>
          </p:nvSpPr>
          <p:spPr>
            <a:xfrm rot="21273280">
              <a:off x="1323321" y="4011930"/>
              <a:ext cx="862965" cy="971550"/>
            </a:xfrm>
            <a:custGeom>
              <a:avLst/>
              <a:gdLst>
                <a:gd name="connsiteX0" fmla="*/ 205740 w 862965"/>
                <a:gd name="connsiteY0" fmla="*/ 5715 h 971550"/>
                <a:gd name="connsiteX1" fmla="*/ 302895 w 862965"/>
                <a:gd name="connsiteY1" fmla="*/ 0 h 971550"/>
                <a:gd name="connsiteX2" fmla="*/ 862965 w 862965"/>
                <a:gd name="connsiteY2" fmla="*/ 840105 h 971550"/>
                <a:gd name="connsiteX3" fmla="*/ 0 w 862965"/>
                <a:gd name="connsiteY3" fmla="*/ 971550 h 971550"/>
                <a:gd name="connsiteX4" fmla="*/ 205740 w 862965"/>
                <a:gd name="connsiteY4" fmla="*/ 5715 h 97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965" h="971550">
                  <a:moveTo>
                    <a:pt x="205740" y="5715"/>
                  </a:moveTo>
                  <a:lnTo>
                    <a:pt x="302895" y="0"/>
                  </a:lnTo>
                  <a:lnTo>
                    <a:pt x="862965" y="840105"/>
                  </a:lnTo>
                  <a:lnTo>
                    <a:pt x="0" y="971550"/>
                  </a:lnTo>
                  <a:lnTo>
                    <a:pt x="205740" y="5715"/>
                  </a:lnTo>
                  <a:close/>
                </a:path>
              </a:pathLst>
            </a:custGeom>
            <a:solidFill>
              <a:srgbClr val="00B0F0">
                <a:alpha val="1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4" name="TextBox 53"/>
            <p:cNvSpPr txBox="1"/>
            <p:nvPr/>
          </p:nvSpPr>
          <p:spPr>
            <a:xfrm rot="20725528">
              <a:off x="1491991" y="4715892"/>
              <a:ext cx="525625" cy="192409"/>
            </a:xfrm>
            <a:prstGeom prst="rect">
              <a:avLst/>
            </a:prstGeom>
            <a:noFill/>
          </p:spPr>
          <p:txBody>
            <a:bodyPr wrap="none" rtlCol="0">
              <a:spAutoFit/>
            </a:bodyPr>
            <a:lstStyle/>
            <a:p>
              <a:r>
                <a:rPr lang="en-US" sz="1067" b="1" dirty="0">
                  <a:solidFill>
                    <a:schemeClr val="bg1"/>
                  </a:solidFill>
                </a:rPr>
                <a:t>1024px</a:t>
              </a:r>
              <a:endParaRPr lang="sv-SE" sz="1067" b="1" dirty="0">
                <a:solidFill>
                  <a:schemeClr val="bg1"/>
                </a:solidFill>
              </a:endParaRPr>
            </a:p>
          </p:txBody>
        </p:sp>
        <p:cxnSp>
          <p:nvCxnSpPr>
            <p:cNvPr id="56" name="Straight Arrow Connector 55"/>
            <p:cNvCxnSpPr/>
            <p:nvPr/>
          </p:nvCxnSpPr>
          <p:spPr>
            <a:xfrm flipH="1">
              <a:off x="1393033" y="4862513"/>
              <a:ext cx="180973" cy="5000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1933575" y="4707731"/>
              <a:ext cx="185738" cy="5715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grpSp>
      <p:sp>
        <p:nvSpPr>
          <p:cNvPr id="5" name="Shadow"/>
          <p:cNvSpPr/>
          <p:nvPr/>
        </p:nvSpPr>
        <p:spPr>
          <a:xfrm>
            <a:off x="-237067" y="3479800"/>
            <a:ext cx="8407400" cy="2413000"/>
          </a:xfrm>
          <a:custGeom>
            <a:avLst/>
            <a:gdLst>
              <a:gd name="connsiteX0" fmla="*/ 44450 w 6305550"/>
              <a:gd name="connsiteY0" fmla="*/ 1066800 h 1809750"/>
              <a:gd name="connsiteX1" fmla="*/ 1123950 w 6305550"/>
              <a:gd name="connsiteY1" fmla="*/ 533400 h 1809750"/>
              <a:gd name="connsiteX2" fmla="*/ 1149350 w 6305550"/>
              <a:gd name="connsiteY2" fmla="*/ 533400 h 1809750"/>
              <a:gd name="connsiteX3" fmla="*/ 1181100 w 6305550"/>
              <a:gd name="connsiteY3" fmla="*/ 736600 h 1809750"/>
              <a:gd name="connsiteX4" fmla="*/ 1270000 w 6305550"/>
              <a:gd name="connsiteY4" fmla="*/ 927100 h 1809750"/>
              <a:gd name="connsiteX5" fmla="*/ 1225550 w 6305550"/>
              <a:gd name="connsiteY5" fmla="*/ 946150 h 1809750"/>
              <a:gd name="connsiteX6" fmla="*/ 1212850 w 6305550"/>
              <a:gd name="connsiteY6" fmla="*/ 1549400 h 1809750"/>
              <a:gd name="connsiteX7" fmla="*/ 2127250 w 6305550"/>
              <a:gd name="connsiteY7" fmla="*/ 1581150 h 1809750"/>
              <a:gd name="connsiteX8" fmla="*/ 2946400 w 6305550"/>
              <a:gd name="connsiteY8" fmla="*/ 1066800 h 1809750"/>
              <a:gd name="connsiteX9" fmla="*/ 2978150 w 6305550"/>
              <a:gd name="connsiteY9" fmla="*/ 1104900 h 1809750"/>
              <a:gd name="connsiteX10" fmla="*/ 3308350 w 6305550"/>
              <a:gd name="connsiteY10" fmla="*/ 1111250 h 1809750"/>
              <a:gd name="connsiteX11" fmla="*/ 3517900 w 6305550"/>
              <a:gd name="connsiteY11" fmla="*/ 952500 h 1809750"/>
              <a:gd name="connsiteX12" fmla="*/ 3517900 w 6305550"/>
              <a:gd name="connsiteY12" fmla="*/ 1028700 h 1809750"/>
              <a:gd name="connsiteX13" fmla="*/ 5086350 w 6305550"/>
              <a:gd name="connsiteY13" fmla="*/ 0 h 1809750"/>
              <a:gd name="connsiteX14" fmla="*/ 5130800 w 6305550"/>
              <a:gd name="connsiteY14" fmla="*/ 215900 h 1809750"/>
              <a:gd name="connsiteX15" fmla="*/ 5226050 w 6305550"/>
              <a:gd name="connsiteY15" fmla="*/ 400050 h 1809750"/>
              <a:gd name="connsiteX16" fmla="*/ 5175250 w 6305550"/>
              <a:gd name="connsiteY16" fmla="*/ 584200 h 1809750"/>
              <a:gd name="connsiteX17" fmla="*/ 5175250 w 6305550"/>
              <a:gd name="connsiteY17" fmla="*/ 1098550 h 1809750"/>
              <a:gd name="connsiteX18" fmla="*/ 5613400 w 6305550"/>
              <a:gd name="connsiteY18" fmla="*/ 1111250 h 1809750"/>
              <a:gd name="connsiteX19" fmla="*/ 5759450 w 6305550"/>
              <a:gd name="connsiteY19" fmla="*/ 946150 h 1809750"/>
              <a:gd name="connsiteX20" fmla="*/ 5803900 w 6305550"/>
              <a:gd name="connsiteY20" fmla="*/ 1016000 h 1809750"/>
              <a:gd name="connsiteX21" fmla="*/ 6305550 w 6305550"/>
              <a:gd name="connsiteY21" fmla="*/ 1009650 h 1809750"/>
              <a:gd name="connsiteX22" fmla="*/ 6299200 w 6305550"/>
              <a:gd name="connsiteY22" fmla="*/ 1054100 h 1809750"/>
              <a:gd name="connsiteX23" fmla="*/ 6280150 w 6305550"/>
              <a:gd name="connsiteY23" fmla="*/ 1809750 h 1809750"/>
              <a:gd name="connsiteX24" fmla="*/ 0 w 6305550"/>
              <a:gd name="connsiteY24" fmla="*/ 1797050 h 1809750"/>
              <a:gd name="connsiteX25" fmla="*/ 44450 w 6305550"/>
              <a:gd name="connsiteY25" fmla="*/ 1066800 h 180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05550" h="1809750">
                <a:moveTo>
                  <a:pt x="44450" y="1066800"/>
                </a:moveTo>
                <a:lnTo>
                  <a:pt x="1123950" y="533400"/>
                </a:lnTo>
                <a:lnTo>
                  <a:pt x="1149350" y="533400"/>
                </a:lnTo>
                <a:lnTo>
                  <a:pt x="1181100" y="736600"/>
                </a:lnTo>
                <a:lnTo>
                  <a:pt x="1270000" y="927100"/>
                </a:lnTo>
                <a:lnTo>
                  <a:pt x="1225550" y="946150"/>
                </a:lnTo>
                <a:lnTo>
                  <a:pt x="1212850" y="1549400"/>
                </a:lnTo>
                <a:lnTo>
                  <a:pt x="2127250" y="1581150"/>
                </a:lnTo>
                <a:lnTo>
                  <a:pt x="2946400" y="1066800"/>
                </a:lnTo>
                <a:lnTo>
                  <a:pt x="2978150" y="1104900"/>
                </a:lnTo>
                <a:lnTo>
                  <a:pt x="3308350" y="1111250"/>
                </a:lnTo>
                <a:lnTo>
                  <a:pt x="3517900" y="952500"/>
                </a:lnTo>
                <a:lnTo>
                  <a:pt x="3517900" y="1028700"/>
                </a:lnTo>
                <a:lnTo>
                  <a:pt x="5086350" y="0"/>
                </a:lnTo>
                <a:lnTo>
                  <a:pt x="5130800" y="215900"/>
                </a:lnTo>
                <a:lnTo>
                  <a:pt x="5226050" y="400050"/>
                </a:lnTo>
                <a:lnTo>
                  <a:pt x="5175250" y="584200"/>
                </a:lnTo>
                <a:lnTo>
                  <a:pt x="5175250" y="1098550"/>
                </a:lnTo>
                <a:lnTo>
                  <a:pt x="5613400" y="1111250"/>
                </a:lnTo>
                <a:lnTo>
                  <a:pt x="5759450" y="946150"/>
                </a:lnTo>
                <a:lnTo>
                  <a:pt x="5803900" y="1016000"/>
                </a:lnTo>
                <a:lnTo>
                  <a:pt x="6305550" y="1009650"/>
                </a:lnTo>
                <a:lnTo>
                  <a:pt x="6299200" y="1054100"/>
                </a:lnTo>
                <a:lnTo>
                  <a:pt x="6280150" y="1809750"/>
                </a:lnTo>
                <a:lnTo>
                  <a:pt x="0" y="1797050"/>
                </a:lnTo>
                <a:lnTo>
                  <a:pt x="44450" y="1066800"/>
                </a:lnTo>
                <a:close/>
              </a:path>
            </a:pathLst>
          </a:custGeom>
          <a:solidFill>
            <a:schemeClr val="tx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 name="Player Outline"/>
          <p:cNvSpPr/>
          <p:nvPr/>
        </p:nvSpPr>
        <p:spPr>
          <a:xfrm>
            <a:off x="1758951" y="5207000"/>
            <a:ext cx="254000" cy="323851"/>
          </a:xfrm>
          <a:custGeom>
            <a:avLst/>
            <a:gdLst>
              <a:gd name="connsiteX0" fmla="*/ 66675 w 190500"/>
              <a:gd name="connsiteY0" fmla="*/ 238125 h 242888"/>
              <a:gd name="connsiteX1" fmla="*/ 71437 w 190500"/>
              <a:gd name="connsiteY1" fmla="*/ 195263 h 242888"/>
              <a:gd name="connsiteX2" fmla="*/ 42862 w 190500"/>
              <a:gd name="connsiteY2" fmla="*/ 152400 h 242888"/>
              <a:gd name="connsiteX3" fmla="*/ 0 w 190500"/>
              <a:gd name="connsiteY3" fmla="*/ 147638 h 242888"/>
              <a:gd name="connsiteX4" fmla="*/ 28575 w 190500"/>
              <a:gd name="connsiteY4" fmla="*/ 80963 h 242888"/>
              <a:gd name="connsiteX5" fmla="*/ 71437 w 190500"/>
              <a:gd name="connsiteY5" fmla="*/ 23813 h 242888"/>
              <a:gd name="connsiteX6" fmla="*/ 152400 w 190500"/>
              <a:gd name="connsiteY6" fmla="*/ 0 h 242888"/>
              <a:gd name="connsiteX7" fmla="*/ 190500 w 190500"/>
              <a:gd name="connsiteY7" fmla="*/ 33338 h 242888"/>
              <a:gd name="connsiteX8" fmla="*/ 190500 w 190500"/>
              <a:gd name="connsiteY8" fmla="*/ 85725 h 242888"/>
              <a:gd name="connsiteX9" fmla="*/ 142875 w 190500"/>
              <a:gd name="connsiteY9" fmla="*/ 95250 h 242888"/>
              <a:gd name="connsiteX10" fmla="*/ 161925 w 190500"/>
              <a:gd name="connsiteY10" fmla="*/ 171450 h 242888"/>
              <a:gd name="connsiteX11" fmla="*/ 147637 w 190500"/>
              <a:gd name="connsiteY11" fmla="*/ 242888 h 242888"/>
              <a:gd name="connsiteX12" fmla="*/ 123825 w 190500"/>
              <a:gd name="connsiteY12" fmla="*/ 238125 h 242888"/>
              <a:gd name="connsiteX13" fmla="*/ 123825 w 190500"/>
              <a:gd name="connsiteY13" fmla="*/ 209550 h 242888"/>
              <a:gd name="connsiteX14" fmla="*/ 114300 w 190500"/>
              <a:gd name="connsiteY14" fmla="*/ 185738 h 242888"/>
              <a:gd name="connsiteX15" fmla="*/ 66675 w 190500"/>
              <a:gd name="connsiteY15" fmla="*/ 238125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500" h="242888">
                <a:moveTo>
                  <a:pt x="66675" y="238125"/>
                </a:moveTo>
                <a:lnTo>
                  <a:pt x="71437" y="195263"/>
                </a:lnTo>
                <a:lnTo>
                  <a:pt x="42862" y="152400"/>
                </a:lnTo>
                <a:lnTo>
                  <a:pt x="0" y="147638"/>
                </a:lnTo>
                <a:lnTo>
                  <a:pt x="28575" y="80963"/>
                </a:lnTo>
                <a:lnTo>
                  <a:pt x="71437" y="23813"/>
                </a:lnTo>
                <a:lnTo>
                  <a:pt x="152400" y="0"/>
                </a:lnTo>
                <a:lnTo>
                  <a:pt x="190500" y="33338"/>
                </a:lnTo>
                <a:lnTo>
                  <a:pt x="190500" y="85725"/>
                </a:lnTo>
                <a:lnTo>
                  <a:pt x="142875" y="95250"/>
                </a:lnTo>
                <a:lnTo>
                  <a:pt x="161925" y="171450"/>
                </a:lnTo>
                <a:lnTo>
                  <a:pt x="147637" y="242888"/>
                </a:lnTo>
                <a:lnTo>
                  <a:pt x="123825" y="238125"/>
                </a:lnTo>
                <a:lnTo>
                  <a:pt x="123825" y="209550"/>
                </a:lnTo>
                <a:lnTo>
                  <a:pt x="114300" y="185738"/>
                </a:lnTo>
                <a:lnTo>
                  <a:pt x="66675" y="238125"/>
                </a:lnTo>
                <a:close/>
              </a:path>
            </a:pathLst>
          </a:custGeom>
          <a:noFill/>
          <a:ln w="254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39351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500" fill="hold"/>
                                        <p:tgtEl>
                                          <p:spTgt spid="3"/>
                                        </p:tgtEl>
                                        <p:attrNameLst>
                                          <p:attrName>ppt_w</p:attrName>
                                        </p:attrNameLst>
                                      </p:cBhvr>
                                      <p:tavLst>
                                        <p:tav tm="0">
                                          <p:val>
                                            <p:fltVal val="0"/>
                                          </p:val>
                                        </p:tav>
                                        <p:tav tm="100000">
                                          <p:val>
                                            <p:strVal val="#ppt_w"/>
                                          </p:val>
                                        </p:tav>
                                      </p:tavLst>
                                    </p:anim>
                                    <p:anim calcmode="lin" valueType="num">
                                      <p:cBhvr>
                                        <p:cTn id="66" dur="500" fill="hold"/>
                                        <p:tgtEl>
                                          <p:spTgt spid="3"/>
                                        </p:tgtEl>
                                        <p:attrNameLst>
                                          <p:attrName>ppt_h</p:attrName>
                                        </p:attrNameLst>
                                      </p:cBhvr>
                                      <p:tavLst>
                                        <p:tav tm="0">
                                          <p:val>
                                            <p:fltVal val="0"/>
                                          </p:val>
                                        </p:tav>
                                        <p:tav tm="100000">
                                          <p:val>
                                            <p:strVal val="#ppt_h"/>
                                          </p:val>
                                        </p:tav>
                                      </p:tavLst>
                                    </p:anim>
                                    <p:animEffect transition="in" filter="fade">
                                      <p:cBhvr>
                                        <p:cTn id="67" dur="500"/>
                                        <p:tgtEl>
                                          <p:spTgt spid="3"/>
                                        </p:tgtEl>
                                      </p:cBhvr>
                                    </p:animEffect>
                                  </p:childTnLst>
                                </p:cTn>
                              </p:par>
                            </p:childTnLst>
                          </p:cTn>
                        </p:par>
                        <p:par>
                          <p:cTn id="68" fill="hold">
                            <p:stCondLst>
                              <p:cond delay="500"/>
                            </p:stCondLst>
                            <p:childTnLst>
                              <p:par>
                                <p:cTn id="69" presetID="10" presetClass="exit" presetSubtype="0" fill="hold" grpId="1" nodeType="afterEffect">
                                  <p:stCondLst>
                                    <p:cond delay="0"/>
                                  </p:stCondLst>
                                  <p:childTnLst>
                                    <p:animEffect transition="out" filter="fade">
                                      <p:cBhvr>
                                        <p:cTn id="70" dur="500"/>
                                        <p:tgtEl>
                                          <p:spTgt spid="3"/>
                                        </p:tgtEl>
                                      </p:cBhvr>
                                    </p:animEffect>
                                    <p:set>
                                      <p:cBhvr>
                                        <p:cTn id="71" dur="1" fill="hold">
                                          <p:stCondLst>
                                            <p:cond delay="499"/>
                                          </p:stCondLst>
                                        </p:cTn>
                                        <p:tgtEl>
                                          <p:spTgt spid="3"/>
                                        </p:tgtEl>
                                        <p:attrNameLst>
                                          <p:attrName>style.visibility</p:attrName>
                                        </p:attrNameLst>
                                      </p:cBhvr>
                                      <p:to>
                                        <p:strVal val="hidden"/>
                                      </p:to>
                                    </p:se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500"/>
                                        <p:tgtEl>
                                          <p:spTgt spid="6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
                                            <p:txEl>
                                              <p:pRg st="0" end="0"/>
                                            </p:txEl>
                                          </p:spTgt>
                                        </p:tgtEl>
                                        <p:attrNameLst>
                                          <p:attrName>style.visibility</p:attrName>
                                        </p:attrNameLst>
                                      </p:cBhvr>
                                      <p:to>
                                        <p:strVal val="visible"/>
                                      </p:to>
                                    </p:set>
                                    <p:animEffect transition="in" filter="fade">
                                      <p:cBhvr>
                                        <p:cTn id="80" dur="500"/>
                                        <p:tgtEl>
                                          <p:spTgt spid="4">
                                            <p:txEl>
                                              <p:pRg st="0" end="0"/>
                                            </p:txEl>
                                          </p:spTgt>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4">
                                            <p:txEl>
                                              <p:pRg st="1" end="1"/>
                                            </p:txEl>
                                          </p:spTgt>
                                        </p:tgtEl>
                                        <p:attrNameLst>
                                          <p:attrName>style.visibility</p:attrName>
                                        </p:attrNameLst>
                                      </p:cBhvr>
                                      <p:to>
                                        <p:strVal val="visible"/>
                                      </p:to>
                                    </p:set>
                                    <p:animEffect transition="in" filter="fade">
                                      <p:cBhvr>
                                        <p:cTn id="84" dur="500"/>
                                        <p:tgtEl>
                                          <p:spTgt spid="4">
                                            <p:txEl>
                                              <p:pRg st="1" end="1"/>
                                            </p:txEl>
                                          </p:spTgt>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4">
                                            <p:txEl>
                                              <p:pRg st="2" end="2"/>
                                            </p:txEl>
                                          </p:spTgt>
                                        </p:tgtEl>
                                        <p:attrNameLst>
                                          <p:attrName>style.visibility</p:attrName>
                                        </p:attrNameLst>
                                      </p:cBhvr>
                                      <p:to>
                                        <p:strVal val="visible"/>
                                      </p:to>
                                    </p:set>
                                    <p:animEffect transition="in" filter="fade">
                                      <p:cBhvr>
                                        <p:cTn id="88" dur="500"/>
                                        <p:tgtEl>
                                          <p:spTgt spid="4">
                                            <p:txEl>
                                              <p:pRg st="2" end="2"/>
                                            </p:txEl>
                                          </p:spTgt>
                                        </p:tgtEl>
                                      </p:cBhvr>
                                    </p:animEffect>
                                  </p:childTnLst>
                                </p:cTn>
                              </p:par>
                            </p:childTnLst>
                          </p:cTn>
                        </p:par>
                        <p:par>
                          <p:cTn id="89" fill="hold">
                            <p:stCondLst>
                              <p:cond delay="1500"/>
                            </p:stCondLst>
                            <p:childTnLst>
                              <p:par>
                                <p:cTn id="90" presetID="10" presetClass="entr" presetSubtype="0" fill="hold" grpId="0" nodeType="afterEffect">
                                  <p:stCondLst>
                                    <p:cond delay="0"/>
                                  </p:stCondLst>
                                  <p:childTnLst>
                                    <p:set>
                                      <p:cBhvr>
                                        <p:cTn id="91" dur="1" fill="hold">
                                          <p:stCondLst>
                                            <p:cond delay="0"/>
                                          </p:stCondLst>
                                        </p:cTn>
                                        <p:tgtEl>
                                          <p:spTgt spid="4">
                                            <p:txEl>
                                              <p:pRg st="3" end="3"/>
                                            </p:txEl>
                                          </p:spTgt>
                                        </p:tgtEl>
                                        <p:attrNameLst>
                                          <p:attrName>style.visibility</p:attrName>
                                        </p:attrNameLst>
                                      </p:cBhvr>
                                      <p:to>
                                        <p:strVal val="visible"/>
                                      </p:to>
                                    </p:set>
                                    <p:animEffect transition="in" filter="fade">
                                      <p:cBhvr>
                                        <p:cTn id="9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9" grpId="0" animBg="1"/>
      <p:bldP spid="11" grpId="0" animBg="1"/>
      <p:bldP spid="12" grpId="0" animBg="1"/>
      <p:bldP spid="22"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5" grpId="0" animBg="1"/>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2000" cy="6858000"/>
          </a:xfrm>
          <a:prstGeom prst="rect">
            <a:avLst/>
          </a:prstGeom>
        </p:spPr>
      </p:pic>
      <p:sp>
        <p:nvSpPr>
          <p:cNvPr id="33" name="Rectangle 32"/>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53" name="Light Frustum"/>
          <p:cNvGrpSpPr/>
          <p:nvPr/>
        </p:nvGrpSpPr>
        <p:grpSpPr>
          <a:xfrm>
            <a:off x="4763" y="0"/>
            <a:ext cx="12182475" cy="6858000"/>
            <a:chOff x="3572" y="0"/>
            <a:chExt cx="9136856" cy="5143500"/>
          </a:xfrm>
        </p:grpSpPr>
        <p:pic>
          <p:nvPicPr>
            <p:cNvPr id="42" name="LightFrustumIm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2" y="0"/>
              <a:ext cx="9136856" cy="5143500"/>
            </a:xfrm>
            <a:prstGeom prst="rect">
              <a:avLst/>
            </a:prstGeom>
          </p:spPr>
        </p:pic>
        <p:sp>
          <p:nvSpPr>
            <p:cNvPr id="43" name="View Frustum Text"/>
            <p:cNvSpPr txBox="1"/>
            <p:nvPr/>
          </p:nvSpPr>
          <p:spPr>
            <a:xfrm>
              <a:off x="4477564" y="1439456"/>
              <a:ext cx="977671" cy="223091"/>
            </a:xfrm>
            <a:prstGeom prst="rect">
              <a:avLst/>
            </a:prstGeom>
            <a:noFill/>
          </p:spPr>
          <p:txBody>
            <a:bodyPr wrap="none" rtlCol="0">
              <a:spAutoFit/>
            </a:bodyPr>
            <a:lstStyle/>
            <a:p>
              <a:r>
                <a:rPr lang="en-US" sz="1333" b="1" dirty="0">
                  <a:solidFill>
                    <a:schemeClr val="bg1">
                      <a:lumMod val="95000"/>
                    </a:schemeClr>
                  </a:solidFill>
                </a:rPr>
                <a:t>light frustum</a:t>
              </a:r>
              <a:endParaRPr lang="sv-SE" sz="1333" b="1" dirty="0">
                <a:solidFill>
                  <a:schemeClr val="bg1">
                    <a:lumMod val="95000"/>
                  </a:schemeClr>
                </a:solidFill>
              </a:endParaRPr>
            </a:p>
          </p:txBody>
        </p:sp>
        <p:sp>
          <p:nvSpPr>
            <p:cNvPr id="45" name="Sun 44"/>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6" name="Down Arrow 45"/>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8" name="Down Arrow 47"/>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9" name="Down Arrow 48"/>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0" name="Down Arrow 49"/>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1" name="Down Arrow 50"/>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2" name="Down Arrow 51"/>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44" name="View Frustum"/>
          <p:cNvGrpSpPr/>
          <p:nvPr/>
        </p:nvGrpSpPr>
        <p:grpSpPr>
          <a:xfrm>
            <a:off x="4764" y="0"/>
            <a:ext cx="12182473" cy="6858000"/>
            <a:chOff x="3572" y="0"/>
            <a:chExt cx="9136855" cy="5143500"/>
          </a:xfrm>
        </p:grpSpPr>
        <p:pic>
          <p:nvPicPr>
            <p:cNvPr id="36" name="ViewFrustumIm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2" y="0"/>
              <a:ext cx="9136855" cy="5143500"/>
            </a:xfrm>
            <a:prstGeom prst="rect">
              <a:avLst/>
            </a:prstGeom>
          </p:spPr>
        </p:pic>
        <p:sp>
          <p:nvSpPr>
            <p:cNvPr id="37" name="View Frustum Text"/>
            <p:cNvSpPr txBox="1"/>
            <p:nvPr/>
          </p:nvSpPr>
          <p:spPr>
            <a:xfrm rot="709834">
              <a:off x="4891471" y="4576890"/>
              <a:ext cx="988493" cy="223091"/>
            </a:xfrm>
            <a:prstGeom prst="rect">
              <a:avLst/>
            </a:prstGeom>
            <a:noFill/>
          </p:spPr>
          <p:txBody>
            <a:bodyPr wrap="none" rtlCol="0">
              <a:spAutoFit/>
            </a:bodyPr>
            <a:lstStyle/>
            <a:p>
              <a:r>
                <a:rPr lang="en-US" sz="1333" b="1" dirty="0">
                  <a:solidFill>
                    <a:schemeClr val="bg1">
                      <a:lumMod val="95000"/>
                    </a:schemeClr>
                  </a:solidFill>
                </a:rPr>
                <a:t>view frustum</a:t>
              </a:r>
              <a:endParaRPr lang="sv-SE" sz="1333" b="1" dirty="0">
                <a:solidFill>
                  <a:schemeClr val="bg1">
                    <a:lumMod val="95000"/>
                  </a:schemeClr>
                </a:solidFill>
              </a:endParaRPr>
            </a:p>
          </p:txBody>
        </p:sp>
      </p:grpSp>
      <p:sp>
        <p:nvSpPr>
          <p:cNvPr id="56" name="Foreground"/>
          <p:cNvSpPr/>
          <p:nvPr/>
        </p:nvSpPr>
        <p:spPr>
          <a:xfrm>
            <a:off x="2771775" y="5311775"/>
            <a:ext cx="520700" cy="228600"/>
          </a:xfrm>
          <a:custGeom>
            <a:avLst/>
            <a:gdLst>
              <a:gd name="connsiteX0" fmla="*/ 0 w 390525"/>
              <a:gd name="connsiteY0" fmla="*/ 145257 h 171450"/>
              <a:gd name="connsiteX1" fmla="*/ 50007 w 390525"/>
              <a:gd name="connsiteY1" fmla="*/ 157163 h 171450"/>
              <a:gd name="connsiteX2" fmla="*/ 50007 w 390525"/>
              <a:gd name="connsiteY2" fmla="*/ 157163 h 171450"/>
              <a:gd name="connsiteX3" fmla="*/ 85725 w 390525"/>
              <a:gd name="connsiteY3" fmla="*/ 142875 h 171450"/>
              <a:gd name="connsiteX4" fmla="*/ 90488 w 390525"/>
              <a:gd name="connsiteY4" fmla="*/ 169069 h 171450"/>
              <a:gd name="connsiteX5" fmla="*/ 114300 w 390525"/>
              <a:gd name="connsiteY5" fmla="*/ 171450 h 171450"/>
              <a:gd name="connsiteX6" fmla="*/ 130969 w 390525"/>
              <a:gd name="connsiteY6" fmla="*/ 159544 h 171450"/>
              <a:gd name="connsiteX7" fmla="*/ 128588 w 390525"/>
              <a:gd name="connsiteY7" fmla="*/ 126207 h 171450"/>
              <a:gd name="connsiteX8" fmla="*/ 164307 w 390525"/>
              <a:gd name="connsiteY8" fmla="*/ 123825 h 171450"/>
              <a:gd name="connsiteX9" fmla="*/ 166688 w 390525"/>
              <a:gd name="connsiteY9" fmla="*/ 140494 h 171450"/>
              <a:gd name="connsiteX10" fmla="*/ 197644 w 390525"/>
              <a:gd name="connsiteY10" fmla="*/ 114300 h 171450"/>
              <a:gd name="connsiteX11" fmla="*/ 197644 w 390525"/>
              <a:gd name="connsiteY11" fmla="*/ 88107 h 171450"/>
              <a:gd name="connsiteX12" fmla="*/ 228600 w 390525"/>
              <a:gd name="connsiteY12" fmla="*/ 80963 h 171450"/>
              <a:gd name="connsiteX13" fmla="*/ 233363 w 390525"/>
              <a:gd name="connsiteY13" fmla="*/ 95250 h 171450"/>
              <a:gd name="connsiteX14" fmla="*/ 266700 w 390525"/>
              <a:gd name="connsiteY14" fmla="*/ 69057 h 171450"/>
              <a:gd name="connsiteX15" fmla="*/ 266700 w 390525"/>
              <a:gd name="connsiteY15" fmla="*/ 45244 h 171450"/>
              <a:gd name="connsiteX16" fmla="*/ 300038 w 390525"/>
              <a:gd name="connsiteY16" fmla="*/ 42863 h 171450"/>
              <a:gd name="connsiteX17" fmla="*/ 300038 w 390525"/>
              <a:gd name="connsiteY17" fmla="*/ 59532 h 171450"/>
              <a:gd name="connsiteX18" fmla="*/ 333375 w 390525"/>
              <a:gd name="connsiteY18" fmla="*/ 33338 h 171450"/>
              <a:gd name="connsiteX19" fmla="*/ 333375 w 390525"/>
              <a:gd name="connsiteY19" fmla="*/ 0 h 171450"/>
              <a:gd name="connsiteX20" fmla="*/ 371475 w 390525"/>
              <a:gd name="connsiteY20" fmla="*/ 0 h 171450"/>
              <a:gd name="connsiteX21" fmla="*/ 376238 w 390525"/>
              <a:gd name="connsiteY21" fmla="*/ 9525 h 171450"/>
              <a:gd name="connsiteX22" fmla="*/ 390525 w 390525"/>
              <a:gd name="connsiteY22"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0525" h="171450">
                <a:moveTo>
                  <a:pt x="0" y="145257"/>
                </a:moveTo>
                <a:lnTo>
                  <a:pt x="50007" y="157163"/>
                </a:lnTo>
                <a:lnTo>
                  <a:pt x="50007" y="157163"/>
                </a:lnTo>
                <a:lnTo>
                  <a:pt x="85725" y="142875"/>
                </a:lnTo>
                <a:lnTo>
                  <a:pt x="90488" y="169069"/>
                </a:lnTo>
                <a:lnTo>
                  <a:pt x="114300" y="171450"/>
                </a:lnTo>
                <a:lnTo>
                  <a:pt x="130969" y="159544"/>
                </a:lnTo>
                <a:lnTo>
                  <a:pt x="128588" y="126207"/>
                </a:lnTo>
                <a:lnTo>
                  <a:pt x="164307" y="123825"/>
                </a:lnTo>
                <a:lnTo>
                  <a:pt x="166688" y="140494"/>
                </a:lnTo>
                <a:lnTo>
                  <a:pt x="197644" y="114300"/>
                </a:lnTo>
                <a:lnTo>
                  <a:pt x="197644" y="88107"/>
                </a:lnTo>
                <a:lnTo>
                  <a:pt x="228600" y="80963"/>
                </a:lnTo>
                <a:lnTo>
                  <a:pt x="233363" y="95250"/>
                </a:lnTo>
                <a:lnTo>
                  <a:pt x="266700" y="69057"/>
                </a:lnTo>
                <a:lnTo>
                  <a:pt x="266700" y="45244"/>
                </a:lnTo>
                <a:lnTo>
                  <a:pt x="300038" y="42863"/>
                </a:lnTo>
                <a:lnTo>
                  <a:pt x="300038" y="59532"/>
                </a:lnTo>
                <a:lnTo>
                  <a:pt x="333375" y="33338"/>
                </a:lnTo>
                <a:lnTo>
                  <a:pt x="333375" y="0"/>
                </a:lnTo>
                <a:lnTo>
                  <a:pt x="371475" y="0"/>
                </a:lnTo>
                <a:lnTo>
                  <a:pt x="376238" y="9525"/>
                </a:lnTo>
                <a:lnTo>
                  <a:pt x="390525" y="0"/>
                </a:ln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64" name="ViewProjection"/>
          <p:cNvGrpSpPr/>
          <p:nvPr/>
        </p:nvGrpSpPr>
        <p:grpSpPr>
          <a:xfrm>
            <a:off x="2460626" y="5299515"/>
            <a:ext cx="831849" cy="203200"/>
            <a:chOff x="1845469" y="3974636"/>
            <a:chExt cx="623887" cy="152400"/>
          </a:xfrm>
        </p:grpSpPr>
        <p:cxnSp>
          <p:nvCxnSpPr>
            <p:cNvPr id="58" name="Straight Connector 57"/>
            <p:cNvCxnSpPr/>
            <p:nvPr/>
          </p:nvCxnSpPr>
          <p:spPr>
            <a:xfrm flipH="1">
              <a:off x="1845469" y="3974636"/>
              <a:ext cx="623887" cy="0"/>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flipV="1">
              <a:off x="1845469" y="4086226"/>
              <a:ext cx="233362" cy="40810"/>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845469" y="3974636"/>
              <a:ext cx="0" cy="111590"/>
            </a:xfrm>
            <a:prstGeom prst="straightConnector1">
              <a:avLst/>
            </a:prstGeom>
            <a:ln w="25400">
              <a:solidFill>
                <a:schemeClr val="bg1">
                  <a:lumMod val="85000"/>
                </a:schemeClr>
              </a:solidFill>
              <a:headEnd type="none" w="sm" len="sm"/>
              <a:tailEnd type="none" w="sm" len="sm"/>
            </a:ln>
          </p:spPr>
          <p:style>
            <a:lnRef idx="2">
              <a:schemeClr val="accent1"/>
            </a:lnRef>
            <a:fillRef idx="0">
              <a:schemeClr val="accent1"/>
            </a:fillRef>
            <a:effectRef idx="1">
              <a:schemeClr val="accent1"/>
            </a:effectRef>
            <a:fontRef idx="minor">
              <a:schemeClr val="tx1"/>
            </a:fontRef>
          </p:style>
        </p:cxnSp>
      </p:grpSp>
      <p:grpSp>
        <p:nvGrpSpPr>
          <p:cNvPr id="76" name="LightProjection"/>
          <p:cNvGrpSpPr/>
          <p:nvPr/>
        </p:nvGrpSpPr>
        <p:grpSpPr>
          <a:xfrm>
            <a:off x="2771775" y="1924051"/>
            <a:ext cx="1127125" cy="3581400"/>
            <a:chOff x="2078831" y="1443038"/>
            <a:chExt cx="845344" cy="2686050"/>
          </a:xfrm>
        </p:grpSpPr>
        <p:cxnSp>
          <p:nvCxnSpPr>
            <p:cNvPr id="67" name="Straight Connector 66"/>
            <p:cNvCxnSpPr/>
            <p:nvPr/>
          </p:nvCxnSpPr>
          <p:spPr>
            <a:xfrm flipV="1">
              <a:off x="2469356" y="1447800"/>
              <a:ext cx="450057" cy="2526836"/>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a:stCxn id="56" idx="0"/>
            </p:cNvCxnSpPr>
            <p:nvPr/>
          </p:nvCxnSpPr>
          <p:spPr>
            <a:xfrm flipV="1">
              <a:off x="2078831" y="1443038"/>
              <a:ext cx="678657" cy="2686050"/>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2747963" y="1443038"/>
              <a:ext cx="17621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3" name="Rectangle 2"/>
          <p:cNvSpPr/>
          <p:nvPr/>
        </p:nvSpPr>
        <p:spPr>
          <a:xfrm>
            <a:off x="2771775" y="5147734"/>
            <a:ext cx="589492" cy="517975"/>
          </a:xfrm>
          <a:prstGeom prst="rect">
            <a:avLst/>
          </a:prstGeom>
          <a:noFill/>
          <a:ln w="25400">
            <a:solidFill>
              <a:srgbClr val="FF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a:noFill/>
        </p:spPr>
        <p:txBody>
          <a:bodyPr/>
          <a:lstStyle/>
          <a:p>
            <a:pPr algn="l"/>
            <a:r>
              <a:rPr lang="sv-SE" dirty="0"/>
              <a:t>Shadow Maps</a:t>
            </a:r>
          </a:p>
        </p:txBody>
      </p:sp>
      <p:grpSp>
        <p:nvGrpSpPr>
          <p:cNvPr id="7" name="pixels"/>
          <p:cNvGrpSpPr/>
          <p:nvPr/>
        </p:nvGrpSpPr>
        <p:grpSpPr>
          <a:xfrm>
            <a:off x="1491127" y="4128270"/>
            <a:ext cx="1417376" cy="1269231"/>
            <a:chOff x="1118345" y="3096202"/>
            <a:chExt cx="1063032" cy="951923"/>
          </a:xfrm>
        </p:grpSpPr>
        <p:sp>
          <p:nvSpPr>
            <p:cNvPr id="4" name="TextBox 3"/>
            <p:cNvSpPr txBox="1"/>
            <p:nvPr/>
          </p:nvSpPr>
          <p:spPr>
            <a:xfrm>
              <a:off x="1118345" y="3096202"/>
              <a:ext cx="1063032" cy="284742"/>
            </a:xfrm>
            <a:prstGeom prst="rect">
              <a:avLst/>
            </a:prstGeom>
            <a:noFill/>
          </p:spPr>
          <p:txBody>
            <a:bodyPr wrap="none" rtlCol="0">
              <a:spAutoFit/>
            </a:bodyPr>
            <a:lstStyle/>
            <a:p>
              <a:r>
                <a:rPr lang="en-US" sz="1867" b="1" dirty="0"/>
                <a:t>512 pixels</a:t>
              </a:r>
              <a:endParaRPr lang="sv-SE" sz="1867" b="1" dirty="0"/>
            </a:p>
          </p:txBody>
        </p:sp>
        <p:sp>
          <p:nvSpPr>
            <p:cNvPr id="6" name="Freeform 5"/>
            <p:cNvSpPr/>
            <p:nvPr/>
          </p:nvSpPr>
          <p:spPr>
            <a:xfrm>
              <a:off x="1553051" y="3402806"/>
              <a:ext cx="254318" cy="645319"/>
            </a:xfrm>
            <a:custGeom>
              <a:avLst/>
              <a:gdLst>
                <a:gd name="connsiteX0" fmla="*/ 254318 w 254318"/>
                <a:gd name="connsiteY0" fmla="*/ 645319 h 645319"/>
                <a:gd name="connsiteX1" fmla="*/ 20955 w 254318"/>
                <a:gd name="connsiteY1" fmla="*/ 426244 h 645319"/>
                <a:gd name="connsiteX2" fmla="*/ 25718 w 254318"/>
                <a:gd name="connsiteY2" fmla="*/ 0 h 645319"/>
              </a:gdLst>
              <a:ahLst/>
              <a:cxnLst>
                <a:cxn ang="0">
                  <a:pos x="connsiteX0" y="connsiteY0"/>
                </a:cxn>
                <a:cxn ang="0">
                  <a:pos x="connsiteX1" y="connsiteY1"/>
                </a:cxn>
                <a:cxn ang="0">
                  <a:pos x="connsiteX2" y="connsiteY2"/>
                </a:cxn>
              </a:cxnLst>
              <a:rect l="l" t="t" r="r" b="b"/>
              <a:pathLst>
                <a:path w="254318" h="645319">
                  <a:moveTo>
                    <a:pt x="254318" y="645319"/>
                  </a:moveTo>
                  <a:cubicBezTo>
                    <a:pt x="156686" y="589558"/>
                    <a:pt x="59055" y="533797"/>
                    <a:pt x="20955" y="426244"/>
                  </a:cubicBezTo>
                  <a:cubicBezTo>
                    <a:pt x="-17145" y="318691"/>
                    <a:pt x="4286" y="159345"/>
                    <a:pt x="25718" y="0"/>
                  </a:cubicBezTo>
                </a:path>
              </a:pathLst>
            </a:custGeom>
            <a:noFill/>
            <a:ln w="25400">
              <a:head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8" name="texels"/>
          <p:cNvGrpSpPr/>
          <p:nvPr/>
        </p:nvGrpSpPr>
        <p:grpSpPr>
          <a:xfrm>
            <a:off x="2161051" y="2002349"/>
            <a:ext cx="1649692" cy="511359"/>
            <a:chOff x="1620788" y="1501761"/>
            <a:chExt cx="1237269" cy="383519"/>
          </a:xfrm>
        </p:grpSpPr>
        <p:sp>
          <p:nvSpPr>
            <p:cNvPr id="31" name="TextBox 30"/>
            <p:cNvSpPr txBox="1"/>
            <p:nvPr/>
          </p:nvSpPr>
          <p:spPr>
            <a:xfrm>
              <a:off x="1620788" y="1600538"/>
              <a:ext cx="1077459" cy="284742"/>
            </a:xfrm>
            <a:prstGeom prst="rect">
              <a:avLst/>
            </a:prstGeom>
            <a:noFill/>
          </p:spPr>
          <p:txBody>
            <a:bodyPr wrap="none" rtlCol="0">
              <a:spAutoFit/>
            </a:bodyPr>
            <a:lstStyle/>
            <a:p>
              <a:r>
                <a:rPr lang="en-US" sz="1867" b="1" dirty="0"/>
                <a:t>512 </a:t>
              </a:r>
              <a:r>
                <a:rPr lang="en-US" sz="1867" b="1" dirty="0" err="1"/>
                <a:t>texels</a:t>
              </a:r>
              <a:endParaRPr lang="sv-SE" sz="1867" b="1" dirty="0"/>
            </a:p>
          </p:txBody>
        </p:sp>
        <p:sp>
          <p:nvSpPr>
            <p:cNvPr id="32" name="Freeform 31"/>
            <p:cNvSpPr/>
            <p:nvPr/>
          </p:nvSpPr>
          <p:spPr>
            <a:xfrm>
              <a:off x="2598977" y="1501761"/>
              <a:ext cx="259080" cy="268245"/>
            </a:xfrm>
            <a:custGeom>
              <a:avLst/>
              <a:gdLst>
                <a:gd name="connsiteX0" fmla="*/ 254318 w 254318"/>
                <a:gd name="connsiteY0" fmla="*/ 645319 h 645319"/>
                <a:gd name="connsiteX1" fmla="*/ 20955 w 254318"/>
                <a:gd name="connsiteY1" fmla="*/ 426244 h 645319"/>
                <a:gd name="connsiteX2" fmla="*/ 25718 w 254318"/>
                <a:gd name="connsiteY2" fmla="*/ 0 h 645319"/>
                <a:gd name="connsiteX0" fmla="*/ 254318 w 254318"/>
                <a:gd name="connsiteY0" fmla="*/ 3188 h 687208"/>
                <a:gd name="connsiteX1" fmla="*/ 20955 w 254318"/>
                <a:gd name="connsiteY1" fmla="*/ 683273 h 687208"/>
                <a:gd name="connsiteX2" fmla="*/ 25718 w 254318"/>
                <a:gd name="connsiteY2" fmla="*/ 257029 h 687208"/>
                <a:gd name="connsiteX0" fmla="*/ 230551 w 230551"/>
                <a:gd name="connsiteY0" fmla="*/ 9225 h 329733"/>
                <a:gd name="connsiteX1" fmla="*/ 180068 w 230551"/>
                <a:gd name="connsiteY1" fmla="*/ 209250 h 329733"/>
                <a:gd name="connsiteX2" fmla="*/ 1951 w 230551"/>
                <a:gd name="connsiteY2" fmla="*/ 263066 h 329733"/>
                <a:gd name="connsiteX0" fmla="*/ 260785 w 260785"/>
                <a:gd name="connsiteY0" fmla="*/ 9269 h 335967"/>
                <a:gd name="connsiteX1" fmla="*/ 210302 w 260785"/>
                <a:gd name="connsiteY1" fmla="*/ 209294 h 335967"/>
                <a:gd name="connsiteX2" fmla="*/ 1705 w 260785"/>
                <a:gd name="connsiteY2" fmla="*/ 270730 h 335967"/>
                <a:gd name="connsiteX0" fmla="*/ 259080 w 259080"/>
                <a:gd name="connsiteY0" fmla="*/ 9269 h 277044"/>
                <a:gd name="connsiteX1" fmla="*/ 208597 w 259080"/>
                <a:gd name="connsiteY1" fmla="*/ 209294 h 277044"/>
                <a:gd name="connsiteX2" fmla="*/ 0 w 259080"/>
                <a:gd name="connsiteY2" fmla="*/ 270730 h 277044"/>
                <a:gd name="connsiteX0" fmla="*/ 259080 w 259080"/>
                <a:gd name="connsiteY0" fmla="*/ 10808 h 284351"/>
                <a:gd name="connsiteX1" fmla="*/ 208597 w 259080"/>
                <a:gd name="connsiteY1" fmla="*/ 210833 h 284351"/>
                <a:gd name="connsiteX2" fmla="*/ 0 w 259080"/>
                <a:gd name="connsiteY2" fmla="*/ 272269 h 284351"/>
                <a:gd name="connsiteX0" fmla="*/ 259080 w 259080"/>
                <a:gd name="connsiteY0" fmla="*/ 0 h 273543"/>
                <a:gd name="connsiteX1" fmla="*/ 208597 w 259080"/>
                <a:gd name="connsiteY1" fmla="*/ 200025 h 273543"/>
                <a:gd name="connsiteX2" fmla="*/ 0 w 259080"/>
                <a:gd name="connsiteY2" fmla="*/ 261461 h 273543"/>
                <a:gd name="connsiteX0" fmla="*/ 259080 w 259080"/>
                <a:gd name="connsiteY0" fmla="*/ 0 h 273543"/>
                <a:gd name="connsiteX1" fmla="*/ 208597 w 259080"/>
                <a:gd name="connsiteY1" fmla="*/ 200025 h 273543"/>
                <a:gd name="connsiteX2" fmla="*/ 0 w 259080"/>
                <a:gd name="connsiteY2" fmla="*/ 261461 h 273543"/>
                <a:gd name="connsiteX0" fmla="*/ 259080 w 259080"/>
                <a:gd name="connsiteY0" fmla="*/ 0 h 268245"/>
                <a:gd name="connsiteX1" fmla="*/ 208597 w 259080"/>
                <a:gd name="connsiteY1" fmla="*/ 200025 h 268245"/>
                <a:gd name="connsiteX2" fmla="*/ 0 w 259080"/>
                <a:gd name="connsiteY2" fmla="*/ 261461 h 268245"/>
              </a:gdLst>
              <a:ahLst/>
              <a:cxnLst>
                <a:cxn ang="0">
                  <a:pos x="connsiteX0" y="connsiteY0"/>
                </a:cxn>
                <a:cxn ang="0">
                  <a:pos x="connsiteX1" y="connsiteY1"/>
                </a:cxn>
                <a:cxn ang="0">
                  <a:pos x="connsiteX2" y="connsiteY2"/>
                </a:cxn>
              </a:cxnLst>
              <a:rect l="l" t="t" r="r" b="b"/>
              <a:pathLst>
                <a:path w="259080" h="268245">
                  <a:moveTo>
                    <a:pt x="259080" y="0"/>
                  </a:moveTo>
                  <a:cubicBezTo>
                    <a:pt x="209549" y="202842"/>
                    <a:pt x="221774" y="151686"/>
                    <a:pt x="208597" y="200025"/>
                  </a:cubicBezTo>
                  <a:cubicBezTo>
                    <a:pt x="195420" y="248364"/>
                    <a:pt x="123348" y="283646"/>
                    <a:pt x="0" y="261461"/>
                  </a:cubicBezTo>
                </a:path>
              </a:pathLst>
            </a:custGeom>
            <a:noFill/>
            <a:ln w="25400">
              <a:head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386155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500"/>
                            </p:stCondLst>
                            <p:childTnLst>
                              <p:par>
                                <p:cTn id="20" presetID="10" presetClass="exit" presetSubtype="0" fill="hold" grpId="1" nodeType="after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500"/>
                                        <p:tgtEl>
                                          <p:spTgt spid="56"/>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3" grpId="0" animBg="1"/>
      <p:bldP spid="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2000" cy="6858000"/>
          </a:xfrm>
          <a:prstGeom prst="rect">
            <a:avLst/>
          </a:prstGeom>
        </p:spPr>
      </p:pic>
      <p:sp>
        <p:nvSpPr>
          <p:cNvPr id="65" name="Rectangle 6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3" name="View Frustum"/>
          <p:cNvGrpSpPr/>
          <p:nvPr/>
        </p:nvGrpSpPr>
        <p:grpSpPr>
          <a:xfrm>
            <a:off x="4764" y="0"/>
            <a:ext cx="12182473" cy="6858000"/>
            <a:chOff x="3572" y="0"/>
            <a:chExt cx="9136855" cy="5143500"/>
          </a:xfrm>
        </p:grpSpPr>
        <p:pic>
          <p:nvPicPr>
            <p:cNvPr id="36" name="ViewFrustumIm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2" y="0"/>
              <a:ext cx="9136855" cy="5143500"/>
            </a:xfrm>
            <a:prstGeom prst="rect">
              <a:avLst/>
            </a:prstGeom>
          </p:spPr>
        </p:pic>
        <p:sp>
          <p:nvSpPr>
            <p:cNvPr id="37" name="View Frustum Text"/>
            <p:cNvSpPr txBox="1"/>
            <p:nvPr/>
          </p:nvSpPr>
          <p:spPr>
            <a:xfrm rot="709834">
              <a:off x="4891471" y="4576890"/>
              <a:ext cx="988493" cy="223091"/>
            </a:xfrm>
            <a:prstGeom prst="rect">
              <a:avLst/>
            </a:prstGeom>
            <a:noFill/>
          </p:spPr>
          <p:txBody>
            <a:bodyPr wrap="none" rtlCol="0">
              <a:spAutoFit/>
            </a:bodyPr>
            <a:lstStyle/>
            <a:p>
              <a:r>
                <a:rPr lang="en-US" sz="1333" b="1" dirty="0">
                  <a:solidFill>
                    <a:schemeClr val="bg1">
                      <a:lumMod val="95000"/>
                    </a:schemeClr>
                  </a:solidFill>
                </a:rPr>
                <a:t>view frustum</a:t>
              </a:r>
              <a:endParaRPr lang="sv-SE" sz="1333" b="1" dirty="0">
                <a:solidFill>
                  <a:schemeClr val="bg1">
                    <a:lumMod val="95000"/>
                  </a:schemeClr>
                </a:solidFill>
              </a:endParaRPr>
            </a:p>
          </p:txBody>
        </p:sp>
      </p:grpSp>
      <p:grpSp>
        <p:nvGrpSpPr>
          <p:cNvPr id="4" name="View Cascades"/>
          <p:cNvGrpSpPr/>
          <p:nvPr/>
        </p:nvGrpSpPr>
        <p:grpSpPr>
          <a:xfrm>
            <a:off x="4763" y="0"/>
            <a:ext cx="12182475" cy="6858000"/>
            <a:chOff x="3572" y="0"/>
            <a:chExt cx="9136856" cy="514350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2" y="0"/>
              <a:ext cx="9136856" cy="5143500"/>
            </a:xfrm>
            <a:prstGeom prst="rect">
              <a:avLst/>
            </a:prstGeom>
          </p:spPr>
        </p:pic>
        <p:sp>
          <p:nvSpPr>
            <p:cNvPr id="29" name="View Frustum Text"/>
            <p:cNvSpPr txBox="1"/>
            <p:nvPr/>
          </p:nvSpPr>
          <p:spPr>
            <a:xfrm rot="709834">
              <a:off x="5231289" y="4792531"/>
              <a:ext cx="579727" cy="176924"/>
            </a:xfrm>
            <a:prstGeom prst="rect">
              <a:avLst/>
            </a:prstGeom>
            <a:noFill/>
          </p:spPr>
          <p:txBody>
            <a:bodyPr wrap="none" rtlCol="0">
              <a:spAutoFit/>
            </a:bodyPr>
            <a:lstStyle/>
            <a:p>
              <a:r>
                <a:rPr lang="en-US" sz="933" b="1" dirty="0">
                  <a:solidFill>
                    <a:schemeClr val="bg1">
                      <a:lumMod val="95000"/>
                    </a:schemeClr>
                  </a:solidFill>
                </a:rPr>
                <a:t>cascade 3</a:t>
              </a:r>
              <a:endParaRPr lang="sv-SE" sz="933" b="1" dirty="0">
                <a:solidFill>
                  <a:schemeClr val="bg1">
                    <a:lumMod val="95000"/>
                  </a:schemeClr>
                </a:solidFill>
              </a:endParaRPr>
            </a:p>
          </p:txBody>
        </p:sp>
        <p:sp>
          <p:nvSpPr>
            <p:cNvPr id="30" name="View Frustum Text"/>
            <p:cNvSpPr txBox="1"/>
            <p:nvPr/>
          </p:nvSpPr>
          <p:spPr>
            <a:xfrm rot="709834">
              <a:off x="3961801" y="4540408"/>
              <a:ext cx="579727" cy="176924"/>
            </a:xfrm>
            <a:prstGeom prst="rect">
              <a:avLst/>
            </a:prstGeom>
            <a:noFill/>
          </p:spPr>
          <p:txBody>
            <a:bodyPr wrap="none" rtlCol="0">
              <a:spAutoFit/>
            </a:bodyPr>
            <a:lstStyle/>
            <a:p>
              <a:r>
                <a:rPr lang="en-US" sz="933" b="1" dirty="0">
                  <a:solidFill>
                    <a:schemeClr val="bg1">
                      <a:lumMod val="95000"/>
                    </a:schemeClr>
                  </a:solidFill>
                </a:rPr>
                <a:t>cascade 2</a:t>
              </a:r>
              <a:endParaRPr lang="sv-SE" sz="933" b="1" dirty="0">
                <a:solidFill>
                  <a:schemeClr val="bg1">
                    <a:lumMod val="95000"/>
                  </a:schemeClr>
                </a:solidFill>
              </a:endParaRPr>
            </a:p>
          </p:txBody>
        </p:sp>
        <p:sp>
          <p:nvSpPr>
            <p:cNvPr id="31" name="View Frustum Text"/>
            <p:cNvSpPr txBox="1"/>
            <p:nvPr/>
          </p:nvSpPr>
          <p:spPr>
            <a:xfrm rot="709834">
              <a:off x="2928505" y="4351986"/>
              <a:ext cx="579727" cy="176924"/>
            </a:xfrm>
            <a:prstGeom prst="rect">
              <a:avLst/>
            </a:prstGeom>
            <a:noFill/>
          </p:spPr>
          <p:txBody>
            <a:bodyPr wrap="none" rtlCol="0">
              <a:spAutoFit/>
            </a:bodyPr>
            <a:lstStyle/>
            <a:p>
              <a:r>
                <a:rPr lang="en-US" sz="933" b="1" dirty="0">
                  <a:solidFill>
                    <a:schemeClr val="bg1">
                      <a:lumMod val="95000"/>
                    </a:schemeClr>
                  </a:solidFill>
                </a:rPr>
                <a:t>cascade 1</a:t>
              </a:r>
              <a:endParaRPr lang="sv-SE" sz="933" b="1" dirty="0">
                <a:solidFill>
                  <a:schemeClr val="bg1">
                    <a:lumMod val="95000"/>
                  </a:schemeClr>
                </a:solidFill>
              </a:endParaRPr>
            </a:p>
          </p:txBody>
        </p:sp>
        <p:sp>
          <p:nvSpPr>
            <p:cNvPr id="32" name="View Frustum Text"/>
            <p:cNvSpPr txBox="1"/>
            <p:nvPr/>
          </p:nvSpPr>
          <p:spPr>
            <a:xfrm rot="709834">
              <a:off x="2022328" y="4141801"/>
              <a:ext cx="579727" cy="176924"/>
            </a:xfrm>
            <a:prstGeom prst="rect">
              <a:avLst/>
            </a:prstGeom>
            <a:noFill/>
          </p:spPr>
          <p:txBody>
            <a:bodyPr wrap="none" rtlCol="0">
              <a:spAutoFit/>
            </a:bodyPr>
            <a:lstStyle/>
            <a:p>
              <a:r>
                <a:rPr lang="en-US" sz="933" b="1" dirty="0">
                  <a:solidFill>
                    <a:schemeClr val="bg1">
                      <a:lumMod val="95000"/>
                    </a:schemeClr>
                  </a:solidFill>
                </a:rPr>
                <a:t>cascade 0</a:t>
              </a:r>
              <a:endParaRPr lang="sv-SE" sz="933" b="1" dirty="0">
                <a:solidFill>
                  <a:schemeClr val="bg1">
                    <a:lumMod val="95000"/>
                  </a:schemeClr>
                </a:solidFill>
              </a:endParaRPr>
            </a:p>
          </p:txBody>
        </p:sp>
      </p:grpSp>
      <p:grpSp>
        <p:nvGrpSpPr>
          <p:cNvPr id="64" name="ViewProjection"/>
          <p:cNvGrpSpPr/>
          <p:nvPr/>
        </p:nvGrpSpPr>
        <p:grpSpPr>
          <a:xfrm>
            <a:off x="2460626" y="5299515"/>
            <a:ext cx="831849" cy="203200"/>
            <a:chOff x="1845469" y="3974636"/>
            <a:chExt cx="623887" cy="152400"/>
          </a:xfrm>
        </p:grpSpPr>
        <p:cxnSp>
          <p:nvCxnSpPr>
            <p:cNvPr id="58" name="Straight Connector 57"/>
            <p:cNvCxnSpPr/>
            <p:nvPr/>
          </p:nvCxnSpPr>
          <p:spPr>
            <a:xfrm flipH="1">
              <a:off x="1845469" y="3974636"/>
              <a:ext cx="623887" cy="0"/>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flipV="1">
              <a:off x="1845469" y="4086226"/>
              <a:ext cx="233362" cy="40810"/>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845469" y="3974636"/>
              <a:ext cx="0" cy="111590"/>
            </a:xfrm>
            <a:prstGeom prst="straightConnector1">
              <a:avLst/>
            </a:prstGeom>
            <a:ln w="25400">
              <a:solidFill>
                <a:schemeClr val="bg1">
                  <a:lumMod val="85000"/>
                </a:schemeClr>
              </a:solidFill>
              <a:headEnd type="none" w="sm" len="sm"/>
              <a:tailEnd type="none" w="sm" len="sm"/>
            </a:ln>
          </p:spPr>
          <p:style>
            <a:lnRef idx="2">
              <a:schemeClr val="accent1"/>
            </a:lnRef>
            <a:fillRef idx="0">
              <a:schemeClr val="accent1"/>
            </a:fillRef>
            <a:effectRef idx="1">
              <a:schemeClr val="accent1"/>
            </a:effectRef>
            <a:fontRef idx="minor">
              <a:schemeClr val="tx1"/>
            </a:fontRef>
          </p:style>
        </p:cxnSp>
      </p:grpSp>
      <p:sp>
        <p:nvSpPr>
          <p:cNvPr id="56" name="Foreground"/>
          <p:cNvSpPr/>
          <p:nvPr/>
        </p:nvSpPr>
        <p:spPr>
          <a:xfrm>
            <a:off x="2771775" y="5311775"/>
            <a:ext cx="520700" cy="228600"/>
          </a:xfrm>
          <a:custGeom>
            <a:avLst/>
            <a:gdLst>
              <a:gd name="connsiteX0" fmla="*/ 0 w 390525"/>
              <a:gd name="connsiteY0" fmla="*/ 145257 h 171450"/>
              <a:gd name="connsiteX1" fmla="*/ 50007 w 390525"/>
              <a:gd name="connsiteY1" fmla="*/ 157163 h 171450"/>
              <a:gd name="connsiteX2" fmla="*/ 50007 w 390525"/>
              <a:gd name="connsiteY2" fmla="*/ 157163 h 171450"/>
              <a:gd name="connsiteX3" fmla="*/ 85725 w 390525"/>
              <a:gd name="connsiteY3" fmla="*/ 142875 h 171450"/>
              <a:gd name="connsiteX4" fmla="*/ 90488 w 390525"/>
              <a:gd name="connsiteY4" fmla="*/ 169069 h 171450"/>
              <a:gd name="connsiteX5" fmla="*/ 114300 w 390525"/>
              <a:gd name="connsiteY5" fmla="*/ 171450 h 171450"/>
              <a:gd name="connsiteX6" fmla="*/ 130969 w 390525"/>
              <a:gd name="connsiteY6" fmla="*/ 159544 h 171450"/>
              <a:gd name="connsiteX7" fmla="*/ 128588 w 390525"/>
              <a:gd name="connsiteY7" fmla="*/ 126207 h 171450"/>
              <a:gd name="connsiteX8" fmla="*/ 164307 w 390525"/>
              <a:gd name="connsiteY8" fmla="*/ 123825 h 171450"/>
              <a:gd name="connsiteX9" fmla="*/ 166688 w 390525"/>
              <a:gd name="connsiteY9" fmla="*/ 140494 h 171450"/>
              <a:gd name="connsiteX10" fmla="*/ 197644 w 390525"/>
              <a:gd name="connsiteY10" fmla="*/ 114300 h 171450"/>
              <a:gd name="connsiteX11" fmla="*/ 197644 w 390525"/>
              <a:gd name="connsiteY11" fmla="*/ 88107 h 171450"/>
              <a:gd name="connsiteX12" fmla="*/ 228600 w 390525"/>
              <a:gd name="connsiteY12" fmla="*/ 80963 h 171450"/>
              <a:gd name="connsiteX13" fmla="*/ 233363 w 390525"/>
              <a:gd name="connsiteY13" fmla="*/ 95250 h 171450"/>
              <a:gd name="connsiteX14" fmla="*/ 266700 w 390525"/>
              <a:gd name="connsiteY14" fmla="*/ 69057 h 171450"/>
              <a:gd name="connsiteX15" fmla="*/ 266700 w 390525"/>
              <a:gd name="connsiteY15" fmla="*/ 45244 h 171450"/>
              <a:gd name="connsiteX16" fmla="*/ 300038 w 390525"/>
              <a:gd name="connsiteY16" fmla="*/ 42863 h 171450"/>
              <a:gd name="connsiteX17" fmla="*/ 300038 w 390525"/>
              <a:gd name="connsiteY17" fmla="*/ 59532 h 171450"/>
              <a:gd name="connsiteX18" fmla="*/ 333375 w 390525"/>
              <a:gd name="connsiteY18" fmla="*/ 33338 h 171450"/>
              <a:gd name="connsiteX19" fmla="*/ 333375 w 390525"/>
              <a:gd name="connsiteY19" fmla="*/ 0 h 171450"/>
              <a:gd name="connsiteX20" fmla="*/ 371475 w 390525"/>
              <a:gd name="connsiteY20" fmla="*/ 0 h 171450"/>
              <a:gd name="connsiteX21" fmla="*/ 376238 w 390525"/>
              <a:gd name="connsiteY21" fmla="*/ 9525 h 171450"/>
              <a:gd name="connsiteX22" fmla="*/ 390525 w 390525"/>
              <a:gd name="connsiteY22"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0525" h="171450">
                <a:moveTo>
                  <a:pt x="0" y="145257"/>
                </a:moveTo>
                <a:lnTo>
                  <a:pt x="50007" y="157163"/>
                </a:lnTo>
                <a:lnTo>
                  <a:pt x="50007" y="157163"/>
                </a:lnTo>
                <a:lnTo>
                  <a:pt x="85725" y="142875"/>
                </a:lnTo>
                <a:lnTo>
                  <a:pt x="90488" y="169069"/>
                </a:lnTo>
                <a:lnTo>
                  <a:pt x="114300" y="171450"/>
                </a:lnTo>
                <a:lnTo>
                  <a:pt x="130969" y="159544"/>
                </a:lnTo>
                <a:lnTo>
                  <a:pt x="128588" y="126207"/>
                </a:lnTo>
                <a:lnTo>
                  <a:pt x="164307" y="123825"/>
                </a:lnTo>
                <a:lnTo>
                  <a:pt x="166688" y="140494"/>
                </a:lnTo>
                <a:lnTo>
                  <a:pt x="197644" y="114300"/>
                </a:lnTo>
                <a:lnTo>
                  <a:pt x="197644" y="88107"/>
                </a:lnTo>
                <a:lnTo>
                  <a:pt x="228600" y="80963"/>
                </a:lnTo>
                <a:lnTo>
                  <a:pt x="233363" y="95250"/>
                </a:lnTo>
                <a:lnTo>
                  <a:pt x="266700" y="69057"/>
                </a:lnTo>
                <a:lnTo>
                  <a:pt x="266700" y="45244"/>
                </a:lnTo>
                <a:lnTo>
                  <a:pt x="300038" y="42863"/>
                </a:lnTo>
                <a:lnTo>
                  <a:pt x="300038" y="59532"/>
                </a:lnTo>
                <a:lnTo>
                  <a:pt x="333375" y="33338"/>
                </a:lnTo>
                <a:lnTo>
                  <a:pt x="333375" y="0"/>
                </a:lnTo>
                <a:lnTo>
                  <a:pt x="371475" y="0"/>
                </a:lnTo>
                <a:lnTo>
                  <a:pt x="376238" y="9525"/>
                </a:lnTo>
                <a:lnTo>
                  <a:pt x="390525" y="0"/>
                </a:ln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53" name="Light Icons"/>
          <p:cNvGrpSpPr/>
          <p:nvPr/>
        </p:nvGrpSpPr>
        <p:grpSpPr>
          <a:xfrm>
            <a:off x="3404436" y="1295522"/>
            <a:ext cx="3621137" cy="364871"/>
            <a:chOff x="2600951" y="1114516"/>
            <a:chExt cx="2715853" cy="273653"/>
          </a:xfrm>
        </p:grpSpPr>
        <p:sp>
          <p:nvSpPr>
            <p:cNvPr id="45" name="Sun 44"/>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6" name="Down Arrow 45"/>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8" name="Down Arrow 47"/>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9" name="Down Arrow 48"/>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0" name="Down Arrow 49"/>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1" name="Down Arrow 50"/>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2" name="Down Arrow 51"/>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pic>
        <p:nvPicPr>
          <p:cNvPr id="5" name="LightCascadesImage" hidden="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4" y="0"/>
            <a:ext cx="12182473" cy="6858000"/>
          </a:xfrm>
          <a:prstGeom prst="rect">
            <a:avLst/>
          </a:prstGeom>
        </p:spPr>
      </p:pic>
      <p:grpSp>
        <p:nvGrpSpPr>
          <p:cNvPr id="9" name="Cascade0"/>
          <p:cNvGrpSpPr/>
          <p:nvPr/>
        </p:nvGrpSpPr>
        <p:grpSpPr>
          <a:xfrm>
            <a:off x="2063751" y="1660030"/>
            <a:ext cx="2038118" cy="5039221"/>
            <a:chOff x="1547813" y="1245022"/>
            <a:chExt cx="1528588" cy="3779416"/>
          </a:xfrm>
        </p:grpSpPr>
        <p:cxnSp>
          <p:nvCxnSpPr>
            <p:cNvPr id="7" name="Straight Connector 6"/>
            <p:cNvCxnSpPr/>
            <p:nvPr/>
          </p:nvCxnSpPr>
          <p:spPr>
            <a:xfrm>
              <a:off x="2469356" y="1396174"/>
              <a:ext cx="527844" cy="0"/>
            </a:xfrm>
            <a:prstGeom prst="line">
              <a:avLst/>
            </a:prstGeom>
            <a:ln>
              <a:solidFill>
                <a:srgbClr val="FFCC66"/>
              </a:solidFill>
              <a:headEnd type="stealth" w="sm" len="sm"/>
              <a:tailEnd type="stealth" w="sm" len="sm"/>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376449" y="1245022"/>
              <a:ext cx="699952" cy="161583"/>
            </a:xfrm>
            <a:prstGeom prst="rect">
              <a:avLst/>
            </a:prstGeom>
            <a:noFill/>
          </p:spPr>
          <p:txBody>
            <a:bodyPr wrap="none" rtlCol="0">
              <a:spAutoFit/>
            </a:bodyPr>
            <a:lstStyle/>
            <a:p>
              <a:r>
                <a:rPr lang="en-US" sz="800" b="1" dirty="0"/>
                <a:t>shadow map 0</a:t>
              </a:r>
              <a:endParaRPr lang="sv-SE" sz="800" b="1" dirty="0"/>
            </a:p>
          </p:txBody>
        </p:sp>
        <p:sp>
          <p:nvSpPr>
            <p:cNvPr id="6" name="Cascade0"/>
            <p:cNvSpPr/>
            <p:nvPr/>
          </p:nvSpPr>
          <p:spPr>
            <a:xfrm>
              <a:off x="1547813" y="1433513"/>
              <a:ext cx="1438275" cy="3590925"/>
            </a:xfrm>
            <a:custGeom>
              <a:avLst/>
              <a:gdLst>
                <a:gd name="connsiteX0" fmla="*/ 1438275 w 1438275"/>
                <a:gd name="connsiteY0" fmla="*/ 9525 h 3590925"/>
                <a:gd name="connsiteX1" fmla="*/ 933450 w 1438275"/>
                <a:gd name="connsiteY1" fmla="*/ 0 h 3590925"/>
                <a:gd name="connsiteX2" fmla="*/ 0 w 1438275"/>
                <a:gd name="connsiteY2" fmla="*/ 3590925 h 3590925"/>
                <a:gd name="connsiteX3" fmla="*/ 876300 w 1438275"/>
                <a:gd name="connsiteY3" fmla="*/ 3590925 h 3590925"/>
                <a:gd name="connsiteX4" fmla="*/ 1438275 w 1438275"/>
                <a:gd name="connsiteY4" fmla="*/ 9525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275" h="3590925">
                  <a:moveTo>
                    <a:pt x="1438275" y="9525"/>
                  </a:moveTo>
                  <a:lnTo>
                    <a:pt x="933450" y="0"/>
                  </a:lnTo>
                  <a:lnTo>
                    <a:pt x="0" y="3590925"/>
                  </a:lnTo>
                  <a:lnTo>
                    <a:pt x="876300" y="3590925"/>
                  </a:lnTo>
                  <a:lnTo>
                    <a:pt x="1438275" y="9525"/>
                  </a:lnTo>
                  <a:close/>
                </a:path>
              </a:pathLst>
            </a:custGeom>
            <a:solidFill>
              <a:srgbClr val="FFC000">
                <a:alpha val="11000"/>
              </a:srgbClr>
            </a:solidFill>
            <a:ln>
              <a:solidFill>
                <a:srgbClr val="CC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0" name="Cascade1"/>
          <p:cNvGrpSpPr/>
          <p:nvPr/>
        </p:nvGrpSpPr>
        <p:grpSpPr>
          <a:xfrm>
            <a:off x="3136903" y="1784382"/>
            <a:ext cx="1733935" cy="4933921"/>
            <a:chOff x="2352676" y="1338286"/>
            <a:chExt cx="1300451" cy="3700441"/>
          </a:xfrm>
        </p:grpSpPr>
        <p:cxnSp>
          <p:nvCxnSpPr>
            <p:cNvPr id="41" name="Straight Connector 40"/>
            <p:cNvCxnSpPr/>
            <p:nvPr/>
          </p:nvCxnSpPr>
          <p:spPr>
            <a:xfrm>
              <a:off x="2912774" y="1497774"/>
              <a:ext cx="740353" cy="0"/>
            </a:xfrm>
            <a:prstGeom prst="line">
              <a:avLst/>
            </a:prstGeom>
            <a:ln>
              <a:solidFill>
                <a:srgbClr val="FFCC66"/>
              </a:solidFill>
              <a:headEnd type="stealth" w="sm" len="sm"/>
              <a:tailEnd type="stealth" w="sm" len="sm"/>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2950154" y="1338286"/>
              <a:ext cx="699952" cy="161583"/>
            </a:xfrm>
            <a:prstGeom prst="rect">
              <a:avLst/>
            </a:prstGeom>
            <a:noFill/>
          </p:spPr>
          <p:txBody>
            <a:bodyPr wrap="none" rtlCol="0">
              <a:spAutoFit/>
            </a:bodyPr>
            <a:lstStyle/>
            <a:p>
              <a:r>
                <a:rPr lang="en-US" sz="800" b="1" dirty="0"/>
                <a:t>shadow map 1</a:t>
              </a:r>
              <a:endParaRPr lang="sv-SE" sz="800" b="1" dirty="0"/>
            </a:p>
          </p:txBody>
        </p:sp>
        <p:sp>
          <p:nvSpPr>
            <p:cNvPr id="43" name="Cascade1"/>
            <p:cNvSpPr/>
            <p:nvPr/>
          </p:nvSpPr>
          <p:spPr>
            <a:xfrm>
              <a:off x="2352676" y="1543051"/>
              <a:ext cx="1285876" cy="3495676"/>
            </a:xfrm>
            <a:custGeom>
              <a:avLst/>
              <a:gdLst>
                <a:gd name="connsiteX0" fmla="*/ 1438275 w 1438275"/>
                <a:gd name="connsiteY0" fmla="*/ 9525 h 3590925"/>
                <a:gd name="connsiteX1" fmla="*/ 933450 w 1438275"/>
                <a:gd name="connsiteY1" fmla="*/ 0 h 3590925"/>
                <a:gd name="connsiteX2" fmla="*/ 0 w 1438275"/>
                <a:gd name="connsiteY2" fmla="*/ 3590925 h 3590925"/>
                <a:gd name="connsiteX3" fmla="*/ 876300 w 1438275"/>
                <a:gd name="connsiteY3" fmla="*/ 3590925 h 3590925"/>
                <a:gd name="connsiteX4" fmla="*/ 1438275 w 1438275"/>
                <a:gd name="connsiteY4" fmla="*/ 9525 h 3590925"/>
                <a:gd name="connsiteX0" fmla="*/ 1438275 w 1438275"/>
                <a:gd name="connsiteY0" fmla="*/ 138113 h 3719513"/>
                <a:gd name="connsiteX1" fmla="*/ 1214438 w 1438275"/>
                <a:gd name="connsiteY1" fmla="*/ 0 h 3719513"/>
                <a:gd name="connsiteX2" fmla="*/ 0 w 1438275"/>
                <a:gd name="connsiteY2" fmla="*/ 3719513 h 3719513"/>
                <a:gd name="connsiteX3" fmla="*/ 876300 w 1438275"/>
                <a:gd name="connsiteY3" fmla="*/ 3719513 h 3719513"/>
                <a:gd name="connsiteX4" fmla="*/ 1438275 w 1438275"/>
                <a:gd name="connsiteY4" fmla="*/ 138113 h 3719513"/>
                <a:gd name="connsiteX0" fmla="*/ 1943100 w 1943100"/>
                <a:gd name="connsiteY0" fmla="*/ 0 h 3729038"/>
                <a:gd name="connsiteX1" fmla="*/ 1214438 w 1943100"/>
                <a:gd name="connsiteY1" fmla="*/ 9525 h 3729038"/>
                <a:gd name="connsiteX2" fmla="*/ 0 w 1943100"/>
                <a:gd name="connsiteY2" fmla="*/ 3729038 h 3729038"/>
                <a:gd name="connsiteX3" fmla="*/ 876300 w 1943100"/>
                <a:gd name="connsiteY3" fmla="*/ 3729038 h 3729038"/>
                <a:gd name="connsiteX4" fmla="*/ 1943100 w 1943100"/>
                <a:gd name="connsiteY4" fmla="*/ 0 h 3729038"/>
                <a:gd name="connsiteX0" fmla="*/ 1943100 w 1943100"/>
                <a:gd name="connsiteY0" fmla="*/ 0 h 3729038"/>
                <a:gd name="connsiteX1" fmla="*/ 1214438 w 1943100"/>
                <a:gd name="connsiteY1" fmla="*/ 9525 h 3729038"/>
                <a:gd name="connsiteX2" fmla="*/ 0 w 1943100"/>
                <a:gd name="connsiteY2" fmla="*/ 3729038 h 3729038"/>
                <a:gd name="connsiteX3" fmla="*/ 1719262 w 1943100"/>
                <a:gd name="connsiteY3" fmla="*/ 3590926 h 3729038"/>
                <a:gd name="connsiteX4" fmla="*/ 1943100 w 1943100"/>
                <a:gd name="connsiteY4" fmla="*/ 0 h 3729038"/>
                <a:gd name="connsiteX0" fmla="*/ 1290638 w 1290638"/>
                <a:gd name="connsiteY0" fmla="*/ 0 h 3590926"/>
                <a:gd name="connsiteX1" fmla="*/ 561976 w 1290638"/>
                <a:gd name="connsiteY1" fmla="*/ 9525 h 3590926"/>
                <a:gd name="connsiteX2" fmla="*/ 0 w 1290638"/>
                <a:gd name="connsiteY2" fmla="*/ 3586163 h 3590926"/>
                <a:gd name="connsiteX3" fmla="*/ 1066800 w 1290638"/>
                <a:gd name="connsiteY3" fmla="*/ 3590926 h 3590926"/>
                <a:gd name="connsiteX4" fmla="*/ 1290638 w 1290638"/>
                <a:gd name="connsiteY4" fmla="*/ 0 h 3590926"/>
                <a:gd name="connsiteX0" fmla="*/ 1285876 w 1285876"/>
                <a:gd name="connsiteY0" fmla="*/ 85725 h 3581401"/>
                <a:gd name="connsiteX1" fmla="*/ 561976 w 1285876"/>
                <a:gd name="connsiteY1" fmla="*/ 0 h 3581401"/>
                <a:gd name="connsiteX2" fmla="*/ 0 w 1285876"/>
                <a:gd name="connsiteY2" fmla="*/ 3576638 h 3581401"/>
                <a:gd name="connsiteX3" fmla="*/ 1066800 w 1285876"/>
                <a:gd name="connsiteY3" fmla="*/ 3581401 h 3581401"/>
                <a:gd name="connsiteX4" fmla="*/ 1285876 w 1285876"/>
                <a:gd name="connsiteY4" fmla="*/ 85725 h 3581401"/>
                <a:gd name="connsiteX0" fmla="*/ 1285876 w 1285876"/>
                <a:gd name="connsiteY0" fmla="*/ 9525 h 3505201"/>
                <a:gd name="connsiteX1" fmla="*/ 547688 w 1285876"/>
                <a:gd name="connsiteY1" fmla="*/ 0 h 3505201"/>
                <a:gd name="connsiteX2" fmla="*/ 0 w 1285876"/>
                <a:gd name="connsiteY2" fmla="*/ 3500438 h 3505201"/>
                <a:gd name="connsiteX3" fmla="*/ 1066800 w 1285876"/>
                <a:gd name="connsiteY3" fmla="*/ 3505201 h 3505201"/>
                <a:gd name="connsiteX4" fmla="*/ 1285876 w 1285876"/>
                <a:gd name="connsiteY4" fmla="*/ 9525 h 3505201"/>
                <a:gd name="connsiteX0" fmla="*/ 1285876 w 1285876"/>
                <a:gd name="connsiteY0" fmla="*/ 0 h 3495676"/>
                <a:gd name="connsiteX1" fmla="*/ 547688 w 1285876"/>
                <a:gd name="connsiteY1" fmla="*/ 0 h 3495676"/>
                <a:gd name="connsiteX2" fmla="*/ 0 w 1285876"/>
                <a:gd name="connsiteY2" fmla="*/ 3490913 h 3495676"/>
                <a:gd name="connsiteX3" fmla="*/ 1066800 w 1285876"/>
                <a:gd name="connsiteY3" fmla="*/ 3495676 h 3495676"/>
                <a:gd name="connsiteX4" fmla="*/ 1285876 w 1285876"/>
                <a:gd name="connsiteY4" fmla="*/ 0 h 3495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76" h="3495676">
                  <a:moveTo>
                    <a:pt x="1285876" y="0"/>
                  </a:moveTo>
                  <a:lnTo>
                    <a:pt x="547688" y="0"/>
                  </a:lnTo>
                  <a:lnTo>
                    <a:pt x="0" y="3490913"/>
                  </a:lnTo>
                  <a:lnTo>
                    <a:pt x="1066800" y="3495676"/>
                  </a:lnTo>
                  <a:lnTo>
                    <a:pt x="1285876" y="0"/>
                  </a:lnTo>
                  <a:close/>
                </a:path>
              </a:pathLst>
            </a:custGeom>
            <a:solidFill>
              <a:srgbClr val="FFC000">
                <a:alpha val="11000"/>
              </a:srgbClr>
            </a:solidFill>
            <a:ln>
              <a:solidFill>
                <a:srgbClr val="CC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1" name="Cascade2"/>
          <p:cNvGrpSpPr/>
          <p:nvPr/>
        </p:nvGrpSpPr>
        <p:grpSpPr>
          <a:xfrm>
            <a:off x="4464053" y="1661272"/>
            <a:ext cx="1803400" cy="5037977"/>
            <a:chOff x="3348040" y="1245953"/>
            <a:chExt cx="1352550" cy="3778483"/>
          </a:xfrm>
        </p:grpSpPr>
        <p:cxnSp>
          <p:nvCxnSpPr>
            <p:cNvPr id="39" name="Straight Connector 38"/>
            <p:cNvCxnSpPr/>
            <p:nvPr/>
          </p:nvCxnSpPr>
          <p:spPr>
            <a:xfrm>
              <a:off x="3574691" y="1389545"/>
              <a:ext cx="785340" cy="0"/>
            </a:xfrm>
            <a:prstGeom prst="line">
              <a:avLst/>
            </a:prstGeom>
            <a:ln>
              <a:solidFill>
                <a:srgbClr val="FFCC66"/>
              </a:solidFill>
              <a:headEnd type="stealth" w="sm" len="sm"/>
              <a:tailEnd type="stealth" w="sm" len="sm"/>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617090" y="1245953"/>
              <a:ext cx="713657" cy="161583"/>
            </a:xfrm>
            <a:prstGeom prst="rect">
              <a:avLst/>
            </a:prstGeom>
            <a:noFill/>
          </p:spPr>
          <p:txBody>
            <a:bodyPr wrap="square" rtlCol="0">
              <a:spAutoFit/>
            </a:bodyPr>
            <a:lstStyle/>
            <a:p>
              <a:r>
                <a:rPr lang="en-US" sz="800" b="1" dirty="0"/>
                <a:t>shadow map 2</a:t>
              </a:r>
              <a:endParaRPr lang="sv-SE" sz="800" b="1" dirty="0"/>
            </a:p>
          </p:txBody>
        </p:sp>
        <p:sp>
          <p:nvSpPr>
            <p:cNvPr id="44" name="Cascade2"/>
            <p:cNvSpPr/>
            <p:nvPr/>
          </p:nvSpPr>
          <p:spPr>
            <a:xfrm>
              <a:off x="3348040" y="1438273"/>
              <a:ext cx="1352550" cy="3586163"/>
            </a:xfrm>
            <a:custGeom>
              <a:avLst/>
              <a:gdLst>
                <a:gd name="connsiteX0" fmla="*/ 1438275 w 1438275"/>
                <a:gd name="connsiteY0" fmla="*/ 9525 h 3590925"/>
                <a:gd name="connsiteX1" fmla="*/ 933450 w 1438275"/>
                <a:gd name="connsiteY1" fmla="*/ 0 h 3590925"/>
                <a:gd name="connsiteX2" fmla="*/ 0 w 1438275"/>
                <a:gd name="connsiteY2" fmla="*/ 3590925 h 3590925"/>
                <a:gd name="connsiteX3" fmla="*/ 876300 w 1438275"/>
                <a:gd name="connsiteY3" fmla="*/ 3590925 h 3590925"/>
                <a:gd name="connsiteX4" fmla="*/ 1438275 w 1438275"/>
                <a:gd name="connsiteY4" fmla="*/ 9525 h 3590925"/>
                <a:gd name="connsiteX0" fmla="*/ 1438275 w 1438275"/>
                <a:gd name="connsiteY0" fmla="*/ 138113 h 3719513"/>
                <a:gd name="connsiteX1" fmla="*/ 1214438 w 1438275"/>
                <a:gd name="connsiteY1" fmla="*/ 0 h 3719513"/>
                <a:gd name="connsiteX2" fmla="*/ 0 w 1438275"/>
                <a:gd name="connsiteY2" fmla="*/ 3719513 h 3719513"/>
                <a:gd name="connsiteX3" fmla="*/ 876300 w 1438275"/>
                <a:gd name="connsiteY3" fmla="*/ 3719513 h 3719513"/>
                <a:gd name="connsiteX4" fmla="*/ 1438275 w 1438275"/>
                <a:gd name="connsiteY4" fmla="*/ 138113 h 3719513"/>
                <a:gd name="connsiteX0" fmla="*/ 1943100 w 1943100"/>
                <a:gd name="connsiteY0" fmla="*/ 0 h 3729038"/>
                <a:gd name="connsiteX1" fmla="*/ 1214438 w 1943100"/>
                <a:gd name="connsiteY1" fmla="*/ 9525 h 3729038"/>
                <a:gd name="connsiteX2" fmla="*/ 0 w 1943100"/>
                <a:gd name="connsiteY2" fmla="*/ 3729038 h 3729038"/>
                <a:gd name="connsiteX3" fmla="*/ 876300 w 1943100"/>
                <a:gd name="connsiteY3" fmla="*/ 3729038 h 3729038"/>
                <a:gd name="connsiteX4" fmla="*/ 1943100 w 1943100"/>
                <a:gd name="connsiteY4" fmla="*/ 0 h 3729038"/>
                <a:gd name="connsiteX0" fmla="*/ 1943100 w 1943100"/>
                <a:gd name="connsiteY0" fmla="*/ 0 h 3729038"/>
                <a:gd name="connsiteX1" fmla="*/ 1214438 w 1943100"/>
                <a:gd name="connsiteY1" fmla="*/ 9525 h 3729038"/>
                <a:gd name="connsiteX2" fmla="*/ 0 w 1943100"/>
                <a:gd name="connsiteY2" fmla="*/ 3729038 h 3729038"/>
                <a:gd name="connsiteX3" fmla="*/ 1719262 w 1943100"/>
                <a:gd name="connsiteY3" fmla="*/ 3590926 h 3729038"/>
                <a:gd name="connsiteX4" fmla="*/ 1943100 w 1943100"/>
                <a:gd name="connsiteY4" fmla="*/ 0 h 3729038"/>
                <a:gd name="connsiteX0" fmla="*/ 1290638 w 1290638"/>
                <a:gd name="connsiteY0" fmla="*/ 0 h 3590926"/>
                <a:gd name="connsiteX1" fmla="*/ 561976 w 1290638"/>
                <a:gd name="connsiteY1" fmla="*/ 9525 h 3590926"/>
                <a:gd name="connsiteX2" fmla="*/ 0 w 1290638"/>
                <a:gd name="connsiteY2" fmla="*/ 3586163 h 3590926"/>
                <a:gd name="connsiteX3" fmla="*/ 1066800 w 1290638"/>
                <a:gd name="connsiteY3" fmla="*/ 3590926 h 3590926"/>
                <a:gd name="connsiteX4" fmla="*/ 1290638 w 1290638"/>
                <a:gd name="connsiteY4" fmla="*/ 0 h 3590926"/>
                <a:gd name="connsiteX0" fmla="*/ 1290638 w 1290638"/>
                <a:gd name="connsiteY0" fmla="*/ 161925 h 3752851"/>
                <a:gd name="connsiteX1" fmla="*/ 1071563 w 1290638"/>
                <a:gd name="connsiteY1" fmla="*/ 0 h 3752851"/>
                <a:gd name="connsiteX2" fmla="*/ 0 w 1290638"/>
                <a:gd name="connsiteY2" fmla="*/ 3748088 h 3752851"/>
                <a:gd name="connsiteX3" fmla="*/ 1066800 w 1290638"/>
                <a:gd name="connsiteY3" fmla="*/ 3752851 h 3752851"/>
                <a:gd name="connsiteX4" fmla="*/ 1290638 w 1290638"/>
                <a:gd name="connsiteY4" fmla="*/ 161925 h 3752851"/>
                <a:gd name="connsiteX0" fmla="*/ 1871663 w 1871663"/>
                <a:gd name="connsiteY0" fmla="*/ 4763 h 3752851"/>
                <a:gd name="connsiteX1" fmla="*/ 1071563 w 1871663"/>
                <a:gd name="connsiteY1" fmla="*/ 0 h 3752851"/>
                <a:gd name="connsiteX2" fmla="*/ 0 w 1871663"/>
                <a:gd name="connsiteY2" fmla="*/ 3748088 h 3752851"/>
                <a:gd name="connsiteX3" fmla="*/ 1066800 w 1871663"/>
                <a:gd name="connsiteY3" fmla="*/ 3752851 h 3752851"/>
                <a:gd name="connsiteX4" fmla="*/ 1871663 w 1871663"/>
                <a:gd name="connsiteY4" fmla="*/ 4763 h 3752851"/>
                <a:gd name="connsiteX0" fmla="*/ 1871663 w 2195513"/>
                <a:gd name="connsiteY0" fmla="*/ 4763 h 3748088"/>
                <a:gd name="connsiteX1" fmla="*/ 1071563 w 2195513"/>
                <a:gd name="connsiteY1" fmla="*/ 0 h 3748088"/>
                <a:gd name="connsiteX2" fmla="*/ 0 w 2195513"/>
                <a:gd name="connsiteY2" fmla="*/ 3748088 h 3748088"/>
                <a:gd name="connsiteX3" fmla="*/ 2195513 w 2195513"/>
                <a:gd name="connsiteY3" fmla="*/ 3586163 h 3748088"/>
                <a:gd name="connsiteX4" fmla="*/ 1871663 w 2195513"/>
                <a:gd name="connsiteY4" fmla="*/ 4763 h 3748088"/>
                <a:gd name="connsiteX0" fmla="*/ 1028700 w 1352550"/>
                <a:gd name="connsiteY0" fmla="*/ 4763 h 3586163"/>
                <a:gd name="connsiteX1" fmla="*/ 228600 w 1352550"/>
                <a:gd name="connsiteY1" fmla="*/ 0 h 3586163"/>
                <a:gd name="connsiteX2" fmla="*/ 0 w 1352550"/>
                <a:gd name="connsiteY2" fmla="*/ 3581401 h 3586163"/>
                <a:gd name="connsiteX3" fmla="*/ 1352550 w 1352550"/>
                <a:gd name="connsiteY3" fmla="*/ 3586163 h 3586163"/>
                <a:gd name="connsiteX4" fmla="*/ 1028700 w 1352550"/>
                <a:gd name="connsiteY4" fmla="*/ 4763 h 3586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50" h="3586163">
                  <a:moveTo>
                    <a:pt x="1028700" y="4763"/>
                  </a:moveTo>
                  <a:lnTo>
                    <a:pt x="228600" y="0"/>
                  </a:lnTo>
                  <a:lnTo>
                    <a:pt x="0" y="3581401"/>
                  </a:lnTo>
                  <a:lnTo>
                    <a:pt x="1352550" y="3586163"/>
                  </a:lnTo>
                  <a:lnTo>
                    <a:pt x="1028700" y="4763"/>
                  </a:lnTo>
                  <a:close/>
                </a:path>
              </a:pathLst>
            </a:custGeom>
            <a:solidFill>
              <a:srgbClr val="FFC000">
                <a:alpha val="11000"/>
              </a:srgbClr>
            </a:solidFill>
            <a:ln>
              <a:solidFill>
                <a:srgbClr val="CC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5" name="Cascade3"/>
          <p:cNvGrpSpPr/>
          <p:nvPr/>
        </p:nvGrpSpPr>
        <p:grpSpPr>
          <a:xfrm>
            <a:off x="5743456" y="1796164"/>
            <a:ext cx="2822699" cy="4896736"/>
            <a:chOff x="4307592" y="1347123"/>
            <a:chExt cx="2117024" cy="3672552"/>
          </a:xfrm>
        </p:grpSpPr>
        <p:cxnSp>
          <p:nvCxnSpPr>
            <p:cNvPr id="54" name="Straight Connector 53"/>
            <p:cNvCxnSpPr/>
            <p:nvPr/>
          </p:nvCxnSpPr>
          <p:spPr>
            <a:xfrm>
              <a:off x="4307592" y="1497774"/>
              <a:ext cx="1102608" cy="0"/>
            </a:xfrm>
            <a:prstGeom prst="line">
              <a:avLst/>
            </a:prstGeom>
            <a:ln>
              <a:solidFill>
                <a:srgbClr val="FFCC66"/>
              </a:solidFill>
              <a:headEnd type="stealth" w="sm" len="sm"/>
              <a:tailEnd type="stealth" w="sm" len="sm"/>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4508801" y="1347123"/>
              <a:ext cx="713657" cy="161583"/>
            </a:xfrm>
            <a:prstGeom prst="rect">
              <a:avLst/>
            </a:prstGeom>
            <a:noFill/>
          </p:spPr>
          <p:txBody>
            <a:bodyPr wrap="square" rtlCol="0">
              <a:spAutoFit/>
            </a:bodyPr>
            <a:lstStyle/>
            <a:p>
              <a:r>
                <a:rPr lang="en-US" sz="800" b="1" dirty="0"/>
                <a:t>shadow map 3</a:t>
              </a:r>
              <a:endParaRPr lang="sv-SE" sz="800" b="1" dirty="0"/>
            </a:p>
          </p:txBody>
        </p:sp>
        <p:sp>
          <p:nvSpPr>
            <p:cNvPr id="57" name="Cascade3"/>
            <p:cNvSpPr/>
            <p:nvPr/>
          </p:nvSpPr>
          <p:spPr>
            <a:xfrm>
              <a:off x="4314828" y="1547811"/>
              <a:ext cx="2109788" cy="3471864"/>
            </a:xfrm>
            <a:custGeom>
              <a:avLst/>
              <a:gdLst>
                <a:gd name="connsiteX0" fmla="*/ 1438275 w 1438275"/>
                <a:gd name="connsiteY0" fmla="*/ 9525 h 3590925"/>
                <a:gd name="connsiteX1" fmla="*/ 933450 w 1438275"/>
                <a:gd name="connsiteY1" fmla="*/ 0 h 3590925"/>
                <a:gd name="connsiteX2" fmla="*/ 0 w 1438275"/>
                <a:gd name="connsiteY2" fmla="*/ 3590925 h 3590925"/>
                <a:gd name="connsiteX3" fmla="*/ 876300 w 1438275"/>
                <a:gd name="connsiteY3" fmla="*/ 3590925 h 3590925"/>
                <a:gd name="connsiteX4" fmla="*/ 1438275 w 1438275"/>
                <a:gd name="connsiteY4" fmla="*/ 9525 h 3590925"/>
                <a:gd name="connsiteX0" fmla="*/ 1438275 w 1438275"/>
                <a:gd name="connsiteY0" fmla="*/ 138113 h 3719513"/>
                <a:gd name="connsiteX1" fmla="*/ 1214438 w 1438275"/>
                <a:gd name="connsiteY1" fmla="*/ 0 h 3719513"/>
                <a:gd name="connsiteX2" fmla="*/ 0 w 1438275"/>
                <a:gd name="connsiteY2" fmla="*/ 3719513 h 3719513"/>
                <a:gd name="connsiteX3" fmla="*/ 876300 w 1438275"/>
                <a:gd name="connsiteY3" fmla="*/ 3719513 h 3719513"/>
                <a:gd name="connsiteX4" fmla="*/ 1438275 w 1438275"/>
                <a:gd name="connsiteY4" fmla="*/ 138113 h 3719513"/>
                <a:gd name="connsiteX0" fmla="*/ 1943100 w 1943100"/>
                <a:gd name="connsiteY0" fmla="*/ 0 h 3729038"/>
                <a:gd name="connsiteX1" fmla="*/ 1214438 w 1943100"/>
                <a:gd name="connsiteY1" fmla="*/ 9525 h 3729038"/>
                <a:gd name="connsiteX2" fmla="*/ 0 w 1943100"/>
                <a:gd name="connsiteY2" fmla="*/ 3729038 h 3729038"/>
                <a:gd name="connsiteX3" fmla="*/ 876300 w 1943100"/>
                <a:gd name="connsiteY3" fmla="*/ 3729038 h 3729038"/>
                <a:gd name="connsiteX4" fmla="*/ 1943100 w 1943100"/>
                <a:gd name="connsiteY4" fmla="*/ 0 h 3729038"/>
                <a:gd name="connsiteX0" fmla="*/ 1943100 w 1943100"/>
                <a:gd name="connsiteY0" fmla="*/ 0 h 3729038"/>
                <a:gd name="connsiteX1" fmla="*/ 1214438 w 1943100"/>
                <a:gd name="connsiteY1" fmla="*/ 9525 h 3729038"/>
                <a:gd name="connsiteX2" fmla="*/ 0 w 1943100"/>
                <a:gd name="connsiteY2" fmla="*/ 3729038 h 3729038"/>
                <a:gd name="connsiteX3" fmla="*/ 1719262 w 1943100"/>
                <a:gd name="connsiteY3" fmla="*/ 3590926 h 3729038"/>
                <a:gd name="connsiteX4" fmla="*/ 1943100 w 1943100"/>
                <a:gd name="connsiteY4" fmla="*/ 0 h 3729038"/>
                <a:gd name="connsiteX0" fmla="*/ 1290638 w 1290638"/>
                <a:gd name="connsiteY0" fmla="*/ 0 h 3590926"/>
                <a:gd name="connsiteX1" fmla="*/ 561976 w 1290638"/>
                <a:gd name="connsiteY1" fmla="*/ 9525 h 3590926"/>
                <a:gd name="connsiteX2" fmla="*/ 0 w 1290638"/>
                <a:gd name="connsiteY2" fmla="*/ 3586163 h 3590926"/>
                <a:gd name="connsiteX3" fmla="*/ 1066800 w 1290638"/>
                <a:gd name="connsiteY3" fmla="*/ 3590926 h 3590926"/>
                <a:gd name="connsiteX4" fmla="*/ 1290638 w 1290638"/>
                <a:gd name="connsiteY4" fmla="*/ 0 h 3590926"/>
                <a:gd name="connsiteX0" fmla="*/ 1290638 w 1290638"/>
                <a:gd name="connsiteY0" fmla="*/ 161925 h 3752851"/>
                <a:gd name="connsiteX1" fmla="*/ 1071563 w 1290638"/>
                <a:gd name="connsiteY1" fmla="*/ 0 h 3752851"/>
                <a:gd name="connsiteX2" fmla="*/ 0 w 1290638"/>
                <a:gd name="connsiteY2" fmla="*/ 3748088 h 3752851"/>
                <a:gd name="connsiteX3" fmla="*/ 1066800 w 1290638"/>
                <a:gd name="connsiteY3" fmla="*/ 3752851 h 3752851"/>
                <a:gd name="connsiteX4" fmla="*/ 1290638 w 1290638"/>
                <a:gd name="connsiteY4" fmla="*/ 161925 h 3752851"/>
                <a:gd name="connsiteX0" fmla="*/ 1871663 w 1871663"/>
                <a:gd name="connsiteY0" fmla="*/ 4763 h 3752851"/>
                <a:gd name="connsiteX1" fmla="*/ 1071563 w 1871663"/>
                <a:gd name="connsiteY1" fmla="*/ 0 h 3752851"/>
                <a:gd name="connsiteX2" fmla="*/ 0 w 1871663"/>
                <a:gd name="connsiteY2" fmla="*/ 3748088 h 3752851"/>
                <a:gd name="connsiteX3" fmla="*/ 1066800 w 1871663"/>
                <a:gd name="connsiteY3" fmla="*/ 3752851 h 3752851"/>
                <a:gd name="connsiteX4" fmla="*/ 1871663 w 1871663"/>
                <a:gd name="connsiteY4" fmla="*/ 4763 h 3752851"/>
                <a:gd name="connsiteX0" fmla="*/ 1871663 w 2195513"/>
                <a:gd name="connsiteY0" fmla="*/ 4763 h 3748088"/>
                <a:gd name="connsiteX1" fmla="*/ 1071563 w 2195513"/>
                <a:gd name="connsiteY1" fmla="*/ 0 h 3748088"/>
                <a:gd name="connsiteX2" fmla="*/ 0 w 2195513"/>
                <a:gd name="connsiteY2" fmla="*/ 3748088 h 3748088"/>
                <a:gd name="connsiteX3" fmla="*/ 2195513 w 2195513"/>
                <a:gd name="connsiteY3" fmla="*/ 3586163 h 3748088"/>
                <a:gd name="connsiteX4" fmla="*/ 1871663 w 2195513"/>
                <a:gd name="connsiteY4" fmla="*/ 4763 h 3748088"/>
                <a:gd name="connsiteX0" fmla="*/ 1028700 w 1352550"/>
                <a:gd name="connsiteY0" fmla="*/ 4763 h 3586163"/>
                <a:gd name="connsiteX1" fmla="*/ 228600 w 1352550"/>
                <a:gd name="connsiteY1" fmla="*/ 0 h 3586163"/>
                <a:gd name="connsiteX2" fmla="*/ 0 w 1352550"/>
                <a:gd name="connsiteY2" fmla="*/ 3581401 h 3586163"/>
                <a:gd name="connsiteX3" fmla="*/ 1352550 w 1352550"/>
                <a:gd name="connsiteY3" fmla="*/ 3586163 h 3586163"/>
                <a:gd name="connsiteX4" fmla="*/ 1028700 w 1352550"/>
                <a:gd name="connsiteY4" fmla="*/ 4763 h 3586163"/>
                <a:gd name="connsiteX0" fmla="*/ 1895475 w 1895475"/>
                <a:gd name="connsiteY0" fmla="*/ 0 h 3748087"/>
                <a:gd name="connsiteX1" fmla="*/ 228600 w 1895475"/>
                <a:gd name="connsiteY1" fmla="*/ 161924 h 3748087"/>
                <a:gd name="connsiteX2" fmla="*/ 0 w 1895475"/>
                <a:gd name="connsiteY2" fmla="*/ 3743325 h 3748087"/>
                <a:gd name="connsiteX3" fmla="*/ 1352550 w 1895475"/>
                <a:gd name="connsiteY3" fmla="*/ 3748087 h 3748087"/>
                <a:gd name="connsiteX4" fmla="*/ 1895475 w 1895475"/>
                <a:gd name="connsiteY4" fmla="*/ 0 h 3748087"/>
                <a:gd name="connsiteX0" fmla="*/ 1895475 w 1895475"/>
                <a:gd name="connsiteY0" fmla="*/ 0 h 3748087"/>
                <a:gd name="connsiteX1" fmla="*/ 804862 w 1895475"/>
                <a:gd name="connsiteY1" fmla="*/ 19049 h 3748087"/>
                <a:gd name="connsiteX2" fmla="*/ 0 w 1895475"/>
                <a:gd name="connsiteY2" fmla="*/ 3743325 h 3748087"/>
                <a:gd name="connsiteX3" fmla="*/ 1352550 w 1895475"/>
                <a:gd name="connsiteY3" fmla="*/ 3748087 h 3748087"/>
                <a:gd name="connsiteX4" fmla="*/ 1895475 w 1895475"/>
                <a:gd name="connsiteY4" fmla="*/ 0 h 3748087"/>
                <a:gd name="connsiteX0" fmla="*/ 1895475 w 2924175"/>
                <a:gd name="connsiteY0" fmla="*/ 0 h 3743325"/>
                <a:gd name="connsiteX1" fmla="*/ 804862 w 2924175"/>
                <a:gd name="connsiteY1" fmla="*/ 19049 h 3743325"/>
                <a:gd name="connsiteX2" fmla="*/ 0 w 2924175"/>
                <a:gd name="connsiteY2" fmla="*/ 3743325 h 3743325"/>
                <a:gd name="connsiteX3" fmla="*/ 2924175 w 2924175"/>
                <a:gd name="connsiteY3" fmla="*/ 3586162 h 3743325"/>
                <a:gd name="connsiteX4" fmla="*/ 1895475 w 2924175"/>
                <a:gd name="connsiteY4" fmla="*/ 0 h 3743325"/>
                <a:gd name="connsiteX0" fmla="*/ 1090613 w 2119313"/>
                <a:gd name="connsiteY0" fmla="*/ 0 h 3590925"/>
                <a:gd name="connsiteX1" fmla="*/ 0 w 2119313"/>
                <a:gd name="connsiteY1" fmla="*/ 19049 h 3590925"/>
                <a:gd name="connsiteX2" fmla="*/ 266701 w 2119313"/>
                <a:gd name="connsiteY2" fmla="*/ 3590925 h 3590925"/>
                <a:gd name="connsiteX3" fmla="*/ 2119313 w 2119313"/>
                <a:gd name="connsiteY3" fmla="*/ 3586162 h 3590925"/>
                <a:gd name="connsiteX4" fmla="*/ 1090613 w 2119313"/>
                <a:gd name="connsiteY4" fmla="*/ 0 h 3590925"/>
                <a:gd name="connsiteX0" fmla="*/ 1123950 w 2119313"/>
                <a:gd name="connsiteY0" fmla="*/ 100014 h 3571876"/>
                <a:gd name="connsiteX1" fmla="*/ 0 w 2119313"/>
                <a:gd name="connsiteY1" fmla="*/ 0 h 3571876"/>
                <a:gd name="connsiteX2" fmla="*/ 266701 w 2119313"/>
                <a:gd name="connsiteY2" fmla="*/ 3571876 h 3571876"/>
                <a:gd name="connsiteX3" fmla="*/ 2119313 w 2119313"/>
                <a:gd name="connsiteY3" fmla="*/ 3567113 h 3571876"/>
                <a:gd name="connsiteX4" fmla="*/ 1123950 w 2119313"/>
                <a:gd name="connsiteY4" fmla="*/ 100014 h 3571876"/>
                <a:gd name="connsiteX0" fmla="*/ 1114425 w 2109788"/>
                <a:gd name="connsiteY0" fmla="*/ 2 h 3471864"/>
                <a:gd name="connsiteX1" fmla="*/ 0 w 2109788"/>
                <a:gd name="connsiteY1" fmla="*/ 0 h 3471864"/>
                <a:gd name="connsiteX2" fmla="*/ 257176 w 2109788"/>
                <a:gd name="connsiteY2" fmla="*/ 3471864 h 3471864"/>
                <a:gd name="connsiteX3" fmla="*/ 2109788 w 2109788"/>
                <a:gd name="connsiteY3" fmla="*/ 3467101 h 3471864"/>
                <a:gd name="connsiteX4" fmla="*/ 1114425 w 2109788"/>
                <a:gd name="connsiteY4" fmla="*/ 2 h 3471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788" h="3471864">
                  <a:moveTo>
                    <a:pt x="1114425" y="2"/>
                  </a:moveTo>
                  <a:lnTo>
                    <a:pt x="0" y="0"/>
                  </a:lnTo>
                  <a:lnTo>
                    <a:pt x="257176" y="3471864"/>
                  </a:lnTo>
                  <a:lnTo>
                    <a:pt x="2109788" y="3467101"/>
                  </a:lnTo>
                  <a:lnTo>
                    <a:pt x="1114425" y="2"/>
                  </a:lnTo>
                  <a:close/>
                </a:path>
              </a:pathLst>
            </a:custGeom>
            <a:solidFill>
              <a:srgbClr val="FFC000">
                <a:alpha val="11000"/>
              </a:srgbClr>
            </a:solidFill>
            <a:ln>
              <a:solidFill>
                <a:srgbClr val="CC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76" name="LightProjection"/>
          <p:cNvGrpSpPr/>
          <p:nvPr/>
        </p:nvGrpSpPr>
        <p:grpSpPr>
          <a:xfrm>
            <a:off x="2771776" y="1860551"/>
            <a:ext cx="1114425" cy="3644900"/>
            <a:chOff x="2078831" y="1395413"/>
            <a:chExt cx="835819" cy="2733675"/>
          </a:xfrm>
        </p:grpSpPr>
        <p:cxnSp>
          <p:nvCxnSpPr>
            <p:cNvPr id="67" name="Straight Connector 66"/>
            <p:cNvCxnSpPr/>
            <p:nvPr/>
          </p:nvCxnSpPr>
          <p:spPr>
            <a:xfrm flipV="1">
              <a:off x="2469356" y="1395413"/>
              <a:ext cx="440532" cy="2579223"/>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a:stCxn id="56" idx="0"/>
            </p:cNvCxnSpPr>
            <p:nvPr/>
          </p:nvCxnSpPr>
          <p:spPr>
            <a:xfrm flipV="1">
              <a:off x="2078831" y="1395413"/>
              <a:ext cx="654844" cy="2733675"/>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2733277" y="1395413"/>
              <a:ext cx="181373" cy="761"/>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noFill/>
        </p:spPr>
        <p:txBody>
          <a:bodyPr>
            <a:normAutofit/>
          </a:bodyPr>
          <a:lstStyle/>
          <a:p>
            <a:pPr algn="l"/>
            <a:r>
              <a:rPr lang="sv-SE" dirty="0"/>
              <a:t>Cascaded Shadow Maps</a:t>
            </a:r>
          </a:p>
        </p:txBody>
      </p:sp>
      <p:grpSp>
        <p:nvGrpSpPr>
          <p:cNvPr id="60" name="pixels"/>
          <p:cNvGrpSpPr/>
          <p:nvPr/>
        </p:nvGrpSpPr>
        <p:grpSpPr>
          <a:xfrm>
            <a:off x="1491127" y="4128270"/>
            <a:ext cx="1417376" cy="1269231"/>
            <a:chOff x="1118345" y="3096202"/>
            <a:chExt cx="1063032" cy="951923"/>
          </a:xfrm>
        </p:grpSpPr>
        <p:sp>
          <p:nvSpPr>
            <p:cNvPr id="61" name="TextBox 60"/>
            <p:cNvSpPr txBox="1"/>
            <p:nvPr/>
          </p:nvSpPr>
          <p:spPr>
            <a:xfrm>
              <a:off x="1118345" y="3096202"/>
              <a:ext cx="1063032" cy="284742"/>
            </a:xfrm>
            <a:prstGeom prst="rect">
              <a:avLst/>
            </a:prstGeom>
            <a:noFill/>
          </p:spPr>
          <p:txBody>
            <a:bodyPr wrap="none" rtlCol="0">
              <a:spAutoFit/>
            </a:bodyPr>
            <a:lstStyle/>
            <a:p>
              <a:r>
                <a:rPr lang="en-US" sz="1867" b="1" dirty="0"/>
                <a:t>512 pixels</a:t>
              </a:r>
              <a:endParaRPr lang="sv-SE" sz="1867" b="1" dirty="0"/>
            </a:p>
          </p:txBody>
        </p:sp>
        <p:sp>
          <p:nvSpPr>
            <p:cNvPr id="62" name="Freeform 61"/>
            <p:cNvSpPr/>
            <p:nvPr/>
          </p:nvSpPr>
          <p:spPr>
            <a:xfrm>
              <a:off x="1553051" y="3402806"/>
              <a:ext cx="254318" cy="645319"/>
            </a:xfrm>
            <a:custGeom>
              <a:avLst/>
              <a:gdLst>
                <a:gd name="connsiteX0" fmla="*/ 254318 w 254318"/>
                <a:gd name="connsiteY0" fmla="*/ 645319 h 645319"/>
                <a:gd name="connsiteX1" fmla="*/ 20955 w 254318"/>
                <a:gd name="connsiteY1" fmla="*/ 426244 h 645319"/>
                <a:gd name="connsiteX2" fmla="*/ 25718 w 254318"/>
                <a:gd name="connsiteY2" fmla="*/ 0 h 645319"/>
              </a:gdLst>
              <a:ahLst/>
              <a:cxnLst>
                <a:cxn ang="0">
                  <a:pos x="connsiteX0" y="connsiteY0"/>
                </a:cxn>
                <a:cxn ang="0">
                  <a:pos x="connsiteX1" y="connsiteY1"/>
                </a:cxn>
                <a:cxn ang="0">
                  <a:pos x="connsiteX2" y="connsiteY2"/>
                </a:cxn>
              </a:cxnLst>
              <a:rect l="l" t="t" r="r" b="b"/>
              <a:pathLst>
                <a:path w="254318" h="645319">
                  <a:moveTo>
                    <a:pt x="254318" y="645319"/>
                  </a:moveTo>
                  <a:cubicBezTo>
                    <a:pt x="156686" y="589558"/>
                    <a:pt x="59055" y="533797"/>
                    <a:pt x="20955" y="426244"/>
                  </a:cubicBezTo>
                  <a:cubicBezTo>
                    <a:pt x="-17145" y="318691"/>
                    <a:pt x="4286" y="159345"/>
                    <a:pt x="25718" y="0"/>
                  </a:cubicBezTo>
                </a:path>
              </a:pathLst>
            </a:custGeom>
            <a:noFill/>
            <a:ln w="25400">
              <a:head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66" name="texels"/>
          <p:cNvGrpSpPr/>
          <p:nvPr/>
        </p:nvGrpSpPr>
        <p:grpSpPr>
          <a:xfrm>
            <a:off x="2161051" y="2002349"/>
            <a:ext cx="1649692" cy="511359"/>
            <a:chOff x="1620788" y="1501761"/>
            <a:chExt cx="1237269" cy="383519"/>
          </a:xfrm>
        </p:grpSpPr>
        <p:sp>
          <p:nvSpPr>
            <p:cNvPr id="69" name="TextBox 68"/>
            <p:cNvSpPr txBox="1"/>
            <p:nvPr/>
          </p:nvSpPr>
          <p:spPr>
            <a:xfrm>
              <a:off x="1620788" y="1600538"/>
              <a:ext cx="1077459" cy="284742"/>
            </a:xfrm>
            <a:prstGeom prst="rect">
              <a:avLst/>
            </a:prstGeom>
            <a:noFill/>
          </p:spPr>
          <p:txBody>
            <a:bodyPr wrap="none" rtlCol="0">
              <a:spAutoFit/>
            </a:bodyPr>
            <a:lstStyle/>
            <a:p>
              <a:r>
                <a:rPr lang="en-US" sz="1867" b="1" dirty="0"/>
                <a:t>512 </a:t>
              </a:r>
              <a:r>
                <a:rPr lang="en-US" sz="1867" b="1" dirty="0" err="1"/>
                <a:t>texels</a:t>
              </a:r>
              <a:endParaRPr lang="sv-SE" sz="1867" b="1" dirty="0"/>
            </a:p>
          </p:txBody>
        </p:sp>
        <p:sp>
          <p:nvSpPr>
            <p:cNvPr id="70" name="Freeform 69"/>
            <p:cNvSpPr/>
            <p:nvPr/>
          </p:nvSpPr>
          <p:spPr>
            <a:xfrm>
              <a:off x="2598977" y="1501761"/>
              <a:ext cx="259080" cy="268245"/>
            </a:xfrm>
            <a:custGeom>
              <a:avLst/>
              <a:gdLst>
                <a:gd name="connsiteX0" fmla="*/ 254318 w 254318"/>
                <a:gd name="connsiteY0" fmla="*/ 645319 h 645319"/>
                <a:gd name="connsiteX1" fmla="*/ 20955 w 254318"/>
                <a:gd name="connsiteY1" fmla="*/ 426244 h 645319"/>
                <a:gd name="connsiteX2" fmla="*/ 25718 w 254318"/>
                <a:gd name="connsiteY2" fmla="*/ 0 h 645319"/>
                <a:gd name="connsiteX0" fmla="*/ 254318 w 254318"/>
                <a:gd name="connsiteY0" fmla="*/ 3188 h 687208"/>
                <a:gd name="connsiteX1" fmla="*/ 20955 w 254318"/>
                <a:gd name="connsiteY1" fmla="*/ 683273 h 687208"/>
                <a:gd name="connsiteX2" fmla="*/ 25718 w 254318"/>
                <a:gd name="connsiteY2" fmla="*/ 257029 h 687208"/>
                <a:gd name="connsiteX0" fmla="*/ 230551 w 230551"/>
                <a:gd name="connsiteY0" fmla="*/ 9225 h 329733"/>
                <a:gd name="connsiteX1" fmla="*/ 180068 w 230551"/>
                <a:gd name="connsiteY1" fmla="*/ 209250 h 329733"/>
                <a:gd name="connsiteX2" fmla="*/ 1951 w 230551"/>
                <a:gd name="connsiteY2" fmla="*/ 263066 h 329733"/>
                <a:gd name="connsiteX0" fmla="*/ 260785 w 260785"/>
                <a:gd name="connsiteY0" fmla="*/ 9269 h 335967"/>
                <a:gd name="connsiteX1" fmla="*/ 210302 w 260785"/>
                <a:gd name="connsiteY1" fmla="*/ 209294 h 335967"/>
                <a:gd name="connsiteX2" fmla="*/ 1705 w 260785"/>
                <a:gd name="connsiteY2" fmla="*/ 270730 h 335967"/>
                <a:gd name="connsiteX0" fmla="*/ 259080 w 259080"/>
                <a:gd name="connsiteY0" fmla="*/ 9269 h 277044"/>
                <a:gd name="connsiteX1" fmla="*/ 208597 w 259080"/>
                <a:gd name="connsiteY1" fmla="*/ 209294 h 277044"/>
                <a:gd name="connsiteX2" fmla="*/ 0 w 259080"/>
                <a:gd name="connsiteY2" fmla="*/ 270730 h 277044"/>
                <a:gd name="connsiteX0" fmla="*/ 259080 w 259080"/>
                <a:gd name="connsiteY0" fmla="*/ 10808 h 284351"/>
                <a:gd name="connsiteX1" fmla="*/ 208597 w 259080"/>
                <a:gd name="connsiteY1" fmla="*/ 210833 h 284351"/>
                <a:gd name="connsiteX2" fmla="*/ 0 w 259080"/>
                <a:gd name="connsiteY2" fmla="*/ 272269 h 284351"/>
                <a:gd name="connsiteX0" fmla="*/ 259080 w 259080"/>
                <a:gd name="connsiteY0" fmla="*/ 0 h 273543"/>
                <a:gd name="connsiteX1" fmla="*/ 208597 w 259080"/>
                <a:gd name="connsiteY1" fmla="*/ 200025 h 273543"/>
                <a:gd name="connsiteX2" fmla="*/ 0 w 259080"/>
                <a:gd name="connsiteY2" fmla="*/ 261461 h 273543"/>
                <a:gd name="connsiteX0" fmla="*/ 259080 w 259080"/>
                <a:gd name="connsiteY0" fmla="*/ 0 h 273543"/>
                <a:gd name="connsiteX1" fmla="*/ 208597 w 259080"/>
                <a:gd name="connsiteY1" fmla="*/ 200025 h 273543"/>
                <a:gd name="connsiteX2" fmla="*/ 0 w 259080"/>
                <a:gd name="connsiteY2" fmla="*/ 261461 h 273543"/>
                <a:gd name="connsiteX0" fmla="*/ 259080 w 259080"/>
                <a:gd name="connsiteY0" fmla="*/ 0 h 268245"/>
                <a:gd name="connsiteX1" fmla="*/ 208597 w 259080"/>
                <a:gd name="connsiteY1" fmla="*/ 200025 h 268245"/>
                <a:gd name="connsiteX2" fmla="*/ 0 w 259080"/>
                <a:gd name="connsiteY2" fmla="*/ 261461 h 268245"/>
              </a:gdLst>
              <a:ahLst/>
              <a:cxnLst>
                <a:cxn ang="0">
                  <a:pos x="connsiteX0" y="connsiteY0"/>
                </a:cxn>
                <a:cxn ang="0">
                  <a:pos x="connsiteX1" y="connsiteY1"/>
                </a:cxn>
                <a:cxn ang="0">
                  <a:pos x="connsiteX2" y="connsiteY2"/>
                </a:cxn>
              </a:cxnLst>
              <a:rect l="l" t="t" r="r" b="b"/>
              <a:pathLst>
                <a:path w="259080" h="268245">
                  <a:moveTo>
                    <a:pt x="259080" y="0"/>
                  </a:moveTo>
                  <a:cubicBezTo>
                    <a:pt x="209549" y="202842"/>
                    <a:pt x="221774" y="151686"/>
                    <a:pt x="208597" y="200025"/>
                  </a:cubicBezTo>
                  <a:cubicBezTo>
                    <a:pt x="195420" y="248364"/>
                    <a:pt x="123348" y="283646"/>
                    <a:pt x="0" y="261461"/>
                  </a:cubicBezTo>
                </a:path>
              </a:pathLst>
            </a:custGeom>
            <a:noFill/>
            <a:ln w="25400">
              <a:head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98903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wipe(down)">
                                      <p:cBhvr>
                                        <p:cTn id="32" dur="500"/>
                                        <p:tgtEl>
                                          <p:spTgt spid="7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500"/>
                                        <p:tgtEl>
                                          <p:spTgt spid="60"/>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5582" cy="6854390"/>
          </a:xfrm>
          <a:prstGeom prst="rect">
            <a:avLst/>
          </a:prstGeom>
        </p:spPr>
      </p:pic>
      <p:sp>
        <p:nvSpPr>
          <p:cNvPr id="106" name="Rectangle 10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4" name="View Cascades"/>
          <p:cNvGrpSpPr/>
          <p:nvPr/>
        </p:nvGrpSpPr>
        <p:grpSpPr>
          <a:xfrm>
            <a:off x="4764" y="0"/>
            <a:ext cx="12182473" cy="6858000"/>
            <a:chOff x="3572" y="0"/>
            <a:chExt cx="9136855" cy="514350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2" y="0"/>
              <a:ext cx="9136855" cy="5143500"/>
            </a:xfrm>
            <a:prstGeom prst="rect">
              <a:avLst/>
            </a:prstGeom>
          </p:spPr>
        </p:pic>
        <p:sp>
          <p:nvSpPr>
            <p:cNvPr id="29" name="View Frustum Text"/>
            <p:cNvSpPr txBox="1"/>
            <p:nvPr/>
          </p:nvSpPr>
          <p:spPr>
            <a:xfrm>
              <a:off x="7522588" y="4963868"/>
              <a:ext cx="579727" cy="176924"/>
            </a:xfrm>
            <a:prstGeom prst="rect">
              <a:avLst/>
            </a:prstGeom>
            <a:noFill/>
          </p:spPr>
          <p:txBody>
            <a:bodyPr wrap="none" rtlCol="0">
              <a:spAutoFit/>
            </a:bodyPr>
            <a:lstStyle/>
            <a:p>
              <a:r>
                <a:rPr lang="en-US" sz="933" b="1" dirty="0">
                  <a:solidFill>
                    <a:schemeClr val="bg1">
                      <a:lumMod val="95000"/>
                    </a:schemeClr>
                  </a:solidFill>
                </a:rPr>
                <a:t>cascade 3</a:t>
              </a:r>
              <a:endParaRPr lang="sv-SE" sz="933" b="1" dirty="0">
                <a:solidFill>
                  <a:schemeClr val="bg1">
                    <a:lumMod val="95000"/>
                  </a:schemeClr>
                </a:solidFill>
              </a:endParaRPr>
            </a:p>
          </p:txBody>
        </p:sp>
        <p:sp>
          <p:nvSpPr>
            <p:cNvPr id="30" name="View Frustum Text"/>
            <p:cNvSpPr txBox="1"/>
            <p:nvPr/>
          </p:nvSpPr>
          <p:spPr>
            <a:xfrm rot="705736">
              <a:off x="5523123" y="4725742"/>
              <a:ext cx="579727" cy="176924"/>
            </a:xfrm>
            <a:prstGeom prst="rect">
              <a:avLst/>
            </a:prstGeom>
            <a:noFill/>
          </p:spPr>
          <p:txBody>
            <a:bodyPr wrap="none" rtlCol="0">
              <a:spAutoFit/>
            </a:bodyPr>
            <a:lstStyle/>
            <a:p>
              <a:r>
                <a:rPr lang="en-US" sz="933" b="1" dirty="0">
                  <a:solidFill>
                    <a:schemeClr val="bg1">
                      <a:lumMod val="95000"/>
                    </a:schemeClr>
                  </a:solidFill>
                </a:rPr>
                <a:t>cascade 2</a:t>
              </a:r>
              <a:endParaRPr lang="sv-SE" sz="933" b="1" dirty="0">
                <a:solidFill>
                  <a:schemeClr val="bg1">
                    <a:lumMod val="95000"/>
                  </a:schemeClr>
                </a:solidFill>
              </a:endParaRPr>
            </a:p>
          </p:txBody>
        </p:sp>
        <p:sp>
          <p:nvSpPr>
            <p:cNvPr id="31" name="View Frustum Text"/>
            <p:cNvSpPr txBox="1"/>
            <p:nvPr/>
          </p:nvSpPr>
          <p:spPr>
            <a:xfrm rot="709834">
              <a:off x="4017729" y="4413714"/>
              <a:ext cx="579727" cy="176924"/>
            </a:xfrm>
            <a:prstGeom prst="rect">
              <a:avLst/>
            </a:prstGeom>
            <a:noFill/>
          </p:spPr>
          <p:txBody>
            <a:bodyPr wrap="none" rtlCol="0">
              <a:spAutoFit/>
            </a:bodyPr>
            <a:lstStyle/>
            <a:p>
              <a:r>
                <a:rPr lang="en-US" sz="933" b="1" dirty="0">
                  <a:solidFill>
                    <a:schemeClr val="bg1">
                      <a:lumMod val="95000"/>
                    </a:schemeClr>
                  </a:solidFill>
                </a:rPr>
                <a:t>cascade 1</a:t>
              </a:r>
              <a:endParaRPr lang="sv-SE" sz="933" b="1" dirty="0">
                <a:solidFill>
                  <a:schemeClr val="bg1">
                    <a:lumMod val="95000"/>
                  </a:schemeClr>
                </a:solidFill>
              </a:endParaRPr>
            </a:p>
          </p:txBody>
        </p:sp>
        <p:sp>
          <p:nvSpPr>
            <p:cNvPr id="32" name="View Frustum Text"/>
            <p:cNvSpPr txBox="1"/>
            <p:nvPr/>
          </p:nvSpPr>
          <p:spPr>
            <a:xfrm rot="709834">
              <a:off x="2558157" y="4116567"/>
              <a:ext cx="579727" cy="176924"/>
            </a:xfrm>
            <a:prstGeom prst="rect">
              <a:avLst/>
            </a:prstGeom>
            <a:noFill/>
          </p:spPr>
          <p:txBody>
            <a:bodyPr wrap="none" rtlCol="0">
              <a:spAutoFit/>
            </a:bodyPr>
            <a:lstStyle/>
            <a:p>
              <a:r>
                <a:rPr lang="en-US" sz="933" b="1" dirty="0">
                  <a:solidFill>
                    <a:schemeClr val="bg1">
                      <a:lumMod val="95000"/>
                    </a:schemeClr>
                  </a:solidFill>
                </a:rPr>
                <a:t>cascade 0</a:t>
              </a:r>
              <a:endParaRPr lang="sv-SE" sz="933" b="1" dirty="0">
                <a:solidFill>
                  <a:schemeClr val="bg1">
                    <a:lumMod val="95000"/>
                  </a:schemeClr>
                </a:solidFill>
              </a:endParaRPr>
            </a:p>
          </p:txBody>
        </p:sp>
      </p:grpSp>
      <p:sp>
        <p:nvSpPr>
          <p:cNvPr id="2" name="Title 1"/>
          <p:cNvSpPr>
            <a:spLocks noGrp="1"/>
          </p:cNvSpPr>
          <p:nvPr>
            <p:ph type="title"/>
          </p:nvPr>
        </p:nvSpPr>
        <p:spPr>
          <a:noFill/>
        </p:spPr>
        <p:txBody>
          <a:bodyPr>
            <a:normAutofit/>
          </a:bodyPr>
          <a:lstStyle/>
          <a:p>
            <a:pPr algn="l"/>
            <a:r>
              <a:rPr lang="sv-SE" dirty="0"/>
              <a:t>Cascaded Shadow Maps</a:t>
            </a:r>
          </a:p>
        </p:txBody>
      </p:sp>
      <p:grpSp>
        <p:nvGrpSpPr>
          <p:cNvPr id="123" name="Group 122"/>
          <p:cNvGrpSpPr/>
          <p:nvPr/>
        </p:nvGrpSpPr>
        <p:grpSpPr>
          <a:xfrm>
            <a:off x="4763" y="0"/>
            <a:ext cx="12182475" cy="6858000"/>
            <a:chOff x="3572" y="0"/>
            <a:chExt cx="9136856" cy="5143500"/>
          </a:xfrm>
        </p:grpSpPr>
        <p:pic>
          <p:nvPicPr>
            <p:cNvPr id="124" name="Picture 1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2" y="0"/>
              <a:ext cx="9136856" cy="5143500"/>
            </a:xfrm>
            <a:prstGeom prst="rect">
              <a:avLst/>
            </a:prstGeom>
          </p:spPr>
        </p:pic>
        <p:grpSp>
          <p:nvGrpSpPr>
            <p:cNvPr id="125" name="LightIcons"/>
            <p:cNvGrpSpPr/>
            <p:nvPr/>
          </p:nvGrpSpPr>
          <p:grpSpPr>
            <a:xfrm>
              <a:off x="2553326" y="971641"/>
              <a:ext cx="6191649" cy="279364"/>
              <a:chOff x="2553326" y="971641"/>
              <a:chExt cx="6191649" cy="279364"/>
            </a:xfrm>
          </p:grpSpPr>
          <p:sp>
            <p:nvSpPr>
              <p:cNvPr id="129" name="Sun 128"/>
              <p:cNvSpPr/>
              <p:nvPr/>
            </p:nvSpPr>
            <p:spPr>
              <a:xfrm>
                <a:off x="5460366" y="977353"/>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0" name="Down Arrow 129"/>
              <p:cNvSpPr/>
              <p:nvPr/>
            </p:nvSpPr>
            <p:spPr>
              <a:xfrm rot="709450">
                <a:off x="2553326" y="971641"/>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1" name="Down Arrow 130"/>
              <p:cNvSpPr/>
              <p:nvPr/>
            </p:nvSpPr>
            <p:spPr>
              <a:xfrm rot="20567628">
                <a:off x="8651533" y="985358"/>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2" name="Down Arrow 131"/>
              <p:cNvSpPr/>
              <p:nvPr/>
            </p:nvSpPr>
            <p:spPr>
              <a:xfrm rot="519801">
                <a:off x="3609827" y="97877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3" name="Down Arrow 132"/>
              <p:cNvSpPr/>
              <p:nvPr/>
            </p:nvSpPr>
            <p:spPr>
              <a:xfrm rot="21065251">
                <a:off x="7715908" y="99102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4" name="Down Arrow 133"/>
              <p:cNvSpPr/>
              <p:nvPr/>
            </p:nvSpPr>
            <p:spPr>
              <a:xfrm>
                <a:off x="4632737" y="991069"/>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5" name="Down Arrow 134"/>
              <p:cNvSpPr/>
              <p:nvPr/>
            </p:nvSpPr>
            <p:spPr>
              <a:xfrm>
                <a:off x="6575014" y="991069"/>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26" name="ShadowMap"/>
            <p:cNvGrpSpPr/>
            <p:nvPr/>
          </p:nvGrpSpPr>
          <p:grpSpPr>
            <a:xfrm>
              <a:off x="6133279" y="1264692"/>
              <a:ext cx="2668599" cy="165927"/>
              <a:chOff x="6133279" y="1264692"/>
              <a:chExt cx="2668599" cy="165927"/>
            </a:xfrm>
          </p:grpSpPr>
          <p:sp>
            <p:nvSpPr>
              <p:cNvPr id="127" name="TextBox 126"/>
              <p:cNvSpPr txBox="1"/>
              <p:nvPr/>
            </p:nvSpPr>
            <p:spPr>
              <a:xfrm>
                <a:off x="7165759" y="1264692"/>
                <a:ext cx="713657" cy="161583"/>
              </a:xfrm>
              <a:prstGeom prst="rect">
                <a:avLst/>
              </a:prstGeom>
              <a:noFill/>
            </p:spPr>
            <p:txBody>
              <a:bodyPr wrap="square" rtlCol="0">
                <a:spAutoFit/>
              </a:bodyPr>
              <a:lstStyle/>
              <a:p>
                <a:r>
                  <a:rPr lang="en-US" sz="800" b="1" dirty="0"/>
                  <a:t>shadow map 3</a:t>
                </a:r>
                <a:endParaRPr lang="sv-SE" sz="800" b="1" dirty="0"/>
              </a:p>
            </p:txBody>
          </p:sp>
          <p:cxnSp>
            <p:nvCxnSpPr>
              <p:cNvPr id="128" name="Straight Connector 127"/>
              <p:cNvCxnSpPr/>
              <p:nvPr/>
            </p:nvCxnSpPr>
            <p:spPr>
              <a:xfrm>
                <a:off x="6133279" y="1415343"/>
                <a:ext cx="2668599" cy="15276"/>
              </a:xfrm>
              <a:prstGeom prst="line">
                <a:avLst/>
              </a:prstGeom>
              <a:ln>
                <a:solidFill>
                  <a:srgbClr val="FFCC66"/>
                </a:solidFill>
                <a:headEnd type="stealth" w="sm" len="sm"/>
                <a:tailEnd type="stealth" w="sm" len="sm"/>
              </a:ln>
            </p:spPr>
            <p:style>
              <a:lnRef idx="2">
                <a:schemeClr val="accent1"/>
              </a:lnRef>
              <a:fillRef idx="0">
                <a:schemeClr val="accent1"/>
              </a:fillRef>
              <a:effectRef idx="1">
                <a:schemeClr val="accent1"/>
              </a:effectRef>
              <a:fontRef idx="minor">
                <a:schemeClr val="tx1"/>
              </a:fontRef>
            </p:style>
          </p:cxnSp>
        </p:grpSp>
      </p:grpSp>
      <p:grpSp>
        <p:nvGrpSpPr>
          <p:cNvPr id="136" name="ViewProjection"/>
          <p:cNvGrpSpPr/>
          <p:nvPr/>
        </p:nvGrpSpPr>
        <p:grpSpPr>
          <a:xfrm>
            <a:off x="2460626" y="5299515"/>
            <a:ext cx="8902700" cy="929836"/>
            <a:chOff x="1845469" y="3974636"/>
            <a:chExt cx="6677025" cy="697377"/>
          </a:xfrm>
        </p:grpSpPr>
        <p:cxnSp>
          <p:nvCxnSpPr>
            <p:cNvPr id="137" name="Straight Connector 136"/>
            <p:cNvCxnSpPr/>
            <p:nvPr/>
          </p:nvCxnSpPr>
          <p:spPr>
            <a:xfrm flipH="1" flipV="1">
              <a:off x="1845471" y="3974636"/>
              <a:ext cx="6677023" cy="528308"/>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flipV="1">
              <a:off x="1845471" y="4014789"/>
              <a:ext cx="6519860" cy="657224"/>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flipH="1" flipV="1">
              <a:off x="1845469" y="3974636"/>
              <a:ext cx="1" cy="40152"/>
            </a:xfrm>
            <a:prstGeom prst="straightConnector1">
              <a:avLst/>
            </a:prstGeom>
            <a:ln w="25400">
              <a:solidFill>
                <a:schemeClr val="bg1">
                  <a:lumMod val="85000"/>
                </a:schemeClr>
              </a:solidFill>
              <a:headEnd type="none" w="sm" len="sm"/>
              <a:tailEnd type="none" w="sm" len="sm"/>
            </a:ln>
          </p:spPr>
          <p:style>
            <a:lnRef idx="2">
              <a:schemeClr val="accent1"/>
            </a:lnRef>
            <a:fillRef idx="0">
              <a:schemeClr val="accent1"/>
            </a:fillRef>
            <a:effectRef idx="1">
              <a:schemeClr val="accent1"/>
            </a:effectRef>
            <a:fontRef idx="minor">
              <a:schemeClr val="tx1"/>
            </a:fontRef>
          </p:style>
        </p:cxnSp>
      </p:grpSp>
      <p:grpSp>
        <p:nvGrpSpPr>
          <p:cNvPr id="140" name="LightProjection"/>
          <p:cNvGrpSpPr/>
          <p:nvPr/>
        </p:nvGrpSpPr>
        <p:grpSpPr>
          <a:xfrm>
            <a:off x="10617201" y="1905001"/>
            <a:ext cx="762001" cy="4318001"/>
            <a:chOff x="7962900" y="1428750"/>
            <a:chExt cx="571501" cy="3238501"/>
          </a:xfrm>
        </p:grpSpPr>
        <p:cxnSp>
          <p:nvCxnSpPr>
            <p:cNvPr id="141" name="Straight Connector 140"/>
            <p:cNvCxnSpPr/>
            <p:nvPr/>
          </p:nvCxnSpPr>
          <p:spPr>
            <a:xfrm flipH="1" flipV="1">
              <a:off x="8070850" y="1428750"/>
              <a:ext cx="463551" cy="3079750"/>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flipV="1">
              <a:off x="7981950" y="1435100"/>
              <a:ext cx="374651" cy="3232151"/>
            </a:xfrm>
            <a:prstGeom prst="line">
              <a:avLst/>
            </a:prstGeom>
            <a:ln w="12700">
              <a:solidFill>
                <a:schemeClr val="bg1">
                  <a:lumMod val="8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p:nvPr/>
          </p:nvCxnSpPr>
          <p:spPr>
            <a:xfrm>
              <a:off x="7962900" y="1428750"/>
              <a:ext cx="101600" cy="0"/>
            </a:xfrm>
            <a:prstGeom prst="straightConnector1">
              <a:avLst/>
            </a:prstGeom>
            <a:ln w="25400">
              <a:solidFill>
                <a:schemeClr val="bg1">
                  <a:lumMod val="85000"/>
                </a:schemeClr>
              </a:solidFill>
              <a:headEnd type="none" w="sm" len="sm"/>
              <a:tailEnd type="none" w="sm" len="sm"/>
            </a:ln>
          </p:spPr>
          <p:style>
            <a:lnRef idx="2">
              <a:schemeClr val="accent1"/>
            </a:lnRef>
            <a:fillRef idx="0">
              <a:schemeClr val="accent1"/>
            </a:fillRef>
            <a:effectRef idx="1">
              <a:schemeClr val="accent1"/>
            </a:effectRef>
            <a:fontRef idx="minor">
              <a:schemeClr val="tx1"/>
            </a:fontRef>
          </p:style>
        </p:cxnSp>
      </p:grpSp>
      <p:sp>
        <p:nvSpPr>
          <p:cNvPr id="144" name="TreeShadow"/>
          <p:cNvSpPr/>
          <p:nvPr/>
        </p:nvSpPr>
        <p:spPr>
          <a:xfrm>
            <a:off x="11155266" y="6013062"/>
            <a:ext cx="215641" cy="204116"/>
          </a:xfrm>
          <a:prstGeom prst="rect">
            <a:avLst/>
          </a:prstGeom>
          <a:noFill/>
          <a:ln w="254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45" name="pixels"/>
          <p:cNvGrpSpPr/>
          <p:nvPr/>
        </p:nvGrpSpPr>
        <p:grpSpPr>
          <a:xfrm>
            <a:off x="1491127" y="4128270"/>
            <a:ext cx="1409360" cy="1269231"/>
            <a:chOff x="1118345" y="3096202"/>
            <a:chExt cx="1057020" cy="951923"/>
          </a:xfrm>
        </p:grpSpPr>
        <p:sp>
          <p:nvSpPr>
            <p:cNvPr id="146" name="TextBox 145"/>
            <p:cNvSpPr txBox="1"/>
            <p:nvPr/>
          </p:nvSpPr>
          <p:spPr>
            <a:xfrm>
              <a:off x="1118345" y="3096202"/>
              <a:ext cx="1057020" cy="284742"/>
            </a:xfrm>
            <a:prstGeom prst="rect">
              <a:avLst/>
            </a:prstGeom>
            <a:noFill/>
          </p:spPr>
          <p:txBody>
            <a:bodyPr wrap="none" rtlCol="0">
              <a:spAutoFit/>
            </a:bodyPr>
            <a:lstStyle/>
            <a:p>
              <a:r>
                <a:rPr lang="en-US" sz="1867" b="1" dirty="0"/>
                <a:t>8x8 pixels</a:t>
              </a:r>
              <a:endParaRPr lang="sv-SE" sz="1867" b="1" dirty="0"/>
            </a:p>
          </p:txBody>
        </p:sp>
        <p:sp>
          <p:nvSpPr>
            <p:cNvPr id="147" name="Freeform 146"/>
            <p:cNvSpPr/>
            <p:nvPr/>
          </p:nvSpPr>
          <p:spPr>
            <a:xfrm>
              <a:off x="1553051" y="3402806"/>
              <a:ext cx="254318" cy="645319"/>
            </a:xfrm>
            <a:custGeom>
              <a:avLst/>
              <a:gdLst>
                <a:gd name="connsiteX0" fmla="*/ 254318 w 254318"/>
                <a:gd name="connsiteY0" fmla="*/ 645319 h 645319"/>
                <a:gd name="connsiteX1" fmla="*/ 20955 w 254318"/>
                <a:gd name="connsiteY1" fmla="*/ 426244 h 645319"/>
                <a:gd name="connsiteX2" fmla="*/ 25718 w 254318"/>
                <a:gd name="connsiteY2" fmla="*/ 0 h 645319"/>
              </a:gdLst>
              <a:ahLst/>
              <a:cxnLst>
                <a:cxn ang="0">
                  <a:pos x="connsiteX0" y="connsiteY0"/>
                </a:cxn>
                <a:cxn ang="0">
                  <a:pos x="connsiteX1" y="connsiteY1"/>
                </a:cxn>
                <a:cxn ang="0">
                  <a:pos x="connsiteX2" y="connsiteY2"/>
                </a:cxn>
              </a:cxnLst>
              <a:rect l="l" t="t" r="r" b="b"/>
              <a:pathLst>
                <a:path w="254318" h="645319">
                  <a:moveTo>
                    <a:pt x="254318" y="645319"/>
                  </a:moveTo>
                  <a:cubicBezTo>
                    <a:pt x="156686" y="589558"/>
                    <a:pt x="59055" y="533797"/>
                    <a:pt x="20955" y="426244"/>
                  </a:cubicBezTo>
                  <a:cubicBezTo>
                    <a:pt x="-17145" y="318691"/>
                    <a:pt x="4286" y="159345"/>
                    <a:pt x="25718" y="0"/>
                  </a:cubicBezTo>
                </a:path>
              </a:pathLst>
            </a:custGeom>
            <a:noFill/>
            <a:ln w="25400">
              <a:head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51" name="texels"/>
          <p:cNvGrpSpPr/>
          <p:nvPr/>
        </p:nvGrpSpPr>
        <p:grpSpPr>
          <a:xfrm>
            <a:off x="9073008" y="1986015"/>
            <a:ext cx="1649692" cy="511359"/>
            <a:chOff x="1620788" y="1501761"/>
            <a:chExt cx="1237269" cy="383519"/>
          </a:xfrm>
        </p:grpSpPr>
        <p:sp>
          <p:nvSpPr>
            <p:cNvPr id="152" name="TextBox 151"/>
            <p:cNvSpPr txBox="1"/>
            <p:nvPr/>
          </p:nvSpPr>
          <p:spPr>
            <a:xfrm>
              <a:off x="1620788" y="1600538"/>
              <a:ext cx="1071447" cy="284742"/>
            </a:xfrm>
            <a:prstGeom prst="rect">
              <a:avLst/>
            </a:prstGeom>
            <a:noFill/>
          </p:spPr>
          <p:txBody>
            <a:bodyPr wrap="none" rtlCol="0">
              <a:spAutoFit/>
            </a:bodyPr>
            <a:lstStyle/>
            <a:p>
              <a:r>
                <a:rPr lang="en-US" sz="1867" b="1" dirty="0"/>
                <a:t>8x8 </a:t>
              </a:r>
              <a:r>
                <a:rPr lang="en-US" sz="1867" b="1" dirty="0" err="1"/>
                <a:t>texels</a:t>
              </a:r>
              <a:endParaRPr lang="sv-SE" sz="1867" b="1" dirty="0"/>
            </a:p>
          </p:txBody>
        </p:sp>
        <p:sp>
          <p:nvSpPr>
            <p:cNvPr id="153" name="Freeform 152"/>
            <p:cNvSpPr/>
            <p:nvPr/>
          </p:nvSpPr>
          <p:spPr>
            <a:xfrm>
              <a:off x="2598977" y="1501761"/>
              <a:ext cx="259080" cy="268245"/>
            </a:xfrm>
            <a:custGeom>
              <a:avLst/>
              <a:gdLst>
                <a:gd name="connsiteX0" fmla="*/ 254318 w 254318"/>
                <a:gd name="connsiteY0" fmla="*/ 645319 h 645319"/>
                <a:gd name="connsiteX1" fmla="*/ 20955 w 254318"/>
                <a:gd name="connsiteY1" fmla="*/ 426244 h 645319"/>
                <a:gd name="connsiteX2" fmla="*/ 25718 w 254318"/>
                <a:gd name="connsiteY2" fmla="*/ 0 h 645319"/>
                <a:gd name="connsiteX0" fmla="*/ 254318 w 254318"/>
                <a:gd name="connsiteY0" fmla="*/ 3188 h 687208"/>
                <a:gd name="connsiteX1" fmla="*/ 20955 w 254318"/>
                <a:gd name="connsiteY1" fmla="*/ 683273 h 687208"/>
                <a:gd name="connsiteX2" fmla="*/ 25718 w 254318"/>
                <a:gd name="connsiteY2" fmla="*/ 257029 h 687208"/>
                <a:gd name="connsiteX0" fmla="*/ 230551 w 230551"/>
                <a:gd name="connsiteY0" fmla="*/ 9225 h 329733"/>
                <a:gd name="connsiteX1" fmla="*/ 180068 w 230551"/>
                <a:gd name="connsiteY1" fmla="*/ 209250 h 329733"/>
                <a:gd name="connsiteX2" fmla="*/ 1951 w 230551"/>
                <a:gd name="connsiteY2" fmla="*/ 263066 h 329733"/>
                <a:gd name="connsiteX0" fmla="*/ 260785 w 260785"/>
                <a:gd name="connsiteY0" fmla="*/ 9269 h 335967"/>
                <a:gd name="connsiteX1" fmla="*/ 210302 w 260785"/>
                <a:gd name="connsiteY1" fmla="*/ 209294 h 335967"/>
                <a:gd name="connsiteX2" fmla="*/ 1705 w 260785"/>
                <a:gd name="connsiteY2" fmla="*/ 270730 h 335967"/>
                <a:gd name="connsiteX0" fmla="*/ 259080 w 259080"/>
                <a:gd name="connsiteY0" fmla="*/ 9269 h 277044"/>
                <a:gd name="connsiteX1" fmla="*/ 208597 w 259080"/>
                <a:gd name="connsiteY1" fmla="*/ 209294 h 277044"/>
                <a:gd name="connsiteX2" fmla="*/ 0 w 259080"/>
                <a:gd name="connsiteY2" fmla="*/ 270730 h 277044"/>
                <a:gd name="connsiteX0" fmla="*/ 259080 w 259080"/>
                <a:gd name="connsiteY0" fmla="*/ 10808 h 284351"/>
                <a:gd name="connsiteX1" fmla="*/ 208597 w 259080"/>
                <a:gd name="connsiteY1" fmla="*/ 210833 h 284351"/>
                <a:gd name="connsiteX2" fmla="*/ 0 w 259080"/>
                <a:gd name="connsiteY2" fmla="*/ 272269 h 284351"/>
                <a:gd name="connsiteX0" fmla="*/ 259080 w 259080"/>
                <a:gd name="connsiteY0" fmla="*/ 0 h 273543"/>
                <a:gd name="connsiteX1" fmla="*/ 208597 w 259080"/>
                <a:gd name="connsiteY1" fmla="*/ 200025 h 273543"/>
                <a:gd name="connsiteX2" fmla="*/ 0 w 259080"/>
                <a:gd name="connsiteY2" fmla="*/ 261461 h 273543"/>
                <a:gd name="connsiteX0" fmla="*/ 259080 w 259080"/>
                <a:gd name="connsiteY0" fmla="*/ 0 h 273543"/>
                <a:gd name="connsiteX1" fmla="*/ 208597 w 259080"/>
                <a:gd name="connsiteY1" fmla="*/ 200025 h 273543"/>
                <a:gd name="connsiteX2" fmla="*/ 0 w 259080"/>
                <a:gd name="connsiteY2" fmla="*/ 261461 h 273543"/>
                <a:gd name="connsiteX0" fmla="*/ 259080 w 259080"/>
                <a:gd name="connsiteY0" fmla="*/ 0 h 268245"/>
                <a:gd name="connsiteX1" fmla="*/ 208597 w 259080"/>
                <a:gd name="connsiteY1" fmla="*/ 200025 h 268245"/>
                <a:gd name="connsiteX2" fmla="*/ 0 w 259080"/>
                <a:gd name="connsiteY2" fmla="*/ 261461 h 268245"/>
              </a:gdLst>
              <a:ahLst/>
              <a:cxnLst>
                <a:cxn ang="0">
                  <a:pos x="connsiteX0" y="connsiteY0"/>
                </a:cxn>
                <a:cxn ang="0">
                  <a:pos x="connsiteX1" y="connsiteY1"/>
                </a:cxn>
                <a:cxn ang="0">
                  <a:pos x="connsiteX2" y="connsiteY2"/>
                </a:cxn>
              </a:cxnLst>
              <a:rect l="l" t="t" r="r" b="b"/>
              <a:pathLst>
                <a:path w="259080" h="268245">
                  <a:moveTo>
                    <a:pt x="259080" y="0"/>
                  </a:moveTo>
                  <a:cubicBezTo>
                    <a:pt x="209549" y="202842"/>
                    <a:pt x="221774" y="151686"/>
                    <a:pt x="208597" y="200025"/>
                  </a:cubicBezTo>
                  <a:cubicBezTo>
                    <a:pt x="195420" y="248364"/>
                    <a:pt x="123348" y="283646"/>
                    <a:pt x="0" y="261461"/>
                  </a:cubicBezTo>
                </a:path>
              </a:pathLst>
            </a:custGeom>
            <a:noFill/>
            <a:ln w="25400">
              <a:head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58" name="Group 157"/>
          <p:cNvGrpSpPr/>
          <p:nvPr/>
        </p:nvGrpSpPr>
        <p:grpSpPr>
          <a:xfrm>
            <a:off x="8401387" y="3238164"/>
            <a:ext cx="2981980" cy="2979013"/>
            <a:chOff x="6133279" y="1423340"/>
            <a:chExt cx="2236485" cy="2234260"/>
          </a:xfrm>
        </p:grpSpPr>
        <p:sp>
          <p:nvSpPr>
            <p:cNvPr id="159" name="TreeShadow"/>
            <p:cNvSpPr/>
            <p:nvPr/>
          </p:nvSpPr>
          <p:spPr>
            <a:xfrm>
              <a:off x="6133279" y="1423340"/>
              <a:ext cx="1562365" cy="1478862"/>
            </a:xfrm>
            <a:prstGeom prst="rect">
              <a:avLst/>
            </a:prstGeom>
            <a:solidFill>
              <a:schemeClr val="tx1">
                <a:lumMod val="20000"/>
                <a:lumOff val="80000"/>
              </a:schemeClr>
            </a:solidFill>
            <a:ln w="25400">
              <a:solidFill>
                <a:schemeClr val="tx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0" name="Freeform 159"/>
            <p:cNvSpPr/>
            <p:nvPr/>
          </p:nvSpPr>
          <p:spPr>
            <a:xfrm>
              <a:off x="6133822" y="1428333"/>
              <a:ext cx="2235942" cy="2229267"/>
            </a:xfrm>
            <a:custGeom>
              <a:avLst/>
              <a:gdLst>
                <a:gd name="connsiteX0" fmla="*/ 2069080 w 2235942"/>
                <a:gd name="connsiteY0" fmla="*/ 2229267 h 2229267"/>
                <a:gd name="connsiteX1" fmla="*/ 0 w 2235942"/>
                <a:gd name="connsiteY1" fmla="*/ 1468379 h 2229267"/>
                <a:gd name="connsiteX2" fmla="*/ 1555147 w 2235942"/>
                <a:gd name="connsiteY2" fmla="*/ 1468379 h 2229267"/>
                <a:gd name="connsiteX3" fmla="*/ 1561822 w 2235942"/>
                <a:gd name="connsiteY3" fmla="*/ 0 h 2229267"/>
                <a:gd name="connsiteX4" fmla="*/ 2235942 w 2235942"/>
                <a:gd name="connsiteY4" fmla="*/ 2075755 h 2229267"/>
                <a:gd name="connsiteX5" fmla="*/ 2069080 w 2235942"/>
                <a:gd name="connsiteY5" fmla="*/ 2075755 h 2229267"/>
                <a:gd name="connsiteX6" fmla="*/ 2069080 w 2235942"/>
                <a:gd name="connsiteY6" fmla="*/ 2229267 h 222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5942" h="2229267">
                  <a:moveTo>
                    <a:pt x="2069080" y="2229267"/>
                  </a:moveTo>
                  <a:lnTo>
                    <a:pt x="0" y="1468379"/>
                  </a:lnTo>
                  <a:lnTo>
                    <a:pt x="1555147" y="1468379"/>
                  </a:lnTo>
                  <a:lnTo>
                    <a:pt x="1561822" y="0"/>
                  </a:lnTo>
                  <a:lnTo>
                    <a:pt x="2235942" y="2075755"/>
                  </a:lnTo>
                  <a:lnTo>
                    <a:pt x="2069080" y="2075755"/>
                  </a:lnTo>
                  <a:lnTo>
                    <a:pt x="2069080" y="2229267"/>
                  </a:lnTo>
                  <a:close/>
                </a:path>
              </a:pathLst>
            </a:custGeom>
            <a:solidFill>
              <a:schemeClr val="tx1">
                <a:lumMod val="20000"/>
                <a:lumOff val="80000"/>
                <a:alpha val="3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161" name="Picture 160"/>
            <p:cNvPicPr>
              <a:picLocks noChangeAspect="1"/>
            </p:cNvPicPr>
            <p:nvPr/>
          </p:nvPicPr>
          <p:blipFill>
            <a:blip r:embed="rId6"/>
            <a:stretch>
              <a:fillRect/>
            </a:stretch>
          </p:blipFill>
          <p:spPr>
            <a:xfrm>
              <a:off x="6142397" y="1428333"/>
              <a:ext cx="1539898" cy="1468379"/>
            </a:xfrm>
            <a:prstGeom prst="rect">
              <a:avLst/>
            </a:prstGeom>
          </p:spPr>
        </p:pic>
      </p:grpSp>
      <p:grpSp>
        <p:nvGrpSpPr>
          <p:cNvPr id="164" name="Group 163"/>
          <p:cNvGrpSpPr/>
          <p:nvPr/>
        </p:nvGrpSpPr>
        <p:grpSpPr>
          <a:xfrm>
            <a:off x="8413546" y="3238165"/>
            <a:ext cx="2053197" cy="1964496"/>
            <a:chOff x="6142397" y="1423340"/>
            <a:chExt cx="1912277" cy="1839729"/>
          </a:xfrm>
          <a:solidFill>
            <a:schemeClr val="bg1">
              <a:alpha val="50000"/>
            </a:schemeClr>
          </a:solidFill>
          <a:effectLst/>
        </p:grpSpPr>
        <p:sp>
          <p:nvSpPr>
            <p:cNvPr id="165" name="Rectangle 164"/>
            <p:cNvSpPr/>
            <p:nvPr/>
          </p:nvSpPr>
          <p:spPr>
            <a:xfrm>
              <a:off x="6142397"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6" name="Rectangle 165"/>
            <p:cNvSpPr/>
            <p:nvPr/>
          </p:nvSpPr>
          <p:spPr>
            <a:xfrm>
              <a:off x="6381750"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7" name="Rectangle 166"/>
            <p:cNvSpPr/>
            <p:nvPr/>
          </p:nvSpPr>
          <p:spPr>
            <a:xfrm>
              <a:off x="6621103"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8" name="Rectangle 167"/>
            <p:cNvSpPr/>
            <p:nvPr/>
          </p:nvSpPr>
          <p:spPr>
            <a:xfrm>
              <a:off x="6860456"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9" name="Rectangle 168"/>
            <p:cNvSpPr/>
            <p:nvPr/>
          </p:nvSpPr>
          <p:spPr>
            <a:xfrm>
              <a:off x="7097262"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0" name="Rectangle 169"/>
            <p:cNvSpPr/>
            <p:nvPr/>
          </p:nvSpPr>
          <p:spPr>
            <a:xfrm>
              <a:off x="7336615"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1" name="Rectangle 170"/>
            <p:cNvSpPr/>
            <p:nvPr/>
          </p:nvSpPr>
          <p:spPr>
            <a:xfrm>
              <a:off x="7575968"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2" name="Rectangle 171"/>
            <p:cNvSpPr/>
            <p:nvPr/>
          </p:nvSpPr>
          <p:spPr>
            <a:xfrm>
              <a:off x="7815321" y="142334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3" name="Rectangle 172"/>
            <p:cNvSpPr/>
            <p:nvPr/>
          </p:nvSpPr>
          <p:spPr>
            <a:xfrm>
              <a:off x="6142397" y="165204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4" name="Rectangle 173"/>
            <p:cNvSpPr/>
            <p:nvPr/>
          </p:nvSpPr>
          <p:spPr>
            <a:xfrm>
              <a:off x="6381750" y="165204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5" name="Rectangle 174"/>
            <p:cNvSpPr/>
            <p:nvPr/>
          </p:nvSpPr>
          <p:spPr>
            <a:xfrm>
              <a:off x="6621103" y="165204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6" name="Rectangle 175"/>
            <p:cNvSpPr/>
            <p:nvPr/>
          </p:nvSpPr>
          <p:spPr>
            <a:xfrm>
              <a:off x="6860456" y="1652048"/>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7" name="Rectangle 176"/>
            <p:cNvSpPr/>
            <p:nvPr/>
          </p:nvSpPr>
          <p:spPr>
            <a:xfrm>
              <a:off x="7097262" y="165204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8" name="Rectangle 177"/>
            <p:cNvSpPr/>
            <p:nvPr/>
          </p:nvSpPr>
          <p:spPr>
            <a:xfrm>
              <a:off x="7336615" y="165204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9" name="Rectangle 178"/>
            <p:cNvSpPr/>
            <p:nvPr/>
          </p:nvSpPr>
          <p:spPr>
            <a:xfrm>
              <a:off x="7575968" y="165204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0" name="Rectangle 179"/>
            <p:cNvSpPr/>
            <p:nvPr/>
          </p:nvSpPr>
          <p:spPr>
            <a:xfrm>
              <a:off x="7815321" y="1652048"/>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1" name="Rectangle 180"/>
            <p:cNvSpPr/>
            <p:nvPr/>
          </p:nvSpPr>
          <p:spPr>
            <a:xfrm>
              <a:off x="6142397" y="188075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2" name="Rectangle 181"/>
            <p:cNvSpPr/>
            <p:nvPr/>
          </p:nvSpPr>
          <p:spPr>
            <a:xfrm>
              <a:off x="6381750" y="1880756"/>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3" name="Rectangle 182"/>
            <p:cNvSpPr/>
            <p:nvPr/>
          </p:nvSpPr>
          <p:spPr>
            <a:xfrm>
              <a:off x="6621103" y="188075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4" name="Rectangle 183"/>
            <p:cNvSpPr/>
            <p:nvPr/>
          </p:nvSpPr>
          <p:spPr>
            <a:xfrm>
              <a:off x="6860456" y="188075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5" name="Rectangle 184"/>
            <p:cNvSpPr/>
            <p:nvPr/>
          </p:nvSpPr>
          <p:spPr>
            <a:xfrm>
              <a:off x="7097262" y="1880756"/>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6" name="Rectangle 185"/>
            <p:cNvSpPr/>
            <p:nvPr/>
          </p:nvSpPr>
          <p:spPr>
            <a:xfrm>
              <a:off x="7336615" y="188075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7" name="Rectangle 186"/>
            <p:cNvSpPr/>
            <p:nvPr/>
          </p:nvSpPr>
          <p:spPr>
            <a:xfrm>
              <a:off x="7575968" y="188075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8" name="Rectangle 187"/>
            <p:cNvSpPr/>
            <p:nvPr/>
          </p:nvSpPr>
          <p:spPr>
            <a:xfrm>
              <a:off x="7815321" y="188075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9" name="Rectangle 188"/>
            <p:cNvSpPr/>
            <p:nvPr/>
          </p:nvSpPr>
          <p:spPr>
            <a:xfrm>
              <a:off x="6142397"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0" name="Rectangle 189"/>
            <p:cNvSpPr/>
            <p:nvPr/>
          </p:nvSpPr>
          <p:spPr>
            <a:xfrm>
              <a:off x="6381750"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1" name="Rectangle 190"/>
            <p:cNvSpPr/>
            <p:nvPr/>
          </p:nvSpPr>
          <p:spPr>
            <a:xfrm>
              <a:off x="6621103"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2" name="Rectangle 191"/>
            <p:cNvSpPr/>
            <p:nvPr/>
          </p:nvSpPr>
          <p:spPr>
            <a:xfrm>
              <a:off x="6860456"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3" name="Rectangle 192"/>
            <p:cNvSpPr/>
            <p:nvPr/>
          </p:nvSpPr>
          <p:spPr>
            <a:xfrm>
              <a:off x="7097262"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4" name="Rectangle 193"/>
            <p:cNvSpPr/>
            <p:nvPr/>
          </p:nvSpPr>
          <p:spPr>
            <a:xfrm>
              <a:off x="7336615"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5" name="Rectangle 194"/>
            <p:cNvSpPr/>
            <p:nvPr/>
          </p:nvSpPr>
          <p:spPr>
            <a:xfrm>
              <a:off x="7575968" y="2109464"/>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6" name="Rectangle 195"/>
            <p:cNvSpPr/>
            <p:nvPr/>
          </p:nvSpPr>
          <p:spPr>
            <a:xfrm>
              <a:off x="7815321" y="2109464"/>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7" name="Rectangle 196"/>
            <p:cNvSpPr/>
            <p:nvPr/>
          </p:nvSpPr>
          <p:spPr>
            <a:xfrm>
              <a:off x="6142397" y="2338172"/>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8" name="Rectangle 197"/>
            <p:cNvSpPr/>
            <p:nvPr/>
          </p:nvSpPr>
          <p:spPr>
            <a:xfrm>
              <a:off x="6381750" y="2338172"/>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9" name="Rectangle 198"/>
            <p:cNvSpPr/>
            <p:nvPr/>
          </p:nvSpPr>
          <p:spPr>
            <a:xfrm>
              <a:off x="6621103" y="2338172"/>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0" name="Rectangle 199"/>
            <p:cNvSpPr/>
            <p:nvPr/>
          </p:nvSpPr>
          <p:spPr>
            <a:xfrm>
              <a:off x="6860456" y="2338172"/>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1" name="Rectangle 200"/>
            <p:cNvSpPr/>
            <p:nvPr/>
          </p:nvSpPr>
          <p:spPr>
            <a:xfrm>
              <a:off x="7097262" y="2338172"/>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2" name="Rectangle 201"/>
            <p:cNvSpPr/>
            <p:nvPr/>
          </p:nvSpPr>
          <p:spPr>
            <a:xfrm>
              <a:off x="7336615" y="2338172"/>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3" name="Rectangle 202"/>
            <p:cNvSpPr/>
            <p:nvPr/>
          </p:nvSpPr>
          <p:spPr>
            <a:xfrm>
              <a:off x="7575968" y="2338172"/>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4" name="Rectangle 203"/>
            <p:cNvSpPr/>
            <p:nvPr/>
          </p:nvSpPr>
          <p:spPr>
            <a:xfrm>
              <a:off x="7815321" y="2338172"/>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5" name="Rectangle 204"/>
            <p:cNvSpPr/>
            <p:nvPr/>
          </p:nvSpPr>
          <p:spPr>
            <a:xfrm>
              <a:off x="6142397"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6" name="Rectangle 205"/>
            <p:cNvSpPr/>
            <p:nvPr/>
          </p:nvSpPr>
          <p:spPr>
            <a:xfrm>
              <a:off x="6381750"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7" name="Rectangle 206"/>
            <p:cNvSpPr/>
            <p:nvPr/>
          </p:nvSpPr>
          <p:spPr>
            <a:xfrm>
              <a:off x="6621103"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8" name="Rectangle 207"/>
            <p:cNvSpPr/>
            <p:nvPr/>
          </p:nvSpPr>
          <p:spPr>
            <a:xfrm>
              <a:off x="6860456"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9" name="Rectangle 208"/>
            <p:cNvSpPr/>
            <p:nvPr/>
          </p:nvSpPr>
          <p:spPr>
            <a:xfrm>
              <a:off x="7097262" y="2566880"/>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0" name="Rectangle 209"/>
            <p:cNvSpPr/>
            <p:nvPr/>
          </p:nvSpPr>
          <p:spPr>
            <a:xfrm>
              <a:off x="7336615"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1" name="Rectangle 210"/>
            <p:cNvSpPr/>
            <p:nvPr/>
          </p:nvSpPr>
          <p:spPr>
            <a:xfrm>
              <a:off x="7575968"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2" name="Rectangle 211"/>
            <p:cNvSpPr/>
            <p:nvPr/>
          </p:nvSpPr>
          <p:spPr>
            <a:xfrm>
              <a:off x="7815321" y="2566880"/>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3" name="Rectangle 212"/>
            <p:cNvSpPr/>
            <p:nvPr/>
          </p:nvSpPr>
          <p:spPr>
            <a:xfrm>
              <a:off x="6142397" y="279558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4" name="Rectangle 213"/>
            <p:cNvSpPr/>
            <p:nvPr/>
          </p:nvSpPr>
          <p:spPr>
            <a:xfrm>
              <a:off x="6381750" y="279558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5" name="Rectangle 214"/>
            <p:cNvSpPr/>
            <p:nvPr/>
          </p:nvSpPr>
          <p:spPr>
            <a:xfrm>
              <a:off x="6621103" y="2795588"/>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6" name="Rectangle 215"/>
            <p:cNvSpPr/>
            <p:nvPr/>
          </p:nvSpPr>
          <p:spPr>
            <a:xfrm>
              <a:off x="6860456" y="2795588"/>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7" name="Rectangle 216"/>
            <p:cNvSpPr/>
            <p:nvPr/>
          </p:nvSpPr>
          <p:spPr>
            <a:xfrm>
              <a:off x="7097262" y="279558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8" name="Rectangle 217"/>
            <p:cNvSpPr/>
            <p:nvPr/>
          </p:nvSpPr>
          <p:spPr>
            <a:xfrm>
              <a:off x="7336615" y="279558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9" name="Rectangle 218"/>
            <p:cNvSpPr/>
            <p:nvPr/>
          </p:nvSpPr>
          <p:spPr>
            <a:xfrm>
              <a:off x="7575968" y="2795588"/>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0" name="Rectangle 219"/>
            <p:cNvSpPr/>
            <p:nvPr/>
          </p:nvSpPr>
          <p:spPr>
            <a:xfrm>
              <a:off x="7815321" y="2795588"/>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1" name="Rectangle 220"/>
            <p:cNvSpPr/>
            <p:nvPr/>
          </p:nvSpPr>
          <p:spPr>
            <a:xfrm>
              <a:off x="6142397" y="302429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2" name="Rectangle 221"/>
            <p:cNvSpPr/>
            <p:nvPr/>
          </p:nvSpPr>
          <p:spPr>
            <a:xfrm>
              <a:off x="6381750" y="302429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3" name="Rectangle 222"/>
            <p:cNvSpPr/>
            <p:nvPr/>
          </p:nvSpPr>
          <p:spPr>
            <a:xfrm>
              <a:off x="6621103" y="302429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4" name="Rectangle 223"/>
            <p:cNvSpPr/>
            <p:nvPr/>
          </p:nvSpPr>
          <p:spPr>
            <a:xfrm>
              <a:off x="6860456" y="302429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5" name="Rectangle 224"/>
            <p:cNvSpPr/>
            <p:nvPr/>
          </p:nvSpPr>
          <p:spPr>
            <a:xfrm>
              <a:off x="7097262" y="3024296"/>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6" name="Rectangle 225"/>
            <p:cNvSpPr/>
            <p:nvPr/>
          </p:nvSpPr>
          <p:spPr>
            <a:xfrm>
              <a:off x="7336615" y="3024296"/>
              <a:ext cx="239353" cy="23877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7" name="Rectangle 226"/>
            <p:cNvSpPr/>
            <p:nvPr/>
          </p:nvSpPr>
          <p:spPr>
            <a:xfrm>
              <a:off x="7575968" y="302429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8" name="Rectangle 227"/>
            <p:cNvSpPr/>
            <p:nvPr/>
          </p:nvSpPr>
          <p:spPr>
            <a:xfrm>
              <a:off x="7815321" y="3024296"/>
              <a:ext cx="239353" cy="23877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315039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2000"/>
                                        <p:tgtEl>
                                          <p:spTgt spid="1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36"/>
                                        </p:tgtEl>
                                        <p:attrNameLst>
                                          <p:attrName>style.visibility</p:attrName>
                                        </p:attrNameLst>
                                      </p:cBhvr>
                                      <p:to>
                                        <p:strVal val="visible"/>
                                      </p:to>
                                    </p:set>
                                    <p:animEffect transition="in" filter="wipe(right)">
                                      <p:cBhvr>
                                        <p:cTn id="12" dur="500"/>
                                        <p:tgtEl>
                                          <p:spTgt spid="136"/>
                                        </p:tgtEl>
                                      </p:cBhvr>
                                    </p:animEffect>
                                  </p:childTnLst>
                                </p:cTn>
                              </p:par>
                              <p:par>
                                <p:cTn id="13" presetID="22" presetClass="entr" presetSubtype="4" fill="hold" nodeType="with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wipe(down)">
                                      <p:cBhvr>
                                        <p:cTn id="15" dur="500"/>
                                        <p:tgtEl>
                                          <p:spTgt spid="140"/>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500"/>
                                        <p:tgtEl>
                                          <p:spTgt spid="144"/>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45"/>
                                        </p:tgtEl>
                                        <p:attrNameLst>
                                          <p:attrName>style.visibility</p:attrName>
                                        </p:attrNameLst>
                                      </p:cBhvr>
                                      <p:to>
                                        <p:strVal val="visible"/>
                                      </p:to>
                                    </p:set>
                                    <p:animEffect transition="in" filter="fade">
                                      <p:cBhvr>
                                        <p:cTn id="23" dur="500"/>
                                        <p:tgtEl>
                                          <p:spTgt spid="14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51"/>
                                        </p:tgtEl>
                                        <p:attrNameLst>
                                          <p:attrName>style.visibility</p:attrName>
                                        </p:attrNameLst>
                                      </p:cBhvr>
                                      <p:to>
                                        <p:strVal val="visible"/>
                                      </p:to>
                                    </p:set>
                                    <p:animEffect transition="in" filter="fade">
                                      <p:cBhvr>
                                        <p:cTn id="27" dur="500"/>
                                        <p:tgtEl>
                                          <p:spTgt spid="15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wipe(down)">
                                      <p:cBhvr>
                                        <p:cTn id="32" dur="500"/>
                                        <p:tgtEl>
                                          <p:spTgt spid="15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4"/>
                                        </p:tgtEl>
                                        <p:attrNameLst>
                                          <p:attrName>style.visibility</p:attrName>
                                        </p:attrNameLst>
                                      </p:cBhvr>
                                      <p:to>
                                        <p:strVal val="visible"/>
                                      </p:to>
                                    </p:set>
                                    <p:animEffect transition="in" filter="fade">
                                      <p:cBhvr>
                                        <p:cTn id="37"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a:t>
            </a:r>
          </a:p>
        </p:txBody>
      </p:sp>
      <p:sp>
        <p:nvSpPr>
          <p:cNvPr id="5" name="Slide Number Placeholder 4"/>
          <p:cNvSpPr>
            <a:spLocks noGrp="1"/>
          </p:cNvSpPr>
          <p:nvPr>
            <p:ph type="sldNum" sz="quarter" idx="12"/>
          </p:nvPr>
        </p:nvSpPr>
        <p:spPr/>
        <p:txBody>
          <a:bodyPr/>
          <a:lstStyle/>
          <a:p>
            <a:fld id="{7AD14076-261D-44E2-B486-4068BDBB861D}" type="slidenum">
              <a:rPr lang="en-US" smtClean="0"/>
              <a:pPr/>
              <a:t>7</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388564"/>
            <a:ext cx="8210797" cy="4618572"/>
          </a:xfrm>
          <a:prstGeom prst="rect">
            <a:avLst/>
          </a:prstGeom>
          <a:ln w="25400">
            <a:solidFill>
              <a:schemeClr val="tx1"/>
            </a:solidFill>
          </a:ln>
        </p:spPr>
      </p:pic>
      <p:sp>
        <p:nvSpPr>
          <p:cNvPr id="3" name="Content Placeholder 2"/>
          <p:cNvSpPr>
            <a:spLocks noGrp="1"/>
          </p:cNvSpPr>
          <p:nvPr>
            <p:ph idx="1"/>
          </p:nvPr>
        </p:nvSpPr>
        <p:spPr>
          <a:xfrm>
            <a:off x="5783283" y="1289538"/>
            <a:ext cx="6067618" cy="3056831"/>
          </a:xfrm>
          <a:solidFill>
            <a:schemeClr val="bg1"/>
          </a:solidFill>
          <a:ln w="25400">
            <a:solidFill>
              <a:schemeClr val="tx1"/>
            </a:solidFill>
          </a:ln>
        </p:spPr>
        <p:txBody>
          <a:bodyPr>
            <a:normAutofit fontScale="77500" lnSpcReduction="20000"/>
          </a:bodyPr>
          <a:lstStyle/>
          <a:p>
            <a:pPr>
              <a:lnSpc>
                <a:spcPct val="120000"/>
              </a:lnSpc>
            </a:pPr>
            <a:r>
              <a:rPr lang="sv-SE" dirty="0"/>
              <a:t>Precomputed shadow information</a:t>
            </a:r>
          </a:p>
          <a:p>
            <a:pPr lvl="1">
              <a:lnSpc>
                <a:spcPct val="120000"/>
              </a:lnSpc>
            </a:pPr>
            <a:r>
              <a:rPr lang="sv-SE" dirty="0"/>
              <a:t>Equivalent to extremely high-res shadow-map</a:t>
            </a:r>
          </a:p>
          <a:p>
            <a:pPr lvl="2">
              <a:lnSpc>
                <a:spcPct val="120000"/>
              </a:lnSpc>
            </a:pPr>
            <a:r>
              <a:rPr lang="sv-SE" dirty="0"/>
              <a:t>At </a:t>
            </a:r>
            <a:r>
              <a:rPr lang="sv-SE" i="1" dirty="0"/>
              <a:t>any </a:t>
            </a:r>
            <a:r>
              <a:rPr lang="sv-SE" dirty="0"/>
              <a:t>point in scene </a:t>
            </a:r>
          </a:p>
          <a:p>
            <a:pPr lvl="2">
              <a:lnSpc>
                <a:spcPct val="120000"/>
              </a:lnSpc>
            </a:pPr>
            <a:r>
              <a:rPr lang="sv-SE" dirty="0"/>
              <a:t>Dynamic shadow receivers (or particles)</a:t>
            </a:r>
          </a:p>
          <a:p>
            <a:pPr>
              <a:lnSpc>
                <a:spcPct val="120000"/>
              </a:lnSpc>
            </a:pPr>
            <a:r>
              <a:rPr lang="sv-SE" dirty="0"/>
              <a:t>Allows for fast lookups with large filter kernels</a:t>
            </a:r>
          </a:p>
          <a:p>
            <a:pPr lvl="1">
              <a:lnSpc>
                <a:spcPct val="120000"/>
              </a:lnSpc>
            </a:pPr>
            <a:r>
              <a:rPr lang="sv-SE" dirty="0"/>
              <a:t>E.g. 9x9 PCF @ 0.5-1.0 ms (256k³, Full HD)</a:t>
            </a:r>
          </a:p>
          <a:p>
            <a:pPr>
              <a:lnSpc>
                <a:spcPct val="120000"/>
              </a:lnSpc>
            </a:pPr>
            <a:r>
              <a:rPr lang="sv-SE" dirty="0"/>
              <a:t>Cheap antialiasing for distant shadows</a:t>
            </a:r>
          </a:p>
        </p:txBody>
      </p:sp>
    </p:spTree>
    <p:extLst>
      <p:ext uri="{BB962C8B-B14F-4D97-AF65-F5344CB8AC3E}">
        <p14:creationId xmlns:p14="http://schemas.microsoft.com/office/powerpoint/2010/main" val="642320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 y="1"/>
            <a:ext cx="12192000" cy="6858000"/>
          </a:xfrm>
          <a:prstGeom prst="rect">
            <a:avLst/>
          </a:prstGeom>
        </p:spPr>
      </p:pic>
      <p:sp>
        <p:nvSpPr>
          <p:cNvPr id="22" name="Rectangle 21"/>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7" name="Level0"/>
          <p:cNvGrpSpPr/>
          <p:nvPr/>
        </p:nvGrpSpPr>
        <p:grpSpPr>
          <a:xfrm>
            <a:off x="529044" y="3302000"/>
            <a:ext cx="7627531" cy="2667001"/>
            <a:chOff x="396783" y="2476499"/>
            <a:chExt cx="5720648" cy="2000251"/>
          </a:xfrm>
        </p:grpSpPr>
        <p:sp>
          <p:nvSpPr>
            <p:cNvPr id="7" name="Freeform 6"/>
            <p:cNvSpPr/>
            <p:nvPr/>
          </p:nvSpPr>
          <p:spPr>
            <a:xfrm>
              <a:off x="396783" y="2476499"/>
              <a:ext cx="5178517" cy="1998663"/>
            </a:xfrm>
            <a:custGeom>
              <a:avLst/>
              <a:gdLst>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5250 w 5181600"/>
                <a:gd name="connsiteY72" fmla="*/ 2451100 h 2451100"/>
                <a:gd name="connsiteX73" fmla="*/ 0 w 5181600"/>
                <a:gd name="connsiteY73" fmla="*/ 2451100 h 2451100"/>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5250 w 5181600"/>
                <a:gd name="connsiteY72" fmla="*/ 2451100 h 2451100"/>
                <a:gd name="connsiteX73" fmla="*/ 0 w 5181600"/>
                <a:gd name="connsiteY73" fmla="*/ 2451100 h 2451100"/>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0488 w 5181600"/>
                <a:gd name="connsiteY72" fmla="*/ 1993900 h 2451100"/>
                <a:gd name="connsiteX73" fmla="*/ 0 w 5181600"/>
                <a:gd name="connsiteY73" fmla="*/ 2451100 h 2451100"/>
                <a:gd name="connsiteX0" fmla="*/ 6442 w 5178517"/>
                <a:gd name="connsiteY0" fmla="*/ 1998663 h 1998663"/>
                <a:gd name="connsiteX1" fmla="*/ 92 w 5178517"/>
                <a:gd name="connsiteY1" fmla="*/ 815975 h 1998663"/>
                <a:gd name="connsiteX2" fmla="*/ 95342 w 5178517"/>
                <a:gd name="connsiteY2" fmla="*/ 815975 h 1998663"/>
                <a:gd name="connsiteX3" fmla="*/ 88992 w 5178517"/>
                <a:gd name="connsiteY3" fmla="*/ 730250 h 1998663"/>
                <a:gd name="connsiteX4" fmla="*/ 187417 w 5178517"/>
                <a:gd name="connsiteY4" fmla="*/ 730250 h 1998663"/>
                <a:gd name="connsiteX5" fmla="*/ 184242 w 5178517"/>
                <a:gd name="connsiteY5" fmla="*/ 635000 h 1998663"/>
                <a:gd name="connsiteX6" fmla="*/ 279492 w 5178517"/>
                <a:gd name="connsiteY6" fmla="*/ 638175 h 1998663"/>
                <a:gd name="connsiteX7" fmla="*/ 273142 w 5178517"/>
                <a:gd name="connsiteY7" fmla="*/ 546100 h 1998663"/>
                <a:gd name="connsiteX8" fmla="*/ 365217 w 5178517"/>
                <a:gd name="connsiteY8" fmla="*/ 542925 h 1998663"/>
                <a:gd name="connsiteX9" fmla="*/ 460467 w 5178517"/>
                <a:gd name="connsiteY9" fmla="*/ 542925 h 1998663"/>
                <a:gd name="connsiteX10" fmla="*/ 457292 w 5178517"/>
                <a:gd name="connsiteY10" fmla="*/ 450850 h 1998663"/>
                <a:gd name="connsiteX11" fmla="*/ 549367 w 5178517"/>
                <a:gd name="connsiteY11" fmla="*/ 454025 h 1998663"/>
                <a:gd name="connsiteX12" fmla="*/ 555717 w 5178517"/>
                <a:gd name="connsiteY12" fmla="*/ 727075 h 1998663"/>
                <a:gd name="connsiteX13" fmla="*/ 638267 w 5178517"/>
                <a:gd name="connsiteY13" fmla="*/ 727075 h 1998663"/>
                <a:gd name="connsiteX14" fmla="*/ 644617 w 5178517"/>
                <a:gd name="connsiteY14" fmla="*/ 1000125 h 1998663"/>
                <a:gd name="connsiteX15" fmla="*/ 730342 w 5178517"/>
                <a:gd name="connsiteY15" fmla="*/ 1000125 h 1998663"/>
                <a:gd name="connsiteX16" fmla="*/ 727167 w 5178517"/>
                <a:gd name="connsiteY16" fmla="*/ 1181100 h 1998663"/>
                <a:gd name="connsiteX17" fmla="*/ 638267 w 5178517"/>
                <a:gd name="connsiteY17" fmla="*/ 1181100 h 1998663"/>
                <a:gd name="connsiteX18" fmla="*/ 638267 w 5178517"/>
                <a:gd name="connsiteY18" fmla="*/ 1270000 h 1998663"/>
                <a:gd name="connsiteX19" fmla="*/ 638267 w 5178517"/>
                <a:gd name="connsiteY19" fmla="*/ 1631950 h 1998663"/>
                <a:gd name="connsiteX20" fmla="*/ 1908267 w 5178517"/>
                <a:gd name="connsiteY20" fmla="*/ 1631950 h 1998663"/>
                <a:gd name="connsiteX21" fmla="*/ 1901917 w 5178517"/>
                <a:gd name="connsiteY21" fmla="*/ 1539875 h 1998663"/>
                <a:gd name="connsiteX22" fmla="*/ 2000342 w 5178517"/>
                <a:gd name="connsiteY22" fmla="*/ 1539875 h 1998663"/>
                <a:gd name="connsiteX23" fmla="*/ 2089242 w 5178517"/>
                <a:gd name="connsiteY23" fmla="*/ 1539875 h 1998663"/>
                <a:gd name="connsiteX24" fmla="*/ 2089242 w 5178517"/>
                <a:gd name="connsiteY24" fmla="*/ 1447800 h 1998663"/>
                <a:gd name="connsiteX25" fmla="*/ 2181317 w 5178517"/>
                <a:gd name="connsiteY25" fmla="*/ 1447800 h 1998663"/>
                <a:gd name="connsiteX26" fmla="*/ 2178142 w 5178517"/>
                <a:gd name="connsiteY26" fmla="*/ 1358900 h 1998663"/>
                <a:gd name="connsiteX27" fmla="*/ 2273392 w 5178517"/>
                <a:gd name="connsiteY27" fmla="*/ 1358900 h 1998663"/>
                <a:gd name="connsiteX28" fmla="*/ 2270217 w 5178517"/>
                <a:gd name="connsiteY28" fmla="*/ 1266825 h 1998663"/>
                <a:gd name="connsiteX29" fmla="*/ 2359117 w 5178517"/>
                <a:gd name="connsiteY29" fmla="*/ 1270000 h 1998663"/>
                <a:gd name="connsiteX30" fmla="*/ 2359117 w 5178517"/>
                <a:gd name="connsiteY30" fmla="*/ 1174750 h 1998663"/>
                <a:gd name="connsiteX31" fmla="*/ 2451192 w 5178517"/>
                <a:gd name="connsiteY31" fmla="*/ 1174750 h 1998663"/>
                <a:gd name="connsiteX32" fmla="*/ 2813142 w 5178517"/>
                <a:gd name="connsiteY32" fmla="*/ 1181100 h 1998663"/>
                <a:gd name="connsiteX33" fmla="*/ 2809967 w 5178517"/>
                <a:gd name="connsiteY33" fmla="*/ 1089025 h 1998663"/>
                <a:gd name="connsiteX34" fmla="*/ 2914742 w 5178517"/>
                <a:gd name="connsiteY34" fmla="*/ 1089025 h 1998663"/>
                <a:gd name="connsiteX35" fmla="*/ 3454492 w 5178517"/>
                <a:gd name="connsiteY35" fmla="*/ 1092200 h 1998663"/>
                <a:gd name="connsiteX36" fmla="*/ 3454492 w 5178517"/>
                <a:gd name="connsiteY36" fmla="*/ 1270000 h 1998663"/>
                <a:gd name="connsiteX37" fmla="*/ 3546567 w 5178517"/>
                <a:gd name="connsiteY37" fmla="*/ 1266825 h 1998663"/>
                <a:gd name="connsiteX38" fmla="*/ 3543392 w 5178517"/>
                <a:gd name="connsiteY38" fmla="*/ 1181100 h 1998663"/>
                <a:gd name="connsiteX39" fmla="*/ 3546567 w 5178517"/>
                <a:gd name="connsiteY39" fmla="*/ 1085850 h 1998663"/>
                <a:gd name="connsiteX40" fmla="*/ 3632292 w 5178517"/>
                <a:gd name="connsiteY40" fmla="*/ 1085850 h 1998663"/>
                <a:gd name="connsiteX41" fmla="*/ 3632292 w 5178517"/>
                <a:gd name="connsiteY41" fmla="*/ 1000125 h 1998663"/>
                <a:gd name="connsiteX42" fmla="*/ 3721192 w 5178517"/>
                <a:gd name="connsiteY42" fmla="*/ 996950 h 1998663"/>
                <a:gd name="connsiteX43" fmla="*/ 3727542 w 5178517"/>
                <a:gd name="connsiteY43" fmla="*/ 908050 h 1998663"/>
                <a:gd name="connsiteX44" fmla="*/ 3816442 w 5178517"/>
                <a:gd name="connsiteY44" fmla="*/ 904875 h 1998663"/>
                <a:gd name="connsiteX45" fmla="*/ 3806917 w 5178517"/>
                <a:gd name="connsiteY45" fmla="*/ 819150 h 1998663"/>
                <a:gd name="connsiteX46" fmla="*/ 3905342 w 5178517"/>
                <a:gd name="connsiteY46" fmla="*/ 815975 h 1998663"/>
                <a:gd name="connsiteX47" fmla="*/ 3898992 w 5178517"/>
                <a:gd name="connsiteY47" fmla="*/ 727075 h 1998663"/>
                <a:gd name="connsiteX48" fmla="*/ 3905342 w 5178517"/>
                <a:gd name="connsiteY48" fmla="*/ 635000 h 1998663"/>
                <a:gd name="connsiteX49" fmla="*/ 3994242 w 5178517"/>
                <a:gd name="connsiteY49" fmla="*/ 631825 h 1998663"/>
                <a:gd name="connsiteX50" fmla="*/ 3991067 w 5178517"/>
                <a:gd name="connsiteY50" fmla="*/ 549275 h 1998663"/>
                <a:gd name="connsiteX51" fmla="*/ 4086317 w 5178517"/>
                <a:gd name="connsiteY51" fmla="*/ 546100 h 1998663"/>
                <a:gd name="connsiteX52" fmla="*/ 4083142 w 5178517"/>
                <a:gd name="connsiteY52" fmla="*/ 457200 h 1998663"/>
                <a:gd name="connsiteX53" fmla="*/ 4178392 w 5178517"/>
                <a:gd name="connsiteY53" fmla="*/ 454025 h 1998663"/>
                <a:gd name="connsiteX54" fmla="*/ 4181567 w 5178517"/>
                <a:gd name="connsiteY54" fmla="*/ 368300 h 1998663"/>
                <a:gd name="connsiteX55" fmla="*/ 4267292 w 5178517"/>
                <a:gd name="connsiteY55" fmla="*/ 361950 h 1998663"/>
                <a:gd name="connsiteX56" fmla="*/ 4270467 w 5178517"/>
                <a:gd name="connsiteY56" fmla="*/ 180975 h 1998663"/>
                <a:gd name="connsiteX57" fmla="*/ 4359367 w 5178517"/>
                <a:gd name="connsiteY57" fmla="*/ 180975 h 1998663"/>
                <a:gd name="connsiteX58" fmla="*/ 4359367 w 5178517"/>
                <a:gd name="connsiteY58" fmla="*/ 95250 h 1998663"/>
                <a:gd name="connsiteX59" fmla="*/ 4448267 w 5178517"/>
                <a:gd name="connsiteY59" fmla="*/ 88900 h 1998663"/>
                <a:gd name="connsiteX60" fmla="*/ 4445092 w 5178517"/>
                <a:gd name="connsiteY60" fmla="*/ 0 h 1998663"/>
                <a:gd name="connsiteX61" fmla="*/ 4540342 w 5178517"/>
                <a:gd name="connsiteY61" fmla="*/ 0 h 1998663"/>
                <a:gd name="connsiteX62" fmla="*/ 4540342 w 5178517"/>
                <a:gd name="connsiteY62" fmla="*/ 273050 h 1998663"/>
                <a:gd name="connsiteX63" fmla="*/ 4629242 w 5178517"/>
                <a:gd name="connsiteY63" fmla="*/ 269875 h 1998663"/>
                <a:gd name="connsiteX64" fmla="*/ 4632417 w 5178517"/>
                <a:gd name="connsiteY64" fmla="*/ 457200 h 1998663"/>
                <a:gd name="connsiteX65" fmla="*/ 4721317 w 5178517"/>
                <a:gd name="connsiteY65" fmla="*/ 454025 h 1998663"/>
                <a:gd name="connsiteX66" fmla="*/ 4721317 w 5178517"/>
                <a:gd name="connsiteY66" fmla="*/ 546100 h 1998663"/>
                <a:gd name="connsiteX67" fmla="*/ 4626067 w 5178517"/>
                <a:gd name="connsiteY67" fmla="*/ 542925 h 1998663"/>
                <a:gd name="connsiteX68" fmla="*/ 4629242 w 5178517"/>
                <a:gd name="connsiteY68" fmla="*/ 1177925 h 1998663"/>
                <a:gd name="connsiteX69" fmla="*/ 5083267 w 5178517"/>
                <a:gd name="connsiteY69" fmla="*/ 1177925 h 1998663"/>
                <a:gd name="connsiteX70" fmla="*/ 5083267 w 5178517"/>
                <a:gd name="connsiteY70" fmla="*/ 1085850 h 1998663"/>
                <a:gd name="connsiteX71" fmla="*/ 5178517 w 5178517"/>
                <a:gd name="connsiteY71" fmla="*/ 1089025 h 1998663"/>
                <a:gd name="connsiteX72" fmla="*/ 5167405 w 5178517"/>
                <a:gd name="connsiteY72" fmla="*/ 1993900 h 1998663"/>
                <a:gd name="connsiteX73" fmla="*/ 6442 w 5178517"/>
                <a:gd name="connsiteY73" fmla="*/ 1998663 h 199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178517" h="1998663">
                  <a:moveTo>
                    <a:pt x="6442" y="1998663"/>
                  </a:moveTo>
                  <a:cubicBezTo>
                    <a:pt x="7500" y="1453621"/>
                    <a:pt x="-966" y="1361017"/>
                    <a:pt x="92" y="815975"/>
                  </a:cubicBezTo>
                  <a:lnTo>
                    <a:pt x="95342" y="815975"/>
                  </a:lnTo>
                  <a:lnTo>
                    <a:pt x="88992" y="730250"/>
                  </a:lnTo>
                  <a:lnTo>
                    <a:pt x="187417" y="730250"/>
                  </a:lnTo>
                  <a:lnTo>
                    <a:pt x="184242" y="635000"/>
                  </a:lnTo>
                  <a:lnTo>
                    <a:pt x="279492" y="638175"/>
                  </a:lnTo>
                  <a:lnTo>
                    <a:pt x="273142" y="546100"/>
                  </a:lnTo>
                  <a:lnTo>
                    <a:pt x="365217" y="542925"/>
                  </a:lnTo>
                  <a:lnTo>
                    <a:pt x="460467" y="542925"/>
                  </a:lnTo>
                  <a:lnTo>
                    <a:pt x="457292" y="450850"/>
                  </a:lnTo>
                  <a:lnTo>
                    <a:pt x="549367" y="454025"/>
                  </a:lnTo>
                  <a:lnTo>
                    <a:pt x="555717" y="727075"/>
                  </a:lnTo>
                  <a:lnTo>
                    <a:pt x="638267" y="727075"/>
                  </a:lnTo>
                  <a:lnTo>
                    <a:pt x="644617" y="1000125"/>
                  </a:lnTo>
                  <a:lnTo>
                    <a:pt x="730342" y="1000125"/>
                  </a:lnTo>
                  <a:cubicBezTo>
                    <a:pt x="729284" y="1060450"/>
                    <a:pt x="728225" y="1120775"/>
                    <a:pt x="727167" y="1181100"/>
                  </a:cubicBezTo>
                  <a:lnTo>
                    <a:pt x="638267" y="1181100"/>
                  </a:lnTo>
                  <a:lnTo>
                    <a:pt x="638267" y="1270000"/>
                  </a:lnTo>
                  <a:lnTo>
                    <a:pt x="638267" y="1631950"/>
                  </a:lnTo>
                  <a:lnTo>
                    <a:pt x="1908267" y="1631950"/>
                  </a:lnTo>
                  <a:lnTo>
                    <a:pt x="1901917" y="1539875"/>
                  </a:lnTo>
                  <a:lnTo>
                    <a:pt x="2000342" y="1539875"/>
                  </a:lnTo>
                  <a:lnTo>
                    <a:pt x="2089242" y="1539875"/>
                  </a:lnTo>
                  <a:lnTo>
                    <a:pt x="2089242" y="1447800"/>
                  </a:lnTo>
                  <a:lnTo>
                    <a:pt x="2181317" y="1447800"/>
                  </a:lnTo>
                  <a:lnTo>
                    <a:pt x="2178142" y="1358900"/>
                  </a:lnTo>
                  <a:lnTo>
                    <a:pt x="2273392" y="1358900"/>
                  </a:lnTo>
                  <a:lnTo>
                    <a:pt x="2270217" y="1266825"/>
                  </a:lnTo>
                  <a:lnTo>
                    <a:pt x="2359117" y="1270000"/>
                  </a:lnTo>
                  <a:lnTo>
                    <a:pt x="2359117" y="1174750"/>
                  </a:lnTo>
                  <a:lnTo>
                    <a:pt x="2451192" y="1174750"/>
                  </a:lnTo>
                  <a:lnTo>
                    <a:pt x="2813142" y="1181100"/>
                  </a:lnTo>
                  <a:lnTo>
                    <a:pt x="2809967" y="1089025"/>
                  </a:lnTo>
                  <a:lnTo>
                    <a:pt x="2914742" y="1089025"/>
                  </a:lnTo>
                  <a:lnTo>
                    <a:pt x="3454492" y="1092200"/>
                  </a:lnTo>
                  <a:lnTo>
                    <a:pt x="3454492" y="1270000"/>
                  </a:lnTo>
                  <a:lnTo>
                    <a:pt x="3546567" y="1266825"/>
                  </a:lnTo>
                  <a:lnTo>
                    <a:pt x="3543392" y="1181100"/>
                  </a:lnTo>
                  <a:lnTo>
                    <a:pt x="3546567" y="1085850"/>
                  </a:lnTo>
                  <a:lnTo>
                    <a:pt x="3632292" y="1085850"/>
                  </a:lnTo>
                  <a:lnTo>
                    <a:pt x="3632292" y="1000125"/>
                  </a:lnTo>
                  <a:lnTo>
                    <a:pt x="3721192" y="996950"/>
                  </a:lnTo>
                  <a:lnTo>
                    <a:pt x="3727542" y="908050"/>
                  </a:lnTo>
                  <a:lnTo>
                    <a:pt x="3816442" y="904875"/>
                  </a:lnTo>
                  <a:lnTo>
                    <a:pt x="3806917" y="819150"/>
                  </a:lnTo>
                  <a:lnTo>
                    <a:pt x="3905342" y="815975"/>
                  </a:lnTo>
                  <a:lnTo>
                    <a:pt x="3898992" y="727075"/>
                  </a:lnTo>
                  <a:lnTo>
                    <a:pt x="3905342" y="635000"/>
                  </a:lnTo>
                  <a:lnTo>
                    <a:pt x="3994242" y="631825"/>
                  </a:lnTo>
                  <a:lnTo>
                    <a:pt x="3991067" y="549275"/>
                  </a:lnTo>
                  <a:lnTo>
                    <a:pt x="4086317" y="546100"/>
                  </a:lnTo>
                  <a:lnTo>
                    <a:pt x="4083142" y="457200"/>
                  </a:lnTo>
                  <a:lnTo>
                    <a:pt x="4178392" y="454025"/>
                  </a:lnTo>
                  <a:lnTo>
                    <a:pt x="4181567" y="368300"/>
                  </a:lnTo>
                  <a:lnTo>
                    <a:pt x="4267292" y="361950"/>
                  </a:lnTo>
                  <a:cubicBezTo>
                    <a:pt x="4268350" y="301625"/>
                    <a:pt x="4269409" y="241300"/>
                    <a:pt x="4270467" y="180975"/>
                  </a:cubicBezTo>
                  <a:lnTo>
                    <a:pt x="4359367" y="180975"/>
                  </a:lnTo>
                  <a:lnTo>
                    <a:pt x="4359367" y="95250"/>
                  </a:lnTo>
                  <a:lnTo>
                    <a:pt x="4448267" y="88900"/>
                  </a:lnTo>
                  <a:lnTo>
                    <a:pt x="4445092" y="0"/>
                  </a:lnTo>
                  <a:lnTo>
                    <a:pt x="4540342" y="0"/>
                  </a:lnTo>
                  <a:lnTo>
                    <a:pt x="4540342" y="273050"/>
                  </a:lnTo>
                  <a:lnTo>
                    <a:pt x="4629242" y="269875"/>
                  </a:lnTo>
                  <a:cubicBezTo>
                    <a:pt x="4630300" y="332317"/>
                    <a:pt x="4631359" y="394758"/>
                    <a:pt x="4632417" y="457200"/>
                  </a:cubicBezTo>
                  <a:lnTo>
                    <a:pt x="4721317" y="454025"/>
                  </a:lnTo>
                  <a:lnTo>
                    <a:pt x="4721317" y="546100"/>
                  </a:lnTo>
                  <a:lnTo>
                    <a:pt x="4626067" y="542925"/>
                  </a:lnTo>
                  <a:cubicBezTo>
                    <a:pt x="4627125" y="754592"/>
                    <a:pt x="4633740" y="1001449"/>
                    <a:pt x="4629242" y="1177925"/>
                  </a:cubicBezTo>
                  <a:lnTo>
                    <a:pt x="5083267" y="1177925"/>
                  </a:lnTo>
                  <a:lnTo>
                    <a:pt x="5083267" y="1085850"/>
                  </a:lnTo>
                  <a:lnTo>
                    <a:pt x="5178517" y="1089025"/>
                  </a:lnTo>
                  <a:cubicBezTo>
                    <a:pt x="5176400" y="1543050"/>
                    <a:pt x="5169522" y="1539875"/>
                    <a:pt x="5167405" y="1993900"/>
                  </a:cubicBezTo>
                  <a:lnTo>
                    <a:pt x="6442" y="1998663"/>
                  </a:lnTo>
                  <a:close/>
                </a:path>
              </a:pathLst>
            </a:custGeom>
            <a:solidFill>
              <a:schemeClr val="accent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 name="Freeform 7"/>
            <p:cNvSpPr/>
            <p:nvPr/>
          </p:nvSpPr>
          <p:spPr>
            <a:xfrm>
              <a:off x="5571477" y="3564731"/>
              <a:ext cx="545954" cy="912019"/>
            </a:xfrm>
            <a:custGeom>
              <a:avLst/>
              <a:gdLst>
                <a:gd name="connsiteX0" fmla="*/ 3029 w 545954"/>
                <a:gd name="connsiteY0" fmla="*/ 0 h 912019"/>
                <a:gd name="connsiteX1" fmla="*/ 91136 w 545954"/>
                <a:gd name="connsiteY1" fmla="*/ 0 h 912019"/>
                <a:gd name="connsiteX2" fmla="*/ 541192 w 545954"/>
                <a:gd name="connsiteY2" fmla="*/ 2382 h 912019"/>
                <a:gd name="connsiteX3" fmla="*/ 545954 w 545954"/>
                <a:gd name="connsiteY3" fmla="*/ 912019 h 912019"/>
                <a:gd name="connsiteX4" fmla="*/ 648 w 545954"/>
                <a:gd name="connsiteY4" fmla="*/ 907257 h 912019"/>
                <a:gd name="connsiteX5" fmla="*/ 3029 w 545954"/>
                <a:gd name="connsiteY5" fmla="*/ 0 h 91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954" h="912019">
                  <a:moveTo>
                    <a:pt x="3029" y="0"/>
                  </a:moveTo>
                  <a:lnTo>
                    <a:pt x="91136" y="0"/>
                  </a:lnTo>
                  <a:lnTo>
                    <a:pt x="541192" y="2382"/>
                  </a:lnTo>
                  <a:cubicBezTo>
                    <a:pt x="542779" y="305594"/>
                    <a:pt x="544367" y="608807"/>
                    <a:pt x="545954" y="912019"/>
                  </a:cubicBezTo>
                  <a:lnTo>
                    <a:pt x="648" y="907257"/>
                  </a:lnTo>
                  <a:cubicBezTo>
                    <a:pt x="-146" y="604838"/>
                    <a:pt x="-939" y="302419"/>
                    <a:pt x="3029" y="0"/>
                  </a:cubicBezTo>
                  <a:close/>
                </a:path>
              </a:pathLst>
            </a:custGeom>
            <a:solidFill>
              <a:schemeClr val="accent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pic>
        <p:nvPicPr>
          <p:cNvPr id="6" name="Grid"/>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 y="1"/>
            <a:ext cx="12207571" cy="6866759"/>
          </a:xfrm>
        </p:spPr>
      </p:pic>
      <p:grpSp>
        <p:nvGrpSpPr>
          <p:cNvPr id="16" name="Light"/>
          <p:cNvGrpSpPr/>
          <p:nvPr/>
        </p:nvGrpSpPr>
        <p:grpSpPr>
          <a:xfrm rot="2230408">
            <a:off x="6431270" y="1096554"/>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pic>
        <p:nvPicPr>
          <p:cNvPr id="18" name="Level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998"/>
            <a:ext cx="12207571" cy="6866757"/>
          </a:xfrm>
          <a:prstGeom prst="rect">
            <a:avLst/>
          </a:prstGeom>
        </p:spPr>
      </p:pic>
      <p:pic>
        <p:nvPicPr>
          <p:cNvPr id="19" name="Level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2"/>
            <a:ext cx="12207568" cy="6866757"/>
          </a:xfrm>
          <a:prstGeom prst="rect">
            <a:avLst/>
          </a:prstGeom>
        </p:spPr>
      </p:pic>
      <p:pic>
        <p:nvPicPr>
          <p:cNvPr id="20" name="Level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998"/>
            <a:ext cx="12207568" cy="6866757"/>
          </a:xfrm>
          <a:prstGeom prst="rect">
            <a:avLst/>
          </a:prstGeom>
        </p:spPr>
      </p:pic>
      <p:pic>
        <p:nvPicPr>
          <p:cNvPr id="21" name="Level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 y="1998"/>
            <a:ext cx="12207568" cy="6866756"/>
          </a:xfrm>
          <a:prstGeom prst="rect">
            <a:avLst/>
          </a:prstGeom>
        </p:spPr>
      </p:pic>
    </p:spTree>
    <p:extLst>
      <p:ext uri="{BB962C8B-B14F-4D97-AF65-F5344CB8AC3E}">
        <p14:creationId xmlns:p14="http://schemas.microsoft.com/office/powerpoint/2010/main" val="230250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500"/>
                            </p:stCondLst>
                            <p:childTnLst>
                              <p:par>
                                <p:cTn id="21" presetID="10" presetClass="exit" presetSubtype="0" fill="hold" nodeType="afterEffect">
                                  <p:stCondLst>
                                    <p:cond delay="0"/>
                                  </p:stCondLst>
                                  <p:childTnLst>
                                    <p:animEffect transition="out" filter="fade">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000"/>
                            </p:stCondLst>
                            <p:childTnLst>
                              <p:par>
                                <p:cTn id="28" presetID="10" presetClass="exit" presetSubtype="0" fill="hold" nodeType="afterEffect">
                                  <p:stCondLst>
                                    <p:cond delay="0"/>
                                  </p:stCondLst>
                                  <p:childTnLst>
                                    <p:animEffect transition="out" filter="fade">
                                      <p:cBhvr>
                                        <p:cTn id="29" dur="500"/>
                                        <p:tgtEl>
                                          <p:spTgt spid="19"/>
                                        </p:tgtEl>
                                      </p:cBhvr>
                                    </p:animEffect>
                                    <p:set>
                                      <p:cBhvr>
                                        <p:cTn id="30" dur="1" fill="hold">
                                          <p:stCondLst>
                                            <p:cond delay="499"/>
                                          </p:stCondLst>
                                        </p:cTn>
                                        <p:tgtEl>
                                          <p:spTgt spid="19"/>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par>
                          <p:cTn id="34" fill="hold">
                            <p:stCondLst>
                              <p:cond delay="1500"/>
                            </p:stCondLst>
                            <p:childTnLst>
                              <p:par>
                                <p:cTn id="35" presetID="10" presetClass="exit" presetSubtype="0" fill="hold" nodeType="after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 y="1"/>
            <a:ext cx="12192000" cy="6858000"/>
          </a:xfrm>
          <a:prstGeom prst="rect">
            <a:avLst/>
          </a:prstGeom>
        </p:spPr>
      </p:pic>
      <p:sp>
        <p:nvSpPr>
          <p:cNvPr id="18" name="Rectangle 17"/>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7" name="Level0"/>
          <p:cNvGrpSpPr/>
          <p:nvPr/>
        </p:nvGrpSpPr>
        <p:grpSpPr>
          <a:xfrm>
            <a:off x="529044" y="3302000"/>
            <a:ext cx="7627531" cy="2667001"/>
            <a:chOff x="396783" y="2476499"/>
            <a:chExt cx="5720648" cy="2000251"/>
          </a:xfrm>
        </p:grpSpPr>
        <p:sp>
          <p:nvSpPr>
            <p:cNvPr id="7" name="Freeform 6"/>
            <p:cNvSpPr/>
            <p:nvPr/>
          </p:nvSpPr>
          <p:spPr>
            <a:xfrm>
              <a:off x="396783" y="2476499"/>
              <a:ext cx="5178517" cy="1998663"/>
            </a:xfrm>
            <a:custGeom>
              <a:avLst/>
              <a:gdLst>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5250 w 5181600"/>
                <a:gd name="connsiteY72" fmla="*/ 2451100 h 2451100"/>
                <a:gd name="connsiteX73" fmla="*/ 0 w 5181600"/>
                <a:gd name="connsiteY73" fmla="*/ 2451100 h 2451100"/>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5250 w 5181600"/>
                <a:gd name="connsiteY72" fmla="*/ 2451100 h 2451100"/>
                <a:gd name="connsiteX73" fmla="*/ 0 w 5181600"/>
                <a:gd name="connsiteY73" fmla="*/ 2451100 h 2451100"/>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0488 w 5181600"/>
                <a:gd name="connsiteY72" fmla="*/ 1993900 h 2451100"/>
                <a:gd name="connsiteX73" fmla="*/ 0 w 5181600"/>
                <a:gd name="connsiteY73" fmla="*/ 2451100 h 2451100"/>
                <a:gd name="connsiteX0" fmla="*/ 6442 w 5178517"/>
                <a:gd name="connsiteY0" fmla="*/ 1998663 h 1998663"/>
                <a:gd name="connsiteX1" fmla="*/ 92 w 5178517"/>
                <a:gd name="connsiteY1" fmla="*/ 815975 h 1998663"/>
                <a:gd name="connsiteX2" fmla="*/ 95342 w 5178517"/>
                <a:gd name="connsiteY2" fmla="*/ 815975 h 1998663"/>
                <a:gd name="connsiteX3" fmla="*/ 88992 w 5178517"/>
                <a:gd name="connsiteY3" fmla="*/ 730250 h 1998663"/>
                <a:gd name="connsiteX4" fmla="*/ 187417 w 5178517"/>
                <a:gd name="connsiteY4" fmla="*/ 730250 h 1998663"/>
                <a:gd name="connsiteX5" fmla="*/ 184242 w 5178517"/>
                <a:gd name="connsiteY5" fmla="*/ 635000 h 1998663"/>
                <a:gd name="connsiteX6" fmla="*/ 279492 w 5178517"/>
                <a:gd name="connsiteY6" fmla="*/ 638175 h 1998663"/>
                <a:gd name="connsiteX7" fmla="*/ 273142 w 5178517"/>
                <a:gd name="connsiteY7" fmla="*/ 546100 h 1998663"/>
                <a:gd name="connsiteX8" fmla="*/ 365217 w 5178517"/>
                <a:gd name="connsiteY8" fmla="*/ 542925 h 1998663"/>
                <a:gd name="connsiteX9" fmla="*/ 460467 w 5178517"/>
                <a:gd name="connsiteY9" fmla="*/ 542925 h 1998663"/>
                <a:gd name="connsiteX10" fmla="*/ 457292 w 5178517"/>
                <a:gd name="connsiteY10" fmla="*/ 450850 h 1998663"/>
                <a:gd name="connsiteX11" fmla="*/ 549367 w 5178517"/>
                <a:gd name="connsiteY11" fmla="*/ 454025 h 1998663"/>
                <a:gd name="connsiteX12" fmla="*/ 555717 w 5178517"/>
                <a:gd name="connsiteY12" fmla="*/ 727075 h 1998663"/>
                <a:gd name="connsiteX13" fmla="*/ 638267 w 5178517"/>
                <a:gd name="connsiteY13" fmla="*/ 727075 h 1998663"/>
                <a:gd name="connsiteX14" fmla="*/ 644617 w 5178517"/>
                <a:gd name="connsiteY14" fmla="*/ 1000125 h 1998663"/>
                <a:gd name="connsiteX15" fmla="*/ 730342 w 5178517"/>
                <a:gd name="connsiteY15" fmla="*/ 1000125 h 1998663"/>
                <a:gd name="connsiteX16" fmla="*/ 727167 w 5178517"/>
                <a:gd name="connsiteY16" fmla="*/ 1181100 h 1998663"/>
                <a:gd name="connsiteX17" fmla="*/ 638267 w 5178517"/>
                <a:gd name="connsiteY17" fmla="*/ 1181100 h 1998663"/>
                <a:gd name="connsiteX18" fmla="*/ 638267 w 5178517"/>
                <a:gd name="connsiteY18" fmla="*/ 1270000 h 1998663"/>
                <a:gd name="connsiteX19" fmla="*/ 638267 w 5178517"/>
                <a:gd name="connsiteY19" fmla="*/ 1631950 h 1998663"/>
                <a:gd name="connsiteX20" fmla="*/ 1908267 w 5178517"/>
                <a:gd name="connsiteY20" fmla="*/ 1631950 h 1998663"/>
                <a:gd name="connsiteX21" fmla="*/ 1901917 w 5178517"/>
                <a:gd name="connsiteY21" fmla="*/ 1539875 h 1998663"/>
                <a:gd name="connsiteX22" fmla="*/ 2000342 w 5178517"/>
                <a:gd name="connsiteY22" fmla="*/ 1539875 h 1998663"/>
                <a:gd name="connsiteX23" fmla="*/ 2089242 w 5178517"/>
                <a:gd name="connsiteY23" fmla="*/ 1539875 h 1998663"/>
                <a:gd name="connsiteX24" fmla="*/ 2089242 w 5178517"/>
                <a:gd name="connsiteY24" fmla="*/ 1447800 h 1998663"/>
                <a:gd name="connsiteX25" fmla="*/ 2181317 w 5178517"/>
                <a:gd name="connsiteY25" fmla="*/ 1447800 h 1998663"/>
                <a:gd name="connsiteX26" fmla="*/ 2178142 w 5178517"/>
                <a:gd name="connsiteY26" fmla="*/ 1358900 h 1998663"/>
                <a:gd name="connsiteX27" fmla="*/ 2273392 w 5178517"/>
                <a:gd name="connsiteY27" fmla="*/ 1358900 h 1998663"/>
                <a:gd name="connsiteX28" fmla="*/ 2270217 w 5178517"/>
                <a:gd name="connsiteY28" fmla="*/ 1266825 h 1998663"/>
                <a:gd name="connsiteX29" fmla="*/ 2359117 w 5178517"/>
                <a:gd name="connsiteY29" fmla="*/ 1270000 h 1998663"/>
                <a:gd name="connsiteX30" fmla="*/ 2359117 w 5178517"/>
                <a:gd name="connsiteY30" fmla="*/ 1174750 h 1998663"/>
                <a:gd name="connsiteX31" fmla="*/ 2451192 w 5178517"/>
                <a:gd name="connsiteY31" fmla="*/ 1174750 h 1998663"/>
                <a:gd name="connsiteX32" fmla="*/ 2813142 w 5178517"/>
                <a:gd name="connsiteY32" fmla="*/ 1181100 h 1998663"/>
                <a:gd name="connsiteX33" fmla="*/ 2809967 w 5178517"/>
                <a:gd name="connsiteY33" fmla="*/ 1089025 h 1998663"/>
                <a:gd name="connsiteX34" fmla="*/ 2914742 w 5178517"/>
                <a:gd name="connsiteY34" fmla="*/ 1089025 h 1998663"/>
                <a:gd name="connsiteX35" fmla="*/ 3454492 w 5178517"/>
                <a:gd name="connsiteY35" fmla="*/ 1092200 h 1998663"/>
                <a:gd name="connsiteX36" fmla="*/ 3454492 w 5178517"/>
                <a:gd name="connsiteY36" fmla="*/ 1270000 h 1998663"/>
                <a:gd name="connsiteX37" fmla="*/ 3546567 w 5178517"/>
                <a:gd name="connsiteY37" fmla="*/ 1266825 h 1998663"/>
                <a:gd name="connsiteX38" fmla="*/ 3543392 w 5178517"/>
                <a:gd name="connsiteY38" fmla="*/ 1181100 h 1998663"/>
                <a:gd name="connsiteX39" fmla="*/ 3546567 w 5178517"/>
                <a:gd name="connsiteY39" fmla="*/ 1085850 h 1998663"/>
                <a:gd name="connsiteX40" fmla="*/ 3632292 w 5178517"/>
                <a:gd name="connsiteY40" fmla="*/ 1085850 h 1998663"/>
                <a:gd name="connsiteX41" fmla="*/ 3632292 w 5178517"/>
                <a:gd name="connsiteY41" fmla="*/ 1000125 h 1998663"/>
                <a:gd name="connsiteX42" fmla="*/ 3721192 w 5178517"/>
                <a:gd name="connsiteY42" fmla="*/ 996950 h 1998663"/>
                <a:gd name="connsiteX43" fmla="*/ 3727542 w 5178517"/>
                <a:gd name="connsiteY43" fmla="*/ 908050 h 1998663"/>
                <a:gd name="connsiteX44" fmla="*/ 3816442 w 5178517"/>
                <a:gd name="connsiteY44" fmla="*/ 904875 h 1998663"/>
                <a:gd name="connsiteX45" fmla="*/ 3806917 w 5178517"/>
                <a:gd name="connsiteY45" fmla="*/ 819150 h 1998663"/>
                <a:gd name="connsiteX46" fmla="*/ 3905342 w 5178517"/>
                <a:gd name="connsiteY46" fmla="*/ 815975 h 1998663"/>
                <a:gd name="connsiteX47" fmla="*/ 3898992 w 5178517"/>
                <a:gd name="connsiteY47" fmla="*/ 727075 h 1998663"/>
                <a:gd name="connsiteX48" fmla="*/ 3905342 w 5178517"/>
                <a:gd name="connsiteY48" fmla="*/ 635000 h 1998663"/>
                <a:gd name="connsiteX49" fmla="*/ 3994242 w 5178517"/>
                <a:gd name="connsiteY49" fmla="*/ 631825 h 1998663"/>
                <a:gd name="connsiteX50" fmla="*/ 3991067 w 5178517"/>
                <a:gd name="connsiteY50" fmla="*/ 549275 h 1998663"/>
                <a:gd name="connsiteX51" fmla="*/ 4086317 w 5178517"/>
                <a:gd name="connsiteY51" fmla="*/ 546100 h 1998663"/>
                <a:gd name="connsiteX52" fmla="*/ 4083142 w 5178517"/>
                <a:gd name="connsiteY52" fmla="*/ 457200 h 1998663"/>
                <a:gd name="connsiteX53" fmla="*/ 4178392 w 5178517"/>
                <a:gd name="connsiteY53" fmla="*/ 454025 h 1998663"/>
                <a:gd name="connsiteX54" fmla="*/ 4181567 w 5178517"/>
                <a:gd name="connsiteY54" fmla="*/ 368300 h 1998663"/>
                <a:gd name="connsiteX55" fmla="*/ 4267292 w 5178517"/>
                <a:gd name="connsiteY55" fmla="*/ 361950 h 1998663"/>
                <a:gd name="connsiteX56" fmla="*/ 4270467 w 5178517"/>
                <a:gd name="connsiteY56" fmla="*/ 180975 h 1998663"/>
                <a:gd name="connsiteX57" fmla="*/ 4359367 w 5178517"/>
                <a:gd name="connsiteY57" fmla="*/ 180975 h 1998663"/>
                <a:gd name="connsiteX58" fmla="*/ 4359367 w 5178517"/>
                <a:gd name="connsiteY58" fmla="*/ 95250 h 1998663"/>
                <a:gd name="connsiteX59" fmla="*/ 4448267 w 5178517"/>
                <a:gd name="connsiteY59" fmla="*/ 88900 h 1998663"/>
                <a:gd name="connsiteX60" fmla="*/ 4445092 w 5178517"/>
                <a:gd name="connsiteY60" fmla="*/ 0 h 1998663"/>
                <a:gd name="connsiteX61" fmla="*/ 4540342 w 5178517"/>
                <a:gd name="connsiteY61" fmla="*/ 0 h 1998663"/>
                <a:gd name="connsiteX62" fmla="*/ 4540342 w 5178517"/>
                <a:gd name="connsiteY62" fmla="*/ 273050 h 1998663"/>
                <a:gd name="connsiteX63" fmla="*/ 4629242 w 5178517"/>
                <a:gd name="connsiteY63" fmla="*/ 269875 h 1998663"/>
                <a:gd name="connsiteX64" fmla="*/ 4632417 w 5178517"/>
                <a:gd name="connsiteY64" fmla="*/ 457200 h 1998663"/>
                <a:gd name="connsiteX65" fmla="*/ 4721317 w 5178517"/>
                <a:gd name="connsiteY65" fmla="*/ 454025 h 1998663"/>
                <a:gd name="connsiteX66" fmla="*/ 4721317 w 5178517"/>
                <a:gd name="connsiteY66" fmla="*/ 546100 h 1998663"/>
                <a:gd name="connsiteX67" fmla="*/ 4626067 w 5178517"/>
                <a:gd name="connsiteY67" fmla="*/ 542925 h 1998663"/>
                <a:gd name="connsiteX68" fmla="*/ 4629242 w 5178517"/>
                <a:gd name="connsiteY68" fmla="*/ 1177925 h 1998663"/>
                <a:gd name="connsiteX69" fmla="*/ 5083267 w 5178517"/>
                <a:gd name="connsiteY69" fmla="*/ 1177925 h 1998663"/>
                <a:gd name="connsiteX70" fmla="*/ 5083267 w 5178517"/>
                <a:gd name="connsiteY70" fmla="*/ 1085850 h 1998663"/>
                <a:gd name="connsiteX71" fmla="*/ 5178517 w 5178517"/>
                <a:gd name="connsiteY71" fmla="*/ 1089025 h 1998663"/>
                <a:gd name="connsiteX72" fmla="*/ 5167405 w 5178517"/>
                <a:gd name="connsiteY72" fmla="*/ 1993900 h 1998663"/>
                <a:gd name="connsiteX73" fmla="*/ 6442 w 5178517"/>
                <a:gd name="connsiteY73" fmla="*/ 1998663 h 199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178517" h="1998663">
                  <a:moveTo>
                    <a:pt x="6442" y="1998663"/>
                  </a:moveTo>
                  <a:cubicBezTo>
                    <a:pt x="7500" y="1453621"/>
                    <a:pt x="-966" y="1361017"/>
                    <a:pt x="92" y="815975"/>
                  </a:cubicBezTo>
                  <a:lnTo>
                    <a:pt x="95342" y="815975"/>
                  </a:lnTo>
                  <a:lnTo>
                    <a:pt x="88992" y="730250"/>
                  </a:lnTo>
                  <a:lnTo>
                    <a:pt x="187417" y="730250"/>
                  </a:lnTo>
                  <a:lnTo>
                    <a:pt x="184242" y="635000"/>
                  </a:lnTo>
                  <a:lnTo>
                    <a:pt x="279492" y="638175"/>
                  </a:lnTo>
                  <a:lnTo>
                    <a:pt x="273142" y="546100"/>
                  </a:lnTo>
                  <a:lnTo>
                    <a:pt x="365217" y="542925"/>
                  </a:lnTo>
                  <a:lnTo>
                    <a:pt x="460467" y="542925"/>
                  </a:lnTo>
                  <a:lnTo>
                    <a:pt x="457292" y="450850"/>
                  </a:lnTo>
                  <a:lnTo>
                    <a:pt x="549367" y="454025"/>
                  </a:lnTo>
                  <a:lnTo>
                    <a:pt x="555717" y="727075"/>
                  </a:lnTo>
                  <a:lnTo>
                    <a:pt x="638267" y="727075"/>
                  </a:lnTo>
                  <a:lnTo>
                    <a:pt x="644617" y="1000125"/>
                  </a:lnTo>
                  <a:lnTo>
                    <a:pt x="730342" y="1000125"/>
                  </a:lnTo>
                  <a:cubicBezTo>
                    <a:pt x="729284" y="1060450"/>
                    <a:pt x="728225" y="1120775"/>
                    <a:pt x="727167" y="1181100"/>
                  </a:cubicBezTo>
                  <a:lnTo>
                    <a:pt x="638267" y="1181100"/>
                  </a:lnTo>
                  <a:lnTo>
                    <a:pt x="638267" y="1270000"/>
                  </a:lnTo>
                  <a:lnTo>
                    <a:pt x="638267" y="1631950"/>
                  </a:lnTo>
                  <a:lnTo>
                    <a:pt x="1908267" y="1631950"/>
                  </a:lnTo>
                  <a:lnTo>
                    <a:pt x="1901917" y="1539875"/>
                  </a:lnTo>
                  <a:lnTo>
                    <a:pt x="2000342" y="1539875"/>
                  </a:lnTo>
                  <a:lnTo>
                    <a:pt x="2089242" y="1539875"/>
                  </a:lnTo>
                  <a:lnTo>
                    <a:pt x="2089242" y="1447800"/>
                  </a:lnTo>
                  <a:lnTo>
                    <a:pt x="2181317" y="1447800"/>
                  </a:lnTo>
                  <a:lnTo>
                    <a:pt x="2178142" y="1358900"/>
                  </a:lnTo>
                  <a:lnTo>
                    <a:pt x="2273392" y="1358900"/>
                  </a:lnTo>
                  <a:lnTo>
                    <a:pt x="2270217" y="1266825"/>
                  </a:lnTo>
                  <a:lnTo>
                    <a:pt x="2359117" y="1270000"/>
                  </a:lnTo>
                  <a:lnTo>
                    <a:pt x="2359117" y="1174750"/>
                  </a:lnTo>
                  <a:lnTo>
                    <a:pt x="2451192" y="1174750"/>
                  </a:lnTo>
                  <a:lnTo>
                    <a:pt x="2813142" y="1181100"/>
                  </a:lnTo>
                  <a:lnTo>
                    <a:pt x="2809967" y="1089025"/>
                  </a:lnTo>
                  <a:lnTo>
                    <a:pt x="2914742" y="1089025"/>
                  </a:lnTo>
                  <a:lnTo>
                    <a:pt x="3454492" y="1092200"/>
                  </a:lnTo>
                  <a:lnTo>
                    <a:pt x="3454492" y="1270000"/>
                  </a:lnTo>
                  <a:lnTo>
                    <a:pt x="3546567" y="1266825"/>
                  </a:lnTo>
                  <a:lnTo>
                    <a:pt x="3543392" y="1181100"/>
                  </a:lnTo>
                  <a:lnTo>
                    <a:pt x="3546567" y="1085850"/>
                  </a:lnTo>
                  <a:lnTo>
                    <a:pt x="3632292" y="1085850"/>
                  </a:lnTo>
                  <a:lnTo>
                    <a:pt x="3632292" y="1000125"/>
                  </a:lnTo>
                  <a:lnTo>
                    <a:pt x="3721192" y="996950"/>
                  </a:lnTo>
                  <a:lnTo>
                    <a:pt x="3727542" y="908050"/>
                  </a:lnTo>
                  <a:lnTo>
                    <a:pt x="3816442" y="904875"/>
                  </a:lnTo>
                  <a:lnTo>
                    <a:pt x="3806917" y="819150"/>
                  </a:lnTo>
                  <a:lnTo>
                    <a:pt x="3905342" y="815975"/>
                  </a:lnTo>
                  <a:lnTo>
                    <a:pt x="3898992" y="727075"/>
                  </a:lnTo>
                  <a:lnTo>
                    <a:pt x="3905342" y="635000"/>
                  </a:lnTo>
                  <a:lnTo>
                    <a:pt x="3994242" y="631825"/>
                  </a:lnTo>
                  <a:lnTo>
                    <a:pt x="3991067" y="549275"/>
                  </a:lnTo>
                  <a:lnTo>
                    <a:pt x="4086317" y="546100"/>
                  </a:lnTo>
                  <a:lnTo>
                    <a:pt x="4083142" y="457200"/>
                  </a:lnTo>
                  <a:lnTo>
                    <a:pt x="4178392" y="454025"/>
                  </a:lnTo>
                  <a:lnTo>
                    <a:pt x="4181567" y="368300"/>
                  </a:lnTo>
                  <a:lnTo>
                    <a:pt x="4267292" y="361950"/>
                  </a:lnTo>
                  <a:cubicBezTo>
                    <a:pt x="4268350" y="301625"/>
                    <a:pt x="4269409" y="241300"/>
                    <a:pt x="4270467" y="180975"/>
                  </a:cubicBezTo>
                  <a:lnTo>
                    <a:pt x="4359367" y="180975"/>
                  </a:lnTo>
                  <a:lnTo>
                    <a:pt x="4359367" y="95250"/>
                  </a:lnTo>
                  <a:lnTo>
                    <a:pt x="4448267" y="88900"/>
                  </a:lnTo>
                  <a:lnTo>
                    <a:pt x="4445092" y="0"/>
                  </a:lnTo>
                  <a:lnTo>
                    <a:pt x="4540342" y="0"/>
                  </a:lnTo>
                  <a:lnTo>
                    <a:pt x="4540342" y="273050"/>
                  </a:lnTo>
                  <a:lnTo>
                    <a:pt x="4629242" y="269875"/>
                  </a:lnTo>
                  <a:cubicBezTo>
                    <a:pt x="4630300" y="332317"/>
                    <a:pt x="4631359" y="394758"/>
                    <a:pt x="4632417" y="457200"/>
                  </a:cubicBezTo>
                  <a:lnTo>
                    <a:pt x="4721317" y="454025"/>
                  </a:lnTo>
                  <a:lnTo>
                    <a:pt x="4721317" y="546100"/>
                  </a:lnTo>
                  <a:lnTo>
                    <a:pt x="4626067" y="542925"/>
                  </a:lnTo>
                  <a:cubicBezTo>
                    <a:pt x="4627125" y="754592"/>
                    <a:pt x="4633740" y="1001449"/>
                    <a:pt x="4629242" y="1177925"/>
                  </a:cubicBezTo>
                  <a:lnTo>
                    <a:pt x="5083267" y="1177925"/>
                  </a:lnTo>
                  <a:lnTo>
                    <a:pt x="5083267" y="1085850"/>
                  </a:lnTo>
                  <a:lnTo>
                    <a:pt x="5178517" y="1089025"/>
                  </a:lnTo>
                  <a:cubicBezTo>
                    <a:pt x="5176400" y="1543050"/>
                    <a:pt x="5169522" y="1539875"/>
                    <a:pt x="5167405" y="1993900"/>
                  </a:cubicBezTo>
                  <a:lnTo>
                    <a:pt x="6442" y="1998663"/>
                  </a:lnTo>
                  <a:close/>
                </a:path>
              </a:pathLst>
            </a:custGeom>
            <a:solidFill>
              <a:schemeClr val="accent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 name="Freeform 7"/>
            <p:cNvSpPr/>
            <p:nvPr/>
          </p:nvSpPr>
          <p:spPr>
            <a:xfrm>
              <a:off x="5571477" y="3564731"/>
              <a:ext cx="545954" cy="912019"/>
            </a:xfrm>
            <a:custGeom>
              <a:avLst/>
              <a:gdLst>
                <a:gd name="connsiteX0" fmla="*/ 3029 w 545954"/>
                <a:gd name="connsiteY0" fmla="*/ 0 h 912019"/>
                <a:gd name="connsiteX1" fmla="*/ 91136 w 545954"/>
                <a:gd name="connsiteY1" fmla="*/ 0 h 912019"/>
                <a:gd name="connsiteX2" fmla="*/ 541192 w 545954"/>
                <a:gd name="connsiteY2" fmla="*/ 2382 h 912019"/>
                <a:gd name="connsiteX3" fmla="*/ 545954 w 545954"/>
                <a:gd name="connsiteY3" fmla="*/ 912019 h 912019"/>
                <a:gd name="connsiteX4" fmla="*/ 648 w 545954"/>
                <a:gd name="connsiteY4" fmla="*/ 907257 h 912019"/>
                <a:gd name="connsiteX5" fmla="*/ 3029 w 545954"/>
                <a:gd name="connsiteY5" fmla="*/ 0 h 91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954" h="912019">
                  <a:moveTo>
                    <a:pt x="3029" y="0"/>
                  </a:moveTo>
                  <a:lnTo>
                    <a:pt x="91136" y="0"/>
                  </a:lnTo>
                  <a:lnTo>
                    <a:pt x="541192" y="2382"/>
                  </a:lnTo>
                  <a:cubicBezTo>
                    <a:pt x="542779" y="305594"/>
                    <a:pt x="544367" y="608807"/>
                    <a:pt x="545954" y="912019"/>
                  </a:cubicBezTo>
                  <a:lnTo>
                    <a:pt x="648" y="907257"/>
                  </a:lnTo>
                  <a:cubicBezTo>
                    <a:pt x="-146" y="604838"/>
                    <a:pt x="-939" y="302419"/>
                    <a:pt x="3029" y="0"/>
                  </a:cubicBezTo>
                  <a:close/>
                </a:path>
              </a:pathLst>
            </a:custGeom>
            <a:solidFill>
              <a:schemeClr val="accent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pic>
        <p:nvPicPr>
          <p:cNvPr id="21" name="Level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 y="1998"/>
            <a:ext cx="12207568" cy="6866756"/>
          </a:xfrm>
          <a:prstGeom prst="rect">
            <a:avLst/>
          </a:prstGeom>
        </p:spPr>
      </p:pic>
      <p:sp>
        <p:nvSpPr>
          <p:cNvPr id="3" name="Rectangle 2"/>
          <p:cNvSpPr/>
          <p:nvPr/>
        </p:nvSpPr>
        <p:spPr>
          <a:xfrm>
            <a:off x="3576320" y="1718411"/>
            <a:ext cx="7701280" cy="4763351"/>
          </a:xfrm>
          <a:prstGeom prst="rect">
            <a:avLst/>
          </a:prstGeom>
          <a:solidFill>
            <a:schemeClr val="bg1">
              <a:alpha val="76000"/>
            </a:schemeClr>
          </a:solidFill>
          <a:ln w="25400">
            <a:solidFill>
              <a:schemeClr val="tx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22" name="Tree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3557" y="1778461"/>
            <a:ext cx="7381803" cy="4662192"/>
          </a:xfrm>
          <a:prstGeom prst="rect">
            <a:avLst/>
          </a:prstGeom>
          <a:effectLst>
            <a:outerShdw blurRad="50800" dist="38100" dir="2700000" algn="tl" rotWithShape="0">
              <a:prstClr val="black">
                <a:alpha val="40000"/>
              </a:prstClr>
            </a:outerShdw>
          </a:effectLst>
        </p:spPr>
      </p:pic>
      <p:grpSp>
        <p:nvGrpSpPr>
          <p:cNvPr id="29" name="Group 28"/>
          <p:cNvGrpSpPr/>
          <p:nvPr/>
        </p:nvGrpSpPr>
        <p:grpSpPr>
          <a:xfrm>
            <a:off x="3576320" y="3860800"/>
            <a:ext cx="7782560" cy="2865120"/>
            <a:chOff x="2682240" y="2895600"/>
            <a:chExt cx="5836920" cy="2148840"/>
          </a:xfrm>
        </p:grpSpPr>
        <p:sp>
          <p:nvSpPr>
            <p:cNvPr id="5" name="Oval 4"/>
            <p:cNvSpPr/>
            <p:nvPr/>
          </p:nvSpPr>
          <p:spPr>
            <a:xfrm>
              <a:off x="2682240" y="2895600"/>
              <a:ext cx="1539240" cy="2080260"/>
            </a:xfrm>
            <a:prstGeom prst="ellipse">
              <a:avLst/>
            </a:prstGeom>
            <a:solidFill>
              <a:srgbClr val="C00000">
                <a:alpha val="13000"/>
              </a:srgbClr>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Oval 22"/>
            <p:cNvSpPr/>
            <p:nvPr/>
          </p:nvSpPr>
          <p:spPr>
            <a:xfrm>
              <a:off x="6979920" y="2964180"/>
              <a:ext cx="1539240" cy="2080260"/>
            </a:xfrm>
            <a:prstGeom prst="ellipse">
              <a:avLst/>
            </a:prstGeom>
            <a:solidFill>
              <a:srgbClr val="C00000">
                <a:alpha val="13000"/>
              </a:srgbClr>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Oval 23"/>
            <p:cNvSpPr/>
            <p:nvPr/>
          </p:nvSpPr>
          <p:spPr>
            <a:xfrm>
              <a:off x="4119943" y="4311663"/>
              <a:ext cx="438531" cy="560464"/>
            </a:xfrm>
            <a:prstGeom prst="ellipse">
              <a:avLst/>
            </a:prstGeom>
            <a:solidFill>
              <a:srgbClr val="1D8B16">
                <a:alpha val="13000"/>
              </a:srgbClr>
            </a:solidFill>
            <a:ln w="38100">
              <a:solidFill>
                <a:srgbClr val="1D8B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Oval 24"/>
            <p:cNvSpPr/>
            <p:nvPr/>
          </p:nvSpPr>
          <p:spPr>
            <a:xfrm>
              <a:off x="6706031" y="4300857"/>
              <a:ext cx="438531" cy="560464"/>
            </a:xfrm>
            <a:prstGeom prst="ellipse">
              <a:avLst/>
            </a:prstGeom>
            <a:solidFill>
              <a:srgbClr val="1D8B16">
                <a:alpha val="13000"/>
              </a:srgbClr>
            </a:solidFill>
            <a:ln w="38100">
              <a:solidFill>
                <a:srgbClr val="1D8B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6" name="Oval 25"/>
            <p:cNvSpPr/>
            <p:nvPr/>
          </p:nvSpPr>
          <p:spPr>
            <a:xfrm>
              <a:off x="4468681" y="4311663"/>
              <a:ext cx="438531" cy="560464"/>
            </a:xfrm>
            <a:prstGeom prst="ellipse">
              <a:avLst/>
            </a:prstGeom>
            <a:solidFill>
              <a:srgbClr val="0070C0">
                <a:alpha val="13000"/>
              </a:srgbClr>
            </a:solid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7" name="Oval 26"/>
            <p:cNvSpPr/>
            <p:nvPr/>
          </p:nvSpPr>
          <p:spPr>
            <a:xfrm>
              <a:off x="5078105" y="4318362"/>
              <a:ext cx="438531" cy="560464"/>
            </a:xfrm>
            <a:prstGeom prst="ellipse">
              <a:avLst/>
            </a:prstGeom>
            <a:solidFill>
              <a:srgbClr val="0070C0">
                <a:alpha val="13000"/>
              </a:srgbClr>
            </a:solid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8" name="Oval 27"/>
            <p:cNvSpPr/>
            <p:nvPr/>
          </p:nvSpPr>
          <p:spPr>
            <a:xfrm>
              <a:off x="5908471" y="4300857"/>
              <a:ext cx="438531" cy="560464"/>
            </a:xfrm>
            <a:prstGeom prst="ellipse">
              <a:avLst/>
            </a:prstGeom>
            <a:solidFill>
              <a:srgbClr val="0070C0">
                <a:alpha val="13000"/>
              </a:srgbClr>
            </a:solid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pic>
        <p:nvPicPr>
          <p:cNvPr id="30" name="DagStep0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63714" y="1755122"/>
            <a:ext cx="7418759" cy="46855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6661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par>
                                <p:cTn id="22" presetID="22" presetClass="exit" presetSubtype="8" fill="hold" nodeType="withEffect">
                                  <p:stCondLst>
                                    <p:cond delay="0"/>
                                  </p:stCondLst>
                                  <p:childTnLst>
                                    <p:animEffect transition="out" filter="wipe(left)">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29"/>
                                        </p:tgtEl>
                                      </p:cBhvr>
                                    </p:animEffect>
                                    <p:set>
                                      <p:cBhvr>
                                        <p:cTn id="2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 y="1"/>
            <a:ext cx="12192000" cy="6858000"/>
          </a:xfrm>
          <a:prstGeom prst="rect">
            <a:avLst/>
          </a:prstGeom>
        </p:spPr>
      </p:pic>
      <p:sp>
        <p:nvSpPr>
          <p:cNvPr id="235" name="Rectangle 23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7" name="Level0"/>
          <p:cNvGrpSpPr/>
          <p:nvPr/>
        </p:nvGrpSpPr>
        <p:grpSpPr>
          <a:xfrm>
            <a:off x="529044" y="3302000"/>
            <a:ext cx="7627531" cy="2667001"/>
            <a:chOff x="396783" y="2476499"/>
            <a:chExt cx="5720648" cy="2000251"/>
          </a:xfrm>
        </p:grpSpPr>
        <p:sp>
          <p:nvSpPr>
            <p:cNvPr id="7" name="Freeform 6"/>
            <p:cNvSpPr/>
            <p:nvPr/>
          </p:nvSpPr>
          <p:spPr>
            <a:xfrm>
              <a:off x="396783" y="2476499"/>
              <a:ext cx="5178517" cy="1998663"/>
            </a:xfrm>
            <a:custGeom>
              <a:avLst/>
              <a:gdLst>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5250 w 5181600"/>
                <a:gd name="connsiteY72" fmla="*/ 2451100 h 2451100"/>
                <a:gd name="connsiteX73" fmla="*/ 0 w 5181600"/>
                <a:gd name="connsiteY73" fmla="*/ 2451100 h 2451100"/>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5250 w 5181600"/>
                <a:gd name="connsiteY72" fmla="*/ 2451100 h 2451100"/>
                <a:gd name="connsiteX73" fmla="*/ 0 w 5181600"/>
                <a:gd name="connsiteY73" fmla="*/ 2451100 h 2451100"/>
                <a:gd name="connsiteX0" fmla="*/ 0 w 5181600"/>
                <a:gd name="connsiteY0" fmla="*/ 2451100 h 2451100"/>
                <a:gd name="connsiteX1" fmla="*/ 3175 w 5181600"/>
                <a:gd name="connsiteY1" fmla="*/ 815975 h 2451100"/>
                <a:gd name="connsiteX2" fmla="*/ 98425 w 5181600"/>
                <a:gd name="connsiteY2" fmla="*/ 815975 h 2451100"/>
                <a:gd name="connsiteX3" fmla="*/ 92075 w 5181600"/>
                <a:gd name="connsiteY3" fmla="*/ 730250 h 2451100"/>
                <a:gd name="connsiteX4" fmla="*/ 190500 w 5181600"/>
                <a:gd name="connsiteY4" fmla="*/ 730250 h 2451100"/>
                <a:gd name="connsiteX5" fmla="*/ 187325 w 5181600"/>
                <a:gd name="connsiteY5" fmla="*/ 635000 h 2451100"/>
                <a:gd name="connsiteX6" fmla="*/ 282575 w 5181600"/>
                <a:gd name="connsiteY6" fmla="*/ 638175 h 2451100"/>
                <a:gd name="connsiteX7" fmla="*/ 276225 w 5181600"/>
                <a:gd name="connsiteY7" fmla="*/ 546100 h 2451100"/>
                <a:gd name="connsiteX8" fmla="*/ 368300 w 5181600"/>
                <a:gd name="connsiteY8" fmla="*/ 542925 h 2451100"/>
                <a:gd name="connsiteX9" fmla="*/ 463550 w 5181600"/>
                <a:gd name="connsiteY9" fmla="*/ 542925 h 2451100"/>
                <a:gd name="connsiteX10" fmla="*/ 460375 w 5181600"/>
                <a:gd name="connsiteY10" fmla="*/ 450850 h 2451100"/>
                <a:gd name="connsiteX11" fmla="*/ 552450 w 5181600"/>
                <a:gd name="connsiteY11" fmla="*/ 454025 h 2451100"/>
                <a:gd name="connsiteX12" fmla="*/ 558800 w 5181600"/>
                <a:gd name="connsiteY12" fmla="*/ 727075 h 2451100"/>
                <a:gd name="connsiteX13" fmla="*/ 641350 w 5181600"/>
                <a:gd name="connsiteY13" fmla="*/ 727075 h 2451100"/>
                <a:gd name="connsiteX14" fmla="*/ 647700 w 5181600"/>
                <a:gd name="connsiteY14" fmla="*/ 1000125 h 2451100"/>
                <a:gd name="connsiteX15" fmla="*/ 733425 w 5181600"/>
                <a:gd name="connsiteY15" fmla="*/ 1000125 h 2451100"/>
                <a:gd name="connsiteX16" fmla="*/ 730250 w 5181600"/>
                <a:gd name="connsiteY16" fmla="*/ 1181100 h 2451100"/>
                <a:gd name="connsiteX17" fmla="*/ 641350 w 5181600"/>
                <a:gd name="connsiteY17" fmla="*/ 1181100 h 2451100"/>
                <a:gd name="connsiteX18" fmla="*/ 641350 w 5181600"/>
                <a:gd name="connsiteY18" fmla="*/ 1270000 h 2451100"/>
                <a:gd name="connsiteX19" fmla="*/ 641350 w 5181600"/>
                <a:gd name="connsiteY19" fmla="*/ 1631950 h 2451100"/>
                <a:gd name="connsiteX20" fmla="*/ 1911350 w 5181600"/>
                <a:gd name="connsiteY20" fmla="*/ 1631950 h 2451100"/>
                <a:gd name="connsiteX21" fmla="*/ 1905000 w 5181600"/>
                <a:gd name="connsiteY21" fmla="*/ 1539875 h 2451100"/>
                <a:gd name="connsiteX22" fmla="*/ 2003425 w 5181600"/>
                <a:gd name="connsiteY22" fmla="*/ 1539875 h 2451100"/>
                <a:gd name="connsiteX23" fmla="*/ 2092325 w 5181600"/>
                <a:gd name="connsiteY23" fmla="*/ 1539875 h 2451100"/>
                <a:gd name="connsiteX24" fmla="*/ 2092325 w 5181600"/>
                <a:gd name="connsiteY24" fmla="*/ 1447800 h 2451100"/>
                <a:gd name="connsiteX25" fmla="*/ 2184400 w 5181600"/>
                <a:gd name="connsiteY25" fmla="*/ 1447800 h 2451100"/>
                <a:gd name="connsiteX26" fmla="*/ 2181225 w 5181600"/>
                <a:gd name="connsiteY26" fmla="*/ 1358900 h 2451100"/>
                <a:gd name="connsiteX27" fmla="*/ 2276475 w 5181600"/>
                <a:gd name="connsiteY27" fmla="*/ 1358900 h 2451100"/>
                <a:gd name="connsiteX28" fmla="*/ 2273300 w 5181600"/>
                <a:gd name="connsiteY28" fmla="*/ 1266825 h 2451100"/>
                <a:gd name="connsiteX29" fmla="*/ 2362200 w 5181600"/>
                <a:gd name="connsiteY29" fmla="*/ 1270000 h 2451100"/>
                <a:gd name="connsiteX30" fmla="*/ 2362200 w 5181600"/>
                <a:gd name="connsiteY30" fmla="*/ 1174750 h 2451100"/>
                <a:gd name="connsiteX31" fmla="*/ 2454275 w 5181600"/>
                <a:gd name="connsiteY31" fmla="*/ 1174750 h 2451100"/>
                <a:gd name="connsiteX32" fmla="*/ 2816225 w 5181600"/>
                <a:gd name="connsiteY32" fmla="*/ 1181100 h 2451100"/>
                <a:gd name="connsiteX33" fmla="*/ 2813050 w 5181600"/>
                <a:gd name="connsiteY33" fmla="*/ 1089025 h 2451100"/>
                <a:gd name="connsiteX34" fmla="*/ 2917825 w 5181600"/>
                <a:gd name="connsiteY34" fmla="*/ 1089025 h 2451100"/>
                <a:gd name="connsiteX35" fmla="*/ 3457575 w 5181600"/>
                <a:gd name="connsiteY35" fmla="*/ 1092200 h 2451100"/>
                <a:gd name="connsiteX36" fmla="*/ 3457575 w 5181600"/>
                <a:gd name="connsiteY36" fmla="*/ 1270000 h 2451100"/>
                <a:gd name="connsiteX37" fmla="*/ 3549650 w 5181600"/>
                <a:gd name="connsiteY37" fmla="*/ 1266825 h 2451100"/>
                <a:gd name="connsiteX38" fmla="*/ 3546475 w 5181600"/>
                <a:gd name="connsiteY38" fmla="*/ 1181100 h 2451100"/>
                <a:gd name="connsiteX39" fmla="*/ 3549650 w 5181600"/>
                <a:gd name="connsiteY39" fmla="*/ 1085850 h 2451100"/>
                <a:gd name="connsiteX40" fmla="*/ 3635375 w 5181600"/>
                <a:gd name="connsiteY40" fmla="*/ 1085850 h 2451100"/>
                <a:gd name="connsiteX41" fmla="*/ 3635375 w 5181600"/>
                <a:gd name="connsiteY41" fmla="*/ 1000125 h 2451100"/>
                <a:gd name="connsiteX42" fmla="*/ 3724275 w 5181600"/>
                <a:gd name="connsiteY42" fmla="*/ 996950 h 2451100"/>
                <a:gd name="connsiteX43" fmla="*/ 3730625 w 5181600"/>
                <a:gd name="connsiteY43" fmla="*/ 908050 h 2451100"/>
                <a:gd name="connsiteX44" fmla="*/ 3819525 w 5181600"/>
                <a:gd name="connsiteY44" fmla="*/ 904875 h 2451100"/>
                <a:gd name="connsiteX45" fmla="*/ 3810000 w 5181600"/>
                <a:gd name="connsiteY45" fmla="*/ 819150 h 2451100"/>
                <a:gd name="connsiteX46" fmla="*/ 3908425 w 5181600"/>
                <a:gd name="connsiteY46" fmla="*/ 815975 h 2451100"/>
                <a:gd name="connsiteX47" fmla="*/ 3902075 w 5181600"/>
                <a:gd name="connsiteY47" fmla="*/ 727075 h 2451100"/>
                <a:gd name="connsiteX48" fmla="*/ 3908425 w 5181600"/>
                <a:gd name="connsiteY48" fmla="*/ 635000 h 2451100"/>
                <a:gd name="connsiteX49" fmla="*/ 3997325 w 5181600"/>
                <a:gd name="connsiteY49" fmla="*/ 631825 h 2451100"/>
                <a:gd name="connsiteX50" fmla="*/ 3994150 w 5181600"/>
                <a:gd name="connsiteY50" fmla="*/ 549275 h 2451100"/>
                <a:gd name="connsiteX51" fmla="*/ 4089400 w 5181600"/>
                <a:gd name="connsiteY51" fmla="*/ 546100 h 2451100"/>
                <a:gd name="connsiteX52" fmla="*/ 4086225 w 5181600"/>
                <a:gd name="connsiteY52" fmla="*/ 457200 h 2451100"/>
                <a:gd name="connsiteX53" fmla="*/ 4181475 w 5181600"/>
                <a:gd name="connsiteY53" fmla="*/ 454025 h 2451100"/>
                <a:gd name="connsiteX54" fmla="*/ 4184650 w 5181600"/>
                <a:gd name="connsiteY54" fmla="*/ 368300 h 2451100"/>
                <a:gd name="connsiteX55" fmla="*/ 4270375 w 5181600"/>
                <a:gd name="connsiteY55" fmla="*/ 361950 h 2451100"/>
                <a:gd name="connsiteX56" fmla="*/ 4273550 w 5181600"/>
                <a:gd name="connsiteY56" fmla="*/ 180975 h 2451100"/>
                <a:gd name="connsiteX57" fmla="*/ 4362450 w 5181600"/>
                <a:gd name="connsiteY57" fmla="*/ 180975 h 2451100"/>
                <a:gd name="connsiteX58" fmla="*/ 4362450 w 5181600"/>
                <a:gd name="connsiteY58" fmla="*/ 95250 h 2451100"/>
                <a:gd name="connsiteX59" fmla="*/ 4451350 w 5181600"/>
                <a:gd name="connsiteY59" fmla="*/ 88900 h 2451100"/>
                <a:gd name="connsiteX60" fmla="*/ 4448175 w 5181600"/>
                <a:gd name="connsiteY60" fmla="*/ 0 h 2451100"/>
                <a:gd name="connsiteX61" fmla="*/ 4543425 w 5181600"/>
                <a:gd name="connsiteY61" fmla="*/ 0 h 2451100"/>
                <a:gd name="connsiteX62" fmla="*/ 4543425 w 5181600"/>
                <a:gd name="connsiteY62" fmla="*/ 273050 h 2451100"/>
                <a:gd name="connsiteX63" fmla="*/ 4632325 w 5181600"/>
                <a:gd name="connsiteY63" fmla="*/ 269875 h 2451100"/>
                <a:gd name="connsiteX64" fmla="*/ 4635500 w 5181600"/>
                <a:gd name="connsiteY64" fmla="*/ 457200 h 2451100"/>
                <a:gd name="connsiteX65" fmla="*/ 4724400 w 5181600"/>
                <a:gd name="connsiteY65" fmla="*/ 454025 h 2451100"/>
                <a:gd name="connsiteX66" fmla="*/ 4724400 w 5181600"/>
                <a:gd name="connsiteY66" fmla="*/ 546100 h 2451100"/>
                <a:gd name="connsiteX67" fmla="*/ 4629150 w 5181600"/>
                <a:gd name="connsiteY67" fmla="*/ 542925 h 2451100"/>
                <a:gd name="connsiteX68" fmla="*/ 4632325 w 5181600"/>
                <a:gd name="connsiteY68" fmla="*/ 1177925 h 2451100"/>
                <a:gd name="connsiteX69" fmla="*/ 5086350 w 5181600"/>
                <a:gd name="connsiteY69" fmla="*/ 1177925 h 2451100"/>
                <a:gd name="connsiteX70" fmla="*/ 5086350 w 5181600"/>
                <a:gd name="connsiteY70" fmla="*/ 1085850 h 2451100"/>
                <a:gd name="connsiteX71" fmla="*/ 5181600 w 5181600"/>
                <a:gd name="connsiteY71" fmla="*/ 1089025 h 2451100"/>
                <a:gd name="connsiteX72" fmla="*/ 5170488 w 5181600"/>
                <a:gd name="connsiteY72" fmla="*/ 1993900 h 2451100"/>
                <a:gd name="connsiteX73" fmla="*/ 0 w 5181600"/>
                <a:gd name="connsiteY73" fmla="*/ 2451100 h 2451100"/>
                <a:gd name="connsiteX0" fmla="*/ 6442 w 5178517"/>
                <a:gd name="connsiteY0" fmla="*/ 1998663 h 1998663"/>
                <a:gd name="connsiteX1" fmla="*/ 92 w 5178517"/>
                <a:gd name="connsiteY1" fmla="*/ 815975 h 1998663"/>
                <a:gd name="connsiteX2" fmla="*/ 95342 w 5178517"/>
                <a:gd name="connsiteY2" fmla="*/ 815975 h 1998663"/>
                <a:gd name="connsiteX3" fmla="*/ 88992 w 5178517"/>
                <a:gd name="connsiteY3" fmla="*/ 730250 h 1998663"/>
                <a:gd name="connsiteX4" fmla="*/ 187417 w 5178517"/>
                <a:gd name="connsiteY4" fmla="*/ 730250 h 1998663"/>
                <a:gd name="connsiteX5" fmla="*/ 184242 w 5178517"/>
                <a:gd name="connsiteY5" fmla="*/ 635000 h 1998663"/>
                <a:gd name="connsiteX6" fmla="*/ 279492 w 5178517"/>
                <a:gd name="connsiteY6" fmla="*/ 638175 h 1998663"/>
                <a:gd name="connsiteX7" fmla="*/ 273142 w 5178517"/>
                <a:gd name="connsiteY7" fmla="*/ 546100 h 1998663"/>
                <a:gd name="connsiteX8" fmla="*/ 365217 w 5178517"/>
                <a:gd name="connsiteY8" fmla="*/ 542925 h 1998663"/>
                <a:gd name="connsiteX9" fmla="*/ 460467 w 5178517"/>
                <a:gd name="connsiteY9" fmla="*/ 542925 h 1998663"/>
                <a:gd name="connsiteX10" fmla="*/ 457292 w 5178517"/>
                <a:gd name="connsiteY10" fmla="*/ 450850 h 1998663"/>
                <a:gd name="connsiteX11" fmla="*/ 549367 w 5178517"/>
                <a:gd name="connsiteY11" fmla="*/ 454025 h 1998663"/>
                <a:gd name="connsiteX12" fmla="*/ 555717 w 5178517"/>
                <a:gd name="connsiteY12" fmla="*/ 727075 h 1998663"/>
                <a:gd name="connsiteX13" fmla="*/ 638267 w 5178517"/>
                <a:gd name="connsiteY13" fmla="*/ 727075 h 1998663"/>
                <a:gd name="connsiteX14" fmla="*/ 644617 w 5178517"/>
                <a:gd name="connsiteY14" fmla="*/ 1000125 h 1998663"/>
                <a:gd name="connsiteX15" fmla="*/ 730342 w 5178517"/>
                <a:gd name="connsiteY15" fmla="*/ 1000125 h 1998663"/>
                <a:gd name="connsiteX16" fmla="*/ 727167 w 5178517"/>
                <a:gd name="connsiteY16" fmla="*/ 1181100 h 1998663"/>
                <a:gd name="connsiteX17" fmla="*/ 638267 w 5178517"/>
                <a:gd name="connsiteY17" fmla="*/ 1181100 h 1998663"/>
                <a:gd name="connsiteX18" fmla="*/ 638267 w 5178517"/>
                <a:gd name="connsiteY18" fmla="*/ 1270000 h 1998663"/>
                <a:gd name="connsiteX19" fmla="*/ 638267 w 5178517"/>
                <a:gd name="connsiteY19" fmla="*/ 1631950 h 1998663"/>
                <a:gd name="connsiteX20" fmla="*/ 1908267 w 5178517"/>
                <a:gd name="connsiteY20" fmla="*/ 1631950 h 1998663"/>
                <a:gd name="connsiteX21" fmla="*/ 1901917 w 5178517"/>
                <a:gd name="connsiteY21" fmla="*/ 1539875 h 1998663"/>
                <a:gd name="connsiteX22" fmla="*/ 2000342 w 5178517"/>
                <a:gd name="connsiteY22" fmla="*/ 1539875 h 1998663"/>
                <a:gd name="connsiteX23" fmla="*/ 2089242 w 5178517"/>
                <a:gd name="connsiteY23" fmla="*/ 1539875 h 1998663"/>
                <a:gd name="connsiteX24" fmla="*/ 2089242 w 5178517"/>
                <a:gd name="connsiteY24" fmla="*/ 1447800 h 1998663"/>
                <a:gd name="connsiteX25" fmla="*/ 2181317 w 5178517"/>
                <a:gd name="connsiteY25" fmla="*/ 1447800 h 1998663"/>
                <a:gd name="connsiteX26" fmla="*/ 2178142 w 5178517"/>
                <a:gd name="connsiteY26" fmla="*/ 1358900 h 1998663"/>
                <a:gd name="connsiteX27" fmla="*/ 2273392 w 5178517"/>
                <a:gd name="connsiteY27" fmla="*/ 1358900 h 1998663"/>
                <a:gd name="connsiteX28" fmla="*/ 2270217 w 5178517"/>
                <a:gd name="connsiteY28" fmla="*/ 1266825 h 1998663"/>
                <a:gd name="connsiteX29" fmla="*/ 2359117 w 5178517"/>
                <a:gd name="connsiteY29" fmla="*/ 1270000 h 1998663"/>
                <a:gd name="connsiteX30" fmla="*/ 2359117 w 5178517"/>
                <a:gd name="connsiteY30" fmla="*/ 1174750 h 1998663"/>
                <a:gd name="connsiteX31" fmla="*/ 2451192 w 5178517"/>
                <a:gd name="connsiteY31" fmla="*/ 1174750 h 1998663"/>
                <a:gd name="connsiteX32" fmla="*/ 2813142 w 5178517"/>
                <a:gd name="connsiteY32" fmla="*/ 1181100 h 1998663"/>
                <a:gd name="connsiteX33" fmla="*/ 2809967 w 5178517"/>
                <a:gd name="connsiteY33" fmla="*/ 1089025 h 1998663"/>
                <a:gd name="connsiteX34" fmla="*/ 2914742 w 5178517"/>
                <a:gd name="connsiteY34" fmla="*/ 1089025 h 1998663"/>
                <a:gd name="connsiteX35" fmla="*/ 3454492 w 5178517"/>
                <a:gd name="connsiteY35" fmla="*/ 1092200 h 1998663"/>
                <a:gd name="connsiteX36" fmla="*/ 3454492 w 5178517"/>
                <a:gd name="connsiteY36" fmla="*/ 1270000 h 1998663"/>
                <a:gd name="connsiteX37" fmla="*/ 3546567 w 5178517"/>
                <a:gd name="connsiteY37" fmla="*/ 1266825 h 1998663"/>
                <a:gd name="connsiteX38" fmla="*/ 3543392 w 5178517"/>
                <a:gd name="connsiteY38" fmla="*/ 1181100 h 1998663"/>
                <a:gd name="connsiteX39" fmla="*/ 3546567 w 5178517"/>
                <a:gd name="connsiteY39" fmla="*/ 1085850 h 1998663"/>
                <a:gd name="connsiteX40" fmla="*/ 3632292 w 5178517"/>
                <a:gd name="connsiteY40" fmla="*/ 1085850 h 1998663"/>
                <a:gd name="connsiteX41" fmla="*/ 3632292 w 5178517"/>
                <a:gd name="connsiteY41" fmla="*/ 1000125 h 1998663"/>
                <a:gd name="connsiteX42" fmla="*/ 3721192 w 5178517"/>
                <a:gd name="connsiteY42" fmla="*/ 996950 h 1998663"/>
                <a:gd name="connsiteX43" fmla="*/ 3727542 w 5178517"/>
                <a:gd name="connsiteY43" fmla="*/ 908050 h 1998663"/>
                <a:gd name="connsiteX44" fmla="*/ 3816442 w 5178517"/>
                <a:gd name="connsiteY44" fmla="*/ 904875 h 1998663"/>
                <a:gd name="connsiteX45" fmla="*/ 3806917 w 5178517"/>
                <a:gd name="connsiteY45" fmla="*/ 819150 h 1998663"/>
                <a:gd name="connsiteX46" fmla="*/ 3905342 w 5178517"/>
                <a:gd name="connsiteY46" fmla="*/ 815975 h 1998663"/>
                <a:gd name="connsiteX47" fmla="*/ 3898992 w 5178517"/>
                <a:gd name="connsiteY47" fmla="*/ 727075 h 1998663"/>
                <a:gd name="connsiteX48" fmla="*/ 3905342 w 5178517"/>
                <a:gd name="connsiteY48" fmla="*/ 635000 h 1998663"/>
                <a:gd name="connsiteX49" fmla="*/ 3994242 w 5178517"/>
                <a:gd name="connsiteY49" fmla="*/ 631825 h 1998663"/>
                <a:gd name="connsiteX50" fmla="*/ 3991067 w 5178517"/>
                <a:gd name="connsiteY50" fmla="*/ 549275 h 1998663"/>
                <a:gd name="connsiteX51" fmla="*/ 4086317 w 5178517"/>
                <a:gd name="connsiteY51" fmla="*/ 546100 h 1998663"/>
                <a:gd name="connsiteX52" fmla="*/ 4083142 w 5178517"/>
                <a:gd name="connsiteY52" fmla="*/ 457200 h 1998663"/>
                <a:gd name="connsiteX53" fmla="*/ 4178392 w 5178517"/>
                <a:gd name="connsiteY53" fmla="*/ 454025 h 1998663"/>
                <a:gd name="connsiteX54" fmla="*/ 4181567 w 5178517"/>
                <a:gd name="connsiteY54" fmla="*/ 368300 h 1998663"/>
                <a:gd name="connsiteX55" fmla="*/ 4267292 w 5178517"/>
                <a:gd name="connsiteY55" fmla="*/ 361950 h 1998663"/>
                <a:gd name="connsiteX56" fmla="*/ 4270467 w 5178517"/>
                <a:gd name="connsiteY56" fmla="*/ 180975 h 1998663"/>
                <a:gd name="connsiteX57" fmla="*/ 4359367 w 5178517"/>
                <a:gd name="connsiteY57" fmla="*/ 180975 h 1998663"/>
                <a:gd name="connsiteX58" fmla="*/ 4359367 w 5178517"/>
                <a:gd name="connsiteY58" fmla="*/ 95250 h 1998663"/>
                <a:gd name="connsiteX59" fmla="*/ 4448267 w 5178517"/>
                <a:gd name="connsiteY59" fmla="*/ 88900 h 1998663"/>
                <a:gd name="connsiteX60" fmla="*/ 4445092 w 5178517"/>
                <a:gd name="connsiteY60" fmla="*/ 0 h 1998663"/>
                <a:gd name="connsiteX61" fmla="*/ 4540342 w 5178517"/>
                <a:gd name="connsiteY61" fmla="*/ 0 h 1998663"/>
                <a:gd name="connsiteX62" fmla="*/ 4540342 w 5178517"/>
                <a:gd name="connsiteY62" fmla="*/ 273050 h 1998663"/>
                <a:gd name="connsiteX63" fmla="*/ 4629242 w 5178517"/>
                <a:gd name="connsiteY63" fmla="*/ 269875 h 1998663"/>
                <a:gd name="connsiteX64" fmla="*/ 4632417 w 5178517"/>
                <a:gd name="connsiteY64" fmla="*/ 457200 h 1998663"/>
                <a:gd name="connsiteX65" fmla="*/ 4721317 w 5178517"/>
                <a:gd name="connsiteY65" fmla="*/ 454025 h 1998663"/>
                <a:gd name="connsiteX66" fmla="*/ 4721317 w 5178517"/>
                <a:gd name="connsiteY66" fmla="*/ 546100 h 1998663"/>
                <a:gd name="connsiteX67" fmla="*/ 4626067 w 5178517"/>
                <a:gd name="connsiteY67" fmla="*/ 542925 h 1998663"/>
                <a:gd name="connsiteX68" fmla="*/ 4629242 w 5178517"/>
                <a:gd name="connsiteY68" fmla="*/ 1177925 h 1998663"/>
                <a:gd name="connsiteX69" fmla="*/ 5083267 w 5178517"/>
                <a:gd name="connsiteY69" fmla="*/ 1177925 h 1998663"/>
                <a:gd name="connsiteX70" fmla="*/ 5083267 w 5178517"/>
                <a:gd name="connsiteY70" fmla="*/ 1085850 h 1998663"/>
                <a:gd name="connsiteX71" fmla="*/ 5178517 w 5178517"/>
                <a:gd name="connsiteY71" fmla="*/ 1089025 h 1998663"/>
                <a:gd name="connsiteX72" fmla="*/ 5167405 w 5178517"/>
                <a:gd name="connsiteY72" fmla="*/ 1993900 h 1998663"/>
                <a:gd name="connsiteX73" fmla="*/ 6442 w 5178517"/>
                <a:gd name="connsiteY73" fmla="*/ 1998663 h 199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178517" h="1998663">
                  <a:moveTo>
                    <a:pt x="6442" y="1998663"/>
                  </a:moveTo>
                  <a:cubicBezTo>
                    <a:pt x="7500" y="1453621"/>
                    <a:pt x="-966" y="1361017"/>
                    <a:pt x="92" y="815975"/>
                  </a:cubicBezTo>
                  <a:lnTo>
                    <a:pt x="95342" y="815975"/>
                  </a:lnTo>
                  <a:lnTo>
                    <a:pt x="88992" y="730250"/>
                  </a:lnTo>
                  <a:lnTo>
                    <a:pt x="187417" y="730250"/>
                  </a:lnTo>
                  <a:lnTo>
                    <a:pt x="184242" y="635000"/>
                  </a:lnTo>
                  <a:lnTo>
                    <a:pt x="279492" y="638175"/>
                  </a:lnTo>
                  <a:lnTo>
                    <a:pt x="273142" y="546100"/>
                  </a:lnTo>
                  <a:lnTo>
                    <a:pt x="365217" y="542925"/>
                  </a:lnTo>
                  <a:lnTo>
                    <a:pt x="460467" y="542925"/>
                  </a:lnTo>
                  <a:lnTo>
                    <a:pt x="457292" y="450850"/>
                  </a:lnTo>
                  <a:lnTo>
                    <a:pt x="549367" y="454025"/>
                  </a:lnTo>
                  <a:lnTo>
                    <a:pt x="555717" y="727075"/>
                  </a:lnTo>
                  <a:lnTo>
                    <a:pt x="638267" y="727075"/>
                  </a:lnTo>
                  <a:lnTo>
                    <a:pt x="644617" y="1000125"/>
                  </a:lnTo>
                  <a:lnTo>
                    <a:pt x="730342" y="1000125"/>
                  </a:lnTo>
                  <a:cubicBezTo>
                    <a:pt x="729284" y="1060450"/>
                    <a:pt x="728225" y="1120775"/>
                    <a:pt x="727167" y="1181100"/>
                  </a:cubicBezTo>
                  <a:lnTo>
                    <a:pt x="638267" y="1181100"/>
                  </a:lnTo>
                  <a:lnTo>
                    <a:pt x="638267" y="1270000"/>
                  </a:lnTo>
                  <a:lnTo>
                    <a:pt x="638267" y="1631950"/>
                  </a:lnTo>
                  <a:lnTo>
                    <a:pt x="1908267" y="1631950"/>
                  </a:lnTo>
                  <a:lnTo>
                    <a:pt x="1901917" y="1539875"/>
                  </a:lnTo>
                  <a:lnTo>
                    <a:pt x="2000342" y="1539875"/>
                  </a:lnTo>
                  <a:lnTo>
                    <a:pt x="2089242" y="1539875"/>
                  </a:lnTo>
                  <a:lnTo>
                    <a:pt x="2089242" y="1447800"/>
                  </a:lnTo>
                  <a:lnTo>
                    <a:pt x="2181317" y="1447800"/>
                  </a:lnTo>
                  <a:lnTo>
                    <a:pt x="2178142" y="1358900"/>
                  </a:lnTo>
                  <a:lnTo>
                    <a:pt x="2273392" y="1358900"/>
                  </a:lnTo>
                  <a:lnTo>
                    <a:pt x="2270217" y="1266825"/>
                  </a:lnTo>
                  <a:lnTo>
                    <a:pt x="2359117" y="1270000"/>
                  </a:lnTo>
                  <a:lnTo>
                    <a:pt x="2359117" y="1174750"/>
                  </a:lnTo>
                  <a:lnTo>
                    <a:pt x="2451192" y="1174750"/>
                  </a:lnTo>
                  <a:lnTo>
                    <a:pt x="2813142" y="1181100"/>
                  </a:lnTo>
                  <a:lnTo>
                    <a:pt x="2809967" y="1089025"/>
                  </a:lnTo>
                  <a:lnTo>
                    <a:pt x="2914742" y="1089025"/>
                  </a:lnTo>
                  <a:lnTo>
                    <a:pt x="3454492" y="1092200"/>
                  </a:lnTo>
                  <a:lnTo>
                    <a:pt x="3454492" y="1270000"/>
                  </a:lnTo>
                  <a:lnTo>
                    <a:pt x="3546567" y="1266825"/>
                  </a:lnTo>
                  <a:lnTo>
                    <a:pt x="3543392" y="1181100"/>
                  </a:lnTo>
                  <a:lnTo>
                    <a:pt x="3546567" y="1085850"/>
                  </a:lnTo>
                  <a:lnTo>
                    <a:pt x="3632292" y="1085850"/>
                  </a:lnTo>
                  <a:lnTo>
                    <a:pt x="3632292" y="1000125"/>
                  </a:lnTo>
                  <a:lnTo>
                    <a:pt x="3721192" y="996950"/>
                  </a:lnTo>
                  <a:lnTo>
                    <a:pt x="3727542" y="908050"/>
                  </a:lnTo>
                  <a:lnTo>
                    <a:pt x="3816442" y="904875"/>
                  </a:lnTo>
                  <a:lnTo>
                    <a:pt x="3806917" y="819150"/>
                  </a:lnTo>
                  <a:lnTo>
                    <a:pt x="3905342" y="815975"/>
                  </a:lnTo>
                  <a:lnTo>
                    <a:pt x="3898992" y="727075"/>
                  </a:lnTo>
                  <a:lnTo>
                    <a:pt x="3905342" y="635000"/>
                  </a:lnTo>
                  <a:lnTo>
                    <a:pt x="3994242" y="631825"/>
                  </a:lnTo>
                  <a:lnTo>
                    <a:pt x="3991067" y="549275"/>
                  </a:lnTo>
                  <a:lnTo>
                    <a:pt x="4086317" y="546100"/>
                  </a:lnTo>
                  <a:lnTo>
                    <a:pt x="4083142" y="457200"/>
                  </a:lnTo>
                  <a:lnTo>
                    <a:pt x="4178392" y="454025"/>
                  </a:lnTo>
                  <a:lnTo>
                    <a:pt x="4181567" y="368300"/>
                  </a:lnTo>
                  <a:lnTo>
                    <a:pt x="4267292" y="361950"/>
                  </a:lnTo>
                  <a:cubicBezTo>
                    <a:pt x="4268350" y="301625"/>
                    <a:pt x="4269409" y="241300"/>
                    <a:pt x="4270467" y="180975"/>
                  </a:cubicBezTo>
                  <a:lnTo>
                    <a:pt x="4359367" y="180975"/>
                  </a:lnTo>
                  <a:lnTo>
                    <a:pt x="4359367" y="95250"/>
                  </a:lnTo>
                  <a:lnTo>
                    <a:pt x="4448267" y="88900"/>
                  </a:lnTo>
                  <a:lnTo>
                    <a:pt x="4445092" y="0"/>
                  </a:lnTo>
                  <a:lnTo>
                    <a:pt x="4540342" y="0"/>
                  </a:lnTo>
                  <a:lnTo>
                    <a:pt x="4540342" y="273050"/>
                  </a:lnTo>
                  <a:lnTo>
                    <a:pt x="4629242" y="269875"/>
                  </a:lnTo>
                  <a:cubicBezTo>
                    <a:pt x="4630300" y="332317"/>
                    <a:pt x="4631359" y="394758"/>
                    <a:pt x="4632417" y="457200"/>
                  </a:cubicBezTo>
                  <a:lnTo>
                    <a:pt x="4721317" y="454025"/>
                  </a:lnTo>
                  <a:lnTo>
                    <a:pt x="4721317" y="546100"/>
                  </a:lnTo>
                  <a:lnTo>
                    <a:pt x="4626067" y="542925"/>
                  </a:lnTo>
                  <a:cubicBezTo>
                    <a:pt x="4627125" y="754592"/>
                    <a:pt x="4633740" y="1001449"/>
                    <a:pt x="4629242" y="1177925"/>
                  </a:cubicBezTo>
                  <a:lnTo>
                    <a:pt x="5083267" y="1177925"/>
                  </a:lnTo>
                  <a:lnTo>
                    <a:pt x="5083267" y="1085850"/>
                  </a:lnTo>
                  <a:lnTo>
                    <a:pt x="5178517" y="1089025"/>
                  </a:lnTo>
                  <a:cubicBezTo>
                    <a:pt x="5176400" y="1543050"/>
                    <a:pt x="5169522" y="1539875"/>
                    <a:pt x="5167405" y="1993900"/>
                  </a:cubicBezTo>
                  <a:lnTo>
                    <a:pt x="6442" y="1998663"/>
                  </a:lnTo>
                  <a:close/>
                </a:path>
              </a:pathLst>
            </a:custGeom>
            <a:solidFill>
              <a:schemeClr val="accent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 name="Freeform 7"/>
            <p:cNvSpPr/>
            <p:nvPr/>
          </p:nvSpPr>
          <p:spPr>
            <a:xfrm>
              <a:off x="5571477" y="3564731"/>
              <a:ext cx="545954" cy="912019"/>
            </a:xfrm>
            <a:custGeom>
              <a:avLst/>
              <a:gdLst>
                <a:gd name="connsiteX0" fmla="*/ 3029 w 545954"/>
                <a:gd name="connsiteY0" fmla="*/ 0 h 912019"/>
                <a:gd name="connsiteX1" fmla="*/ 91136 w 545954"/>
                <a:gd name="connsiteY1" fmla="*/ 0 h 912019"/>
                <a:gd name="connsiteX2" fmla="*/ 541192 w 545954"/>
                <a:gd name="connsiteY2" fmla="*/ 2382 h 912019"/>
                <a:gd name="connsiteX3" fmla="*/ 545954 w 545954"/>
                <a:gd name="connsiteY3" fmla="*/ 912019 h 912019"/>
                <a:gd name="connsiteX4" fmla="*/ 648 w 545954"/>
                <a:gd name="connsiteY4" fmla="*/ 907257 h 912019"/>
                <a:gd name="connsiteX5" fmla="*/ 3029 w 545954"/>
                <a:gd name="connsiteY5" fmla="*/ 0 h 91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954" h="912019">
                  <a:moveTo>
                    <a:pt x="3029" y="0"/>
                  </a:moveTo>
                  <a:lnTo>
                    <a:pt x="91136" y="0"/>
                  </a:lnTo>
                  <a:lnTo>
                    <a:pt x="541192" y="2382"/>
                  </a:lnTo>
                  <a:cubicBezTo>
                    <a:pt x="542779" y="305594"/>
                    <a:pt x="544367" y="608807"/>
                    <a:pt x="545954" y="912019"/>
                  </a:cubicBezTo>
                  <a:lnTo>
                    <a:pt x="648" y="907257"/>
                  </a:lnTo>
                  <a:cubicBezTo>
                    <a:pt x="-146" y="604838"/>
                    <a:pt x="-939" y="302419"/>
                    <a:pt x="3029" y="0"/>
                  </a:cubicBezTo>
                  <a:close/>
                </a:path>
              </a:pathLst>
            </a:custGeom>
            <a:solidFill>
              <a:schemeClr val="accent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6" name="Light"/>
          <p:cNvGrpSpPr/>
          <p:nvPr/>
        </p:nvGrpSpPr>
        <p:grpSpPr>
          <a:xfrm rot="2230408">
            <a:off x="6431270" y="1096554"/>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grpSp>
        <p:nvGrpSpPr>
          <p:cNvPr id="25" name="Group 24"/>
          <p:cNvGrpSpPr/>
          <p:nvPr/>
        </p:nvGrpSpPr>
        <p:grpSpPr>
          <a:xfrm>
            <a:off x="529045" y="4152900"/>
            <a:ext cx="245656" cy="247651"/>
            <a:chOff x="396783" y="3114675"/>
            <a:chExt cx="202849" cy="185738"/>
          </a:xfrm>
        </p:grpSpPr>
        <p:sp>
          <p:nvSpPr>
            <p:cNvPr id="5" name="Rectangle 4"/>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 name="Rectangle 21"/>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 name="Rectangle 22"/>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 name="Rectangle 23"/>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6" name="Group 25"/>
          <p:cNvGrpSpPr/>
          <p:nvPr/>
        </p:nvGrpSpPr>
        <p:grpSpPr>
          <a:xfrm>
            <a:off x="774701" y="3905249"/>
            <a:ext cx="245656" cy="247651"/>
            <a:chOff x="396783" y="3114675"/>
            <a:chExt cx="202849" cy="185738"/>
          </a:xfrm>
        </p:grpSpPr>
        <p:sp>
          <p:nvSpPr>
            <p:cNvPr id="27" name="Rectangle 26"/>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8" name="Rectangle 27"/>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9" name="Rectangle 28"/>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0" name="Rectangle 29"/>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31" name="Group 30"/>
          <p:cNvGrpSpPr/>
          <p:nvPr/>
        </p:nvGrpSpPr>
        <p:grpSpPr>
          <a:xfrm>
            <a:off x="3188891" y="5116512"/>
            <a:ext cx="245656" cy="247651"/>
            <a:chOff x="396783" y="3114675"/>
            <a:chExt cx="202849" cy="185738"/>
          </a:xfrm>
        </p:grpSpPr>
        <p:sp>
          <p:nvSpPr>
            <p:cNvPr id="32" name="Rectangle 31"/>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3" name="Rectangle 32"/>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4" name="Rectangle 33"/>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5" name="Rectangle 34"/>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36" name="Group 35"/>
          <p:cNvGrpSpPr/>
          <p:nvPr/>
        </p:nvGrpSpPr>
        <p:grpSpPr>
          <a:xfrm>
            <a:off x="3431380" y="4867275"/>
            <a:ext cx="245656" cy="247651"/>
            <a:chOff x="396783" y="3114675"/>
            <a:chExt cx="202849" cy="185738"/>
          </a:xfrm>
        </p:grpSpPr>
        <p:sp>
          <p:nvSpPr>
            <p:cNvPr id="37" name="Rectangle 36"/>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8" name="Rectangle 37"/>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9" name="Rectangle 38"/>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40" name="Rectangle 39"/>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41" name="Group 40"/>
          <p:cNvGrpSpPr/>
          <p:nvPr/>
        </p:nvGrpSpPr>
        <p:grpSpPr>
          <a:xfrm>
            <a:off x="4162531" y="4629149"/>
            <a:ext cx="245656" cy="247651"/>
            <a:chOff x="396783" y="3114675"/>
            <a:chExt cx="202849" cy="185738"/>
          </a:xfrm>
        </p:grpSpPr>
        <p:sp>
          <p:nvSpPr>
            <p:cNvPr id="42" name="Rectangle 41"/>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43" name="Rectangle 42"/>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44" name="Rectangle 43"/>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45" name="Rectangle 44"/>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46" name="Group 45"/>
          <p:cNvGrpSpPr/>
          <p:nvPr/>
        </p:nvGrpSpPr>
        <p:grpSpPr>
          <a:xfrm>
            <a:off x="5134981" y="4636557"/>
            <a:ext cx="245656" cy="247651"/>
            <a:chOff x="396783" y="3114675"/>
            <a:chExt cx="202849" cy="185738"/>
          </a:xfrm>
        </p:grpSpPr>
        <p:sp>
          <p:nvSpPr>
            <p:cNvPr id="47" name="Rectangle 46"/>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48" name="Rectangle 47"/>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49" name="Rectangle 48"/>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50" name="Rectangle 49"/>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51" name="Group 50"/>
          <p:cNvGrpSpPr/>
          <p:nvPr/>
        </p:nvGrpSpPr>
        <p:grpSpPr>
          <a:xfrm>
            <a:off x="5375065" y="4394199"/>
            <a:ext cx="245656" cy="247651"/>
            <a:chOff x="396783" y="3114675"/>
            <a:chExt cx="202849" cy="185738"/>
          </a:xfrm>
        </p:grpSpPr>
        <p:sp>
          <p:nvSpPr>
            <p:cNvPr id="52" name="Rectangle 51"/>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53" name="Rectangle 52"/>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54" name="Rectangle 53"/>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55" name="Rectangle 54"/>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56" name="Group 55"/>
          <p:cNvGrpSpPr/>
          <p:nvPr/>
        </p:nvGrpSpPr>
        <p:grpSpPr>
          <a:xfrm>
            <a:off x="1261412" y="5113867"/>
            <a:ext cx="245656" cy="247651"/>
            <a:chOff x="396783" y="3114675"/>
            <a:chExt cx="202849" cy="185738"/>
          </a:xfrm>
        </p:grpSpPr>
        <p:sp>
          <p:nvSpPr>
            <p:cNvPr id="57" name="Rectangle 56"/>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58" name="Rectangle 57"/>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59" name="Rectangle 58"/>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0" name="Rectangle 59"/>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61" name="Group 60"/>
          <p:cNvGrpSpPr/>
          <p:nvPr/>
        </p:nvGrpSpPr>
        <p:grpSpPr>
          <a:xfrm>
            <a:off x="1261412" y="4872567"/>
            <a:ext cx="245656" cy="247651"/>
            <a:chOff x="396783" y="3114675"/>
            <a:chExt cx="202849" cy="185738"/>
          </a:xfrm>
        </p:grpSpPr>
        <p:sp>
          <p:nvSpPr>
            <p:cNvPr id="62" name="Rectangle 61"/>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3" name="Rectangle 62"/>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4" name="Rectangle 63"/>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5" name="Rectangle 64"/>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66" name="Group 65"/>
          <p:cNvGrpSpPr/>
          <p:nvPr/>
        </p:nvGrpSpPr>
        <p:grpSpPr>
          <a:xfrm>
            <a:off x="1257179" y="4394200"/>
            <a:ext cx="245656" cy="247651"/>
            <a:chOff x="396783" y="3114675"/>
            <a:chExt cx="202849" cy="185738"/>
          </a:xfrm>
        </p:grpSpPr>
        <p:sp>
          <p:nvSpPr>
            <p:cNvPr id="67" name="Rectangle 66"/>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8" name="Rectangle 67"/>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9" name="Rectangle 68"/>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0" name="Rectangle 69"/>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71" name="Group 70"/>
          <p:cNvGrpSpPr/>
          <p:nvPr/>
        </p:nvGrpSpPr>
        <p:grpSpPr>
          <a:xfrm>
            <a:off x="6578479" y="3670300"/>
            <a:ext cx="245656" cy="247651"/>
            <a:chOff x="396783" y="3114675"/>
            <a:chExt cx="202849" cy="185738"/>
          </a:xfrm>
        </p:grpSpPr>
        <p:sp>
          <p:nvSpPr>
            <p:cNvPr id="72" name="Rectangle 71"/>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3" name="Rectangle 72"/>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4" name="Rectangle 73"/>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5" name="Rectangle 74"/>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76" name="Group 75"/>
          <p:cNvGrpSpPr/>
          <p:nvPr/>
        </p:nvGrpSpPr>
        <p:grpSpPr>
          <a:xfrm>
            <a:off x="6578479" y="4152900"/>
            <a:ext cx="245656" cy="247651"/>
            <a:chOff x="396783" y="3114675"/>
            <a:chExt cx="202849" cy="185738"/>
          </a:xfrm>
        </p:grpSpPr>
        <p:sp>
          <p:nvSpPr>
            <p:cNvPr id="77" name="Rectangle 76"/>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8" name="Rectangle 77"/>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9" name="Rectangle 78"/>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0" name="Rectangle 79"/>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81" name="Group 80"/>
          <p:cNvGrpSpPr/>
          <p:nvPr/>
        </p:nvGrpSpPr>
        <p:grpSpPr>
          <a:xfrm>
            <a:off x="6578479" y="4391552"/>
            <a:ext cx="245656" cy="247651"/>
            <a:chOff x="396783" y="3114675"/>
            <a:chExt cx="202849" cy="185738"/>
          </a:xfrm>
        </p:grpSpPr>
        <p:sp>
          <p:nvSpPr>
            <p:cNvPr id="82" name="Rectangle 81"/>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3" name="Rectangle 82"/>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4" name="Rectangle 83"/>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5" name="Rectangle 84"/>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91" name="Group 90"/>
          <p:cNvGrpSpPr/>
          <p:nvPr/>
        </p:nvGrpSpPr>
        <p:grpSpPr>
          <a:xfrm>
            <a:off x="6580884" y="4635500"/>
            <a:ext cx="245656" cy="247651"/>
            <a:chOff x="396783" y="3114675"/>
            <a:chExt cx="202849" cy="185738"/>
          </a:xfrm>
        </p:grpSpPr>
        <p:sp>
          <p:nvSpPr>
            <p:cNvPr id="92" name="Rectangle 91"/>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3" name="Rectangle 92"/>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4" name="Rectangle 93"/>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5" name="Rectangle 94"/>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96" name="Group 95"/>
          <p:cNvGrpSpPr/>
          <p:nvPr/>
        </p:nvGrpSpPr>
        <p:grpSpPr>
          <a:xfrm>
            <a:off x="8028684" y="4876800"/>
            <a:ext cx="245656" cy="247651"/>
            <a:chOff x="396783" y="3114675"/>
            <a:chExt cx="202849" cy="185738"/>
          </a:xfrm>
        </p:grpSpPr>
        <p:sp>
          <p:nvSpPr>
            <p:cNvPr id="97" name="Rectangle 96"/>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8" name="Rectangle 97"/>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9" name="Rectangle 98"/>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0" name="Rectangle 99"/>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01" name="Group 100"/>
          <p:cNvGrpSpPr/>
          <p:nvPr/>
        </p:nvGrpSpPr>
        <p:grpSpPr>
          <a:xfrm>
            <a:off x="8028684" y="5121275"/>
            <a:ext cx="245656" cy="247651"/>
            <a:chOff x="396783" y="3114675"/>
            <a:chExt cx="202849" cy="185738"/>
          </a:xfrm>
        </p:grpSpPr>
        <p:sp>
          <p:nvSpPr>
            <p:cNvPr id="102" name="Rectangle 101"/>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3" name="Rectangle 102"/>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4" name="Rectangle 103"/>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5" name="Rectangle 104"/>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06" name="Group 105"/>
          <p:cNvGrpSpPr/>
          <p:nvPr/>
        </p:nvGrpSpPr>
        <p:grpSpPr>
          <a:xfrm>
            <a:off x="8031859" y="5353049"/>
            <a:ext cx="245656" cy="247651"/>
            <a:chOff x="396783" y="3114675"/>
            <a:chExt cx="202849" cy="185738"/>
          </a:xfrm>
        </p:grpSpPr>
        <p:sp>
          <p:nvSpPr>
            <p:cNvPr id="107" name="Rectangle 106"/>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8" name="Rectangle 107"/>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9" name="Rectangle 108"/>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0" name="Rectangle 109"/>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1" name="Group 110"/>
          <p:cNvGrpSpPr/>
          <p:nvPr/>
        </p:nvGrpSpPr>
        <p:grpSpPr>
          <a:xfrm>
            <a:off x="8031859" y="5594349"/>
            <a:ext cx="245656" cy="247651"/>
            <a:chOff x="396783" y="3114675"/>
            <a:chExt cx="202849" cy="185738"/>
          </a:xfrm>
        </p:grpSpPr>
        <p:sp>
          <p:nvSpPr>
            <p:cNvPr id="112" name="Rectangle 111"/>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3" name="Rectangle 112"/>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4" name="Rectangle 113"/>
            <p:cNvSpPr/>
            <p:nvPr/>
          </p:nvSpPr>
          <p:spPr>
            <a:xfrm>
              <a:off x="397836" y="3207544"/>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5" name="Rectangle 114"/>
            <p:cNvSpPr/>
            <p:nvPr/>
          </p:nvSpPr>
          <p:spPr>
            <a:xfrm>
              <a:off x="498734" y="3207544"/>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6" name="Group 115"/>
          <p:cNvGrpSpPr/>
          <p:nvPr/>
        </p:nvGrpSpPr>
        <p:grpSpPr>
          <a:xfrm>
            <a:off x="8035036" y="5842000"/>
            <a:ext cx="244381" cy="123825"/>
            <a:chOff x="396783" y="3114675"/>
            <a:chExt cx="201796" cy="92869"/>
          </a:xfrm>
        </p:grpSpPr>
        <p:sp>
          <p:nvSpPr>
            <p:cNvPr id="117" name="Rectangle 116"/>
            <p:cNvSpPr/>
            <p:nvPr/>
          </p:nvSpPr>
          <p:spPr>
            <a:xfrm>
              <a:off x="396783" y="3114675"/>
              <a:ext cx="100898" cy="92869"/>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8" name="Rectangle 117"/>
            <p:cNvSpPr/>
            <p:nvPr/>
          </p:nvSpPr>
          <p:spPr>
            <a:xfrm>
              <a:off x="497681" y="3114675"/>
              <a:ext cx="100898" cy="9286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21" name="Group 120"/>
          <p:cNvGrpSpPr/>
          <p:nvPr/>
        </p:nvGrpSpPr>
        <p:grpSpPr>
          <a:xfrm>
            <a:off x="1498479" y="5355167"/>
            <a:ext cx="245656" cy="247651"/>
            <a:chOff x="396783" y="3114675"/>
            <a:chExt cx="202849" cy="185738"/>
          </a:xfrm>
        </p:grpSpPr>
        <p:sp>
          <p:nvSpPr>
            <p:cNvPr id="122" name="Rectangle 121"/>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3" name="Rectangle 122"/>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4" name="Rectangle 123"/>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5" name="Rectangle 124"/>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26" name="Group 125"/>
          <p:cNvGrpSpPr/>
          <p:nvPr/>
        </p:nvGrpSpPr>
        <p:grpSpPr>
          <a:xfrm>
            <a:off x="1742953" y="5358341"/>
            <a:ext cx="245656" cy="247651"/>
            <a:chOff x="396783" y="3114675"/>
            <a:chExt cx="202849" cy="185738"/>
          </a:xfrm>
        </p:grpSpPr>
        <p:sp>
          <p:nvSpPr>
            <p:cNvPr id="127" name="Rectangle 126"/>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8" name="Rectangle 127"/>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9" name="Rectangle 128"/>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0" name="Rectangle 129"/>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31" name="Group 130"/>
          <p:cNvGrpSpPr/>
          <p:nvPr/>
        </p:nvGrpSpPr>
        <p:grpSpPr>
          <a:xfrm>
            <a:off x="1984253" y="5358341"/>
            <a:ext cx="245656" cy="247651"/>
            <a:chOff x="396783" y="3114675"/>
            <a:chExt cx="202849" cy="185738"/>
          </a:xfrm>
        </p:grpSpPr>
        <p:sp>
          <p:nvSpPr>
            <p:cNvPr id="132" name="Rectangle 131"/>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3" name="Rectangle 132"/>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4" name="Rectangle 133"/>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5" name="Rectangle 134"/>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36" name="Group 135"/>
          <p:cNvGrpSpPr/>
          <p:nvPr/>
        </p:nvGrpSpPr>
        <p:grpSpPr>
          <a:xfrm>
            <a:off x="2225553" y="5355167"/>
            <a:ext cx="245656" cy="247651"/>
            <a:chOff x="396783" y="3114675"/>
            <a:chExt cx="202849" cy="185738"/>
          </a:xfrm>
        </p:grpSpPr>
        <p:sp>
          <p:nvSpPr>
            <p:cNvPr id="137" name="Rectangle 136"/>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8" name="Rectangle 137"/>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9" name="Rectangle 138"/>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0" name="Rectangle 139"/>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41" name="Group 140"/>
          <p:cNvGrpSpPr/>
          <p:nvPr/>
        </p:nvGrpSpPr>
        <p:grpSpPr>
          <a:xfrm>
            <a:off x="2465672" y="5353047"/>
            <a:ext cx="245656" cy="247651"/>
            <a:chOff x="396783" y="3114675"/>
            <a:chExt cx="202849" cy="185738"/>
          </a:xfrm>
        </p:grpSpPr>
        <p:sp>
          <p:nvSpPr>
            <p:cNvPr id="142" name="Rectangle 141"/>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3" name="Rectangle 142"/>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4" name="Rectangle 143"/>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5" name="Rectangle 144"/>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46" name="Group 145"/>
          <p:cNvGrpSpPr/>
          <p:nvPr/>
        </p:nvGrpSpPr>
        <p:grpSpPr>
          <a:xfrm>
            <a:off x="2706001" y="5359396"/>
            <a:ext cx="245656" cy="247651"/>
            <a:chOff x="396783" y="3114675"/>
            <a:chExt cx="202849" cy="185738"/>
          </a:xfrm>
        </p:grpSpPr>
        <p:sp>
          <p:nvSpPr>
            <p:cNvPr id="147" name="Rectangle 146"/>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8" name="Rectangle 147"/>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9" name="Rectangle 148"/>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0" name="Rectangle 149"/>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51" name="Group 150"/>
          <p:cNvGrpSpPr/>
          <p:nvPr/>
        </p:nvGrpSpPr>
        <p:grpSpPr>
          <a:xfrm>
            <a:off x="4401487" y="4630208"/>
            <a:ext cx="245656" cy="247651"/>
            <a:chOff x="396783" y="3114675"/>
            <a:chExt cx="202849" cy="185738"/>
          </a:xfrm>
        </p:grpSpPr>
        <p:sp>
          <p:nvSpPr>
            <p:cNvPr id="152" name="Rectangle 151"/>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3" name="Rectangle 152"/>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4" name="Rectangle 153"/>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5" name="Rectangle 154"/>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56" name="Group 155"/>
          <p:cNvGrpSpPr/>
          <p:nvPr/>
        </p:nvGrpSpPr>
        <p:grpSpPr>
          <a:xfrm>
            <a:off x="4652372" y="4630208"/>
            <a:ext cx="245656" cy="247651"/>
            <a:chOff x="396783" y="3114675"/>
            <a:chExt cx="202849" cy="185738"/>
          </a:xfrm>
        </p:grpSpPr>
        <p:sp>
          <p:nvSpPr>
            <p:cNvPr id="157" name="Rectangle 156"/>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8" name="Rectangle 157"/>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9" name="Rectangle 158"/>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0" name="Rectangle 159"/>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61" name="Group 160"/>
          <p:cNvGrpSpPr/>
          <p:nvPr/>
        </p:nvGrpSpPr>
        <p:grpSpPr>
          <a:xfrm>
            <a:off x="4894843" y="4633383"/>
            <a:ext cx="245656" cy="247651"/>
            <a:chOff x="396783" y="3114675"/>
            <a:chExt cx="202849" cy="185738"/>
          </a:xfrm>
        </p:grpSpPr>
        <p:sp>
          <p:nvSpPr>
            <p:cNvPr id="162" name="Rectangle 161"/>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3" name="Rectangle 162"/>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4" name="Rectangle 163"/>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5" name="Rectangle 164"/>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66" name="Group 165"/>
          <p:cNvGrpSpPr/>
          <p:nvPr/>
        </p:nvGrpSpPr>
        <p:grpSpPr>
          <a:xfrm>
            <a:off x="6096725" y="3421380"/>
            <a:ext cx="245656" cy="247651"/>
            <a:chOff x="396783" y="3114675"/>
            <a:chExt cx="202849" cy="185738"/>
          </a:xfrm>
        </p:grpSpPr>
        <p:sp>
          <p:nvSpPr>
            <p:cNvPr id="167" name="Rectangle 166"/>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8" name="Rectangle 167"/>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9" name="Rectangle 168"/>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0" name="Rectangle 169"/>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71" name="Group 170"/>
          <p:cNvGrpSpPr/>
          <p:nvPr/>
        </p:nvGrpSpPr>
        <p:grpSpPr>
          <a:xfrm>
            <a:off x="6342381" y="3180292"/>
            <a:ext cx="245656" cy="247651"/>
            <a:chOff x="396783" y="3114675"/>
            <a:chExt cx="202849" cy="185738"/>
          </a:xfrm>
        </p:grpSpPr>
        <p:sp>
          <p:nvSpPr>
            <p:cNvPr id="172" name="Rectangle 171"/>
            <p:cNvSpPr/>
            <p:nvPr/>
          </p:nvSpPr>
          <p:spPr>
            <a:xfrm>
              <a:off x="396783"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3" name="Rectangle 172"/>
            <p:cNvSpPr/>
            <p:nvPr/>
          </p:nvSpPr>
          <p:spPr>
            <a:xfrm>
              <a:off x="497681" y="3114675"/>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4" name="Rectangle 173"/>
            <p:cNvSpPr/>
            <p:nvPr/>
          </p:nvSpPr>
          <p:spPr>
            <a:xfrm>
              <a:off x="397836" y="3207544"/>
              <a:ext cx="100898" cy="92869"/>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5" name="Rectangle 174"/>
            <p:cNvSpPr/>
            <p:nvPr/>
          </p:nvSpPr>
          <p:spPr>
            <a:xfrm>
              <a:off x="498734" y="3207544"/>
              <a:ext cx="100898" cy="9286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76" name="Group 175"/>
          <p:cNvGrpSpPr/>
          <p:nvPr/>
        </p:nvGrpSpPr>
        <p:grpSpPr>
          <a:xfrm>
            <a:off x="7295143" y="4627032"/>
            <a:ext cx="245656" cy="247651"/>
            <a:chOff x="396783" y="3114675"/>
            <a:chExt cx="202849" cy="185738"/>
          </a:xfrm>
        </p:grpSpPr>
        <p:sp>
          <p:nvSpPr>
            <p:cNvPr id="177" name="Rectangle 176"/>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8" name="Rectangle 177"/>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9" name="Rectangle 178"/>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0" name="Rectangle 179"/>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81" name="Group 180"/>
          <p:cNvGrpSpPr/>
          <p:nvPr/>
        </p:nvGrpSpPr>
        <p:grpSpPr>
          <a:xfrm>
            <a:off x="7542793" y="4633381"/>
            <a:ext cx="245656" cy="247651"/>
            <a:chOff x="396783" y="3114675"/>
            <a:chExt cx="202849" cy="185738"/>
          </a:xfrm>
        </p:grpSpPr>
        <p:sp>
          <p:nvSpPr>
            <p:cNvPr id="182" name="Rectangle 181"/>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3" name="Rectangle 182"/>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4" name="Rectangle 183"/>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5" name="Rectangle 184"/>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86" name="Group 185"/>
          <p:cNvGrpSpPr/>
          <p:nvPr/>
        </p:nvGrpSpPr>
        <p:grpSpPr>
          <a:xfrm>
            <a:off x="7784297" y="4633381"/>
            <a:ext cx="245656" cy="247651"/>
            <a:chOff x="396783" y="3114675"/>
            <a:chExt cx="202849" cy="185738"/>
          </a:xfrm>
        </p:grpSpPr>
        <p:sp>
          <p:nvSpPr>
            <p:cNvPr id="187" name="Rectangle 186"/>
            <p:cNvSpPr/>
            <p:nvPr/>
          </p:nvSpPr>
          <p:spPr>
            <a:xfrm>
              <a:off x="396783"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8" name="Rectangle 187"/>
            <p:cNvSpPr/>
            <p:nvPr/>
          </p:nvSpPr>
          <p:spPr>
            <a:xfrm>
              <a:off x="497681" y="3114675"/>
              <a:ext cx="100898" cy="92869"/>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9" name="Rectangle 188"/>
            <p:cNvSpPr/>
            <p:nvPr/>
          </p:nvSpPr>
          <p:spPr>
            <a:xfrm>
              <a:off x="397836"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0" name="Rectangle 189"/>
            <p:cNvSpPr/>
            <p:nvPr/>
          </p:nvSpPr>
          <p:spPr>
            <a:xfrm>
              <a:off x="498734" y="3207544"/>
              <a:ext cx="100898" cy="9286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91" name="Group 190"/>
          <p:cNvGrpSpPr/>
          <p:nvPr/>
        </p:nvGrpSpPr>
        <p:grpSpPr>
          <a:xfrm>
            <a:off x="1018445" y="3905249"/>
            <a:ext cx="245656" cy="247651"/>
            <a:chOff x="396783" y="3114675"/>
            <a:chExt cx="202849" cy="185738"/>
          </a:xfrm>
        </p:grpSpPr>
        <p:sp>
          <p:nvSpPr>
            <p:cNvPr id="192" name="Rectangle 191"/>
            <p:cNvSpPr/>
            <p:nvPr/>
          </p:nvSpPr>
          <p:spPr>
            <a:xfrm>
              <a:off x="396783" y="3114675"/>
              <a:ext cx="100898" cy="92869"/>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3" name="Rectangle 192"/>
            <p:cNvSpPr/>
            <p:nvPr/>
          </p:nvSpPr>
          <p:spPr>
            <a:xfrm>
              <a:off x="497681" y="3114675"/>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4" name="Rectangle 193"/>
            <p:cNvSpPr/>
            <p:nvPr/>
          </p:nvSpPr>
          <p:spPr>
            <a:xfrm>
              <a:off x="397836"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5" name="Rectangle 194"/>
            <p:cNvSpPr/>
            <p:nvPr/>
          </p:nvSpPr>
          <p:spPr>
            <a:xfrm>
              <a:off x="498734"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96" name="Group 195"/>
          <p:cNvGrpSpPr/>
          <p:nvPr/>
        </p:nvGrpSpPr>
        <p:grpSpPr>
          <a:xfrm>
            <a:off x="2942935" y="5359396"/>
            <a:ext cx="245656" cy="247651"/>
            <a:chOff x="396783" y="3114675"/>
            <a:chExt cx="202849" cy="185738"/>
          </a:xfrm>
        </p:grpSpPr>
        <p:sp>
          <p:nvSpPr>
            <p:cNvPr id="197" name="Rectangle 196"/>
            <p:cNvSpPr/>
            <p:nvPr/>
          </p:nvSpPr>
          <p:spPr>
            <a:xfrm>
              <a:off x="396783" y="3114675"/>
              <a:ext cx="100898" cy="92869"/>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8" name="Rectangle 197"/>
            <p:cNvSpPr/>
            <p:nvPr/>
          </p:nvSpPr>
          <p:spPr>
            <a:xfrm>
              <a:off x="497681" y="3114675"/>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9" name="Rectangle 198"/>
            <p:cNvSpPr/>
            <p:nvPr/>
          </p:nvSpPr>
          <p:spPr>
            <a:xfrm>
              <a:off x="397836"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0" name="Rectangle 199"/>
            <p:cNvSpPr/>
            <p:nvPr/>
          </p:nvSpPr>
          <p:spPr>
            <a:xfrm>
              <a:off x="498734"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01" name="Group 200"/>
          <p:cNvGrpSpPr/>
          <p:nvPr/>
        </p:nvGrpSpPr>
        <p:grpSpPr>
          <a:xfrm>
            <a:off x="5133707" y="4868861"/>
            <a:ext cx="245656" cy="247651"/>
            <a:chOff x="396783" y="3114675"/>
            <a:chExt cx="202849" cy="185738"/>
          </a:xfrm>
        </p:grpSpPr>
        <p:sp>
          <p:nvSpPr>
            <p:cNvPr id="202" name="Rectangle 201"/>
            <p:cNvSpPr/>
            <p:nvPr/>
          </p:nvSpPr>
          <p:spPr>
            <a:xfrm>
              <a:off x="396783" y="3114675"/>
              <a:ext cx="100898" cy="92869"/>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3" name="Rectangle 202"/>
            <p:cNvSpPr/>
            <p:nvPr/>
          </p:nvSpPr>
          <p:spPr>
            <a:xfrm>
              <a:off x="497681" y="3114675"/>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4" name="Rectangle 203"/>
            <p:cNvSpPr/>
            <p:nvPr/>
          </p:nvSpPr>
          <p:spPr>
            <a:xfrm>
              <a:off x="397836"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5" name="Rectangle 204"/>
            <p:cNvSpPr/>
            <p:nvPr/>
          </p:nvSpPr>
          <p:spPr>
            <a:xfrm>
              <a:off x="498734"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06" name="Group 205"/>
          <p:cNvGrpSpPr/>
          <p:nvPr/>
        </p:nvGrpSpPr>
        <p:grpSpPr>
          <a:xfrm>
            <a:off x="5857585" y="3911596"/>
            <a:ext cx="245656" cy="247651"/>
            <a:chOff x="396783" y="3114675"/>
            <a:chExt cx="202849" cy="185738"/>
          </a:xfrm>
        </p:grpSpPr>
        <p:sp>
          <p:nvSpPr>
            <p:cNvPr id="207" name="Rectangle 206"/>
            <p:cNvSpPr/>
            <p:nvPr/>
          </p:nvSpPr>
          <p:spPr>
            <a:xfrm>
              <a:off x="396783" y="3114675"/>
              <a:ext cx="100898" cy="92869"/>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8" name="Rectangle 207"/>
            <p:cNvSpPr/>
            <p:nvPr/>
          </p:nvSpPr>
          <p:spPr>
            <a:xfrm>
              <a:off x="497681" y="3114675"/>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9" name="Rectangle 208"/>
            <p:cNvSpPr/>
            <p:nvPr/>
          </p:nvSpPr>
          <p:spPr>
            <a:xfrm>
              <a:off x="397836"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0" name="Rectangle 209"/>
            <p:cNvSpPr/>
            <p:nvPr/>
          </p:nvSpPr>
          <p:spPr>
            <a:xfrm>
              <a:off x="498734"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11" name="Group 210"/>
          <p:cNvGrpSpPr/>
          <p:nvPr/>
        </p:nvGrpSpPr>
        <p:grpSpPr>
          <a:xfrm>
            <a:off x="6093272" y="3670300"/>
            <a:ext cx="245656" cy="247651"/>
            <a:chOff x="396783" y="3114675"/>
            <a:chExt cx="202849" cy="185738"/>
          </a:xfrm>
        </p:grpSpPr>
        <p:sp>
          <p:nvSpPr>
            <p:cNvPr id="212" name="Rectangle 211"/>
            <p:cNvSpPr/>
            <p:nvPr/>
          </p:nvSpPr>
          <p:spPr>
            <a:xfrm>
              <a:off x="396783" y="3114675"/>
              <a:ext cx="100898" cy="92869"/>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3" name="Rectangle 212"/>
            <p:cNvSpPr/>
            <p:nvPr/>
          </p:nvSpPr>
          <p:spPr>
            <a:xfrm>
              <a:off x="497681" y="3114675"/>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4" name="Rectangle 213"/>
            <p:cNvSpPr/>
            <p:nvPr/>
          </p:nvSpPr>
          <p:spPr>
            <a:xfrm>
              <a:off x="397836"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5" name="Rectangle 214"/>
            <p:cNvSpPr/>
            <p:nvPr/>
          </p:nvSpPr>
          <p:spPr>
            <a:xfrm>
              <a:off x="498734" y="3207544"/>
              <a:ext cx="100898" cy="92869"/>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16" name="Group 215"/>
          <p:cNvGrpSpPr/>
          <p:nvPr/>
        </p:nvGrpSpPr>
        <p:grpSpPr>
          <a:xfrm>
            <a:off x="1262471" y="4149724"/>
            <a:ext cx="245656" cy="247651"/>
            <a:chOff x="396783" y="3114675"/>
            <a:chExt cx="202849" cy="185738"/>
          </a:xfrm>
        </p:grpSpPr>
        <p:sp>
          <p:nvSpPr>
            <p:cNvPr id="217" name="Rectangle 216"/>
            <p:cNvSpPr/>
            <p:nvPr/>
          </p:nvSpPr>
          <p:spPr>
            <a:xfrm>
              <a:off x="396783" y="3114675"/>
              <a:ext cx="100898" cy="9286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8" name="Rectangle 217"/>
            <p:cNvSpPr/>
            <p:nvPr/>
          </p:nvSpPr>
          <p:spPr>
            <a:xfrm>
              <a:off x="497681" y="3114675"/>
              <a:ext cx="100898" cy="9286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9" name="Rectangle 218"/>
            <p:cNvSpPr/>
            <p:nvPr/>
          </p:nvSpPr>
          <p:spPr>
            <a:xfrm>
              <a:off x="397836" y="3207544"/>
              <a:ext cx="100898" cy="92869"/>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0" name="Rectangle 219"/>
            <p:cNvSpPr/>
            <p:nvPr/>
          </p:nvSpPr>
          <p:spPr>
            <a:xfrm>
              <a:off x="498734" y="3207544"/>
              <a:ext cx="100898" cy="9286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21" name="Group 220"/>
          <p:cNvGrpSpPr/>
          <p:nvPr/>
        </p:nvGrpSpPr>
        <p:grpSpPr>
          <a:xfrm>
            <a:off x="8027412" y="4633381"/>
            <a:ext cx="245656" cy="247651"/>
            <a:chOff x="396783" y="3114675"/>
            <a:chExt cx="202849" cy="185738"/>
          </a:xfrm>
        </p:grpSpPr>
        <p:sp>
          <p:nvSpPr>
            <p:cNvPr id="222" name="Rectangle 221"/>
            <p:cNvSpPr/>
            <p:nvPr/>
          </p:nvSpPr>
          <p:spPr>
            <a:xfrm>
              <a:off x="396783" y="3114675"/>
              <a:ext cx="100898" cy="9286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3" name="Rectangle 222"/>
            <p:cNvSpPr/>
            <p:nvPr/>
          </p:nvSpPr>
          <p:spPr>
            <a:xfrm>
              <a:off x="497681" y="3114675"/>
              <a:ext cx="100898" cy="9286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4" name="Rectangle 223"/>
            <p:cNvSpPr/>
            <p:nvPr/>
          </p:nvSpPr>
          <p:spPr>
            <a:xfrm>
              <a:off x="397836" y="3207544"/>
              <a:ext cx="100898" cy="92869"/>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5" name="Rectangle 224"/>
            <p:cNvSpPr/>
            <p:nvPr/>
          </p:nvSpPr>
          <p:spPr>
            <a:xfrm>
              <a:off x="498734" y="3207544"/>
              <a:ext cx="100898" cy="9286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pic>
        <p:nvPicPr>
          <p:cNvPr id="21" name="Level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 y="1998"/>
            <a:ext cx="12207568" cy="6866756"/>
          </a:xfrm>
          <a:prstGeom prst="rect">
            <a:avLst/>
          </a:prstGeom>
        </p:spPr>
      </p:pic>
      <p:grpSp>
        <p:nvGrpSpPr>
          <p:cNvPr id="6" name="L2 Nodes"/>
          <p:cNvGrpSpPr/>
          <p:nvPr/>
        </p:nvGrpSpPr>
        <p:grpSpPr>
          <a:xfrm>
            <a:off x="530320" y="3180058"/>
            <a:ext cx="7741155" cy="2788943"/>
            <a:chOff x="397740" y="2385043"/>
            <a:chExt cx="5805866" cy="2091707"/>
          </a:xfrm>
        </p:grpSpPr>
        <p:sp>
          <p:nvSpPr>
            <p:cNvPr id="2" name="Rectangle 1"/>
            <p:cNvSpPr/>
            <p:nvPr/>
          </p:nvSpPr>
          <p:spPr>
            <a:xfrm>
              <a:off x="397740" y="2751773"/>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6" name="Rectangle 225"/>
            <p:cNvSpPr/>
            <p:nvPr/>
          </p:nvSpPr>
          <p:spPr>
            <a:xfrm>
              <a:off x="4388102" y="2385043"/>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7" name="Rectangle 226"/>
            <p:cNvSpPr/>
            <p:nvPr/>
          </p:nvSpPr>
          <p:spPr>
            <a:xfrm>
              <a:off x="1126170" y="3833328"/>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8" name="Rectangle 227"/>
            <p:cNvSpPr/>
            <p:nvPr/>
          </p:nvSpPr>
          <p:spPr>
            <a:xfrm>
              <a:off x="1488190" y="3833328"/>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9" name="Rectangle 228"/>
            <p:cNvSpPr/>
            <p:nvPr/>
          </p:nvSpPr>
          <p:spPr>
            <a:xfrm>
              <a:off x="1850210" y="3833328"/>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0" name="Rectangle 229"/>
            <p:cNvSpPr/>
            <p:nvPr/>
          </p:nvSpPr>
          <p:spPr>
            <a:xfrm>
              <a:off x="4758120" y="3109118"/>
              <a:ext cx="351519" cy="370283"/>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1" name="Rectangle 230"/>
            <p:cNvSpPr/>
            <p:nvPr/>
          </p:nvSpPr>
          <p:spPr>
            <a:xfrm>
              <a:off x="5837512" y="3839191"/>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2" name="Rectangle 231"/>
            <p:cNvSpPr/>
            <p:nvPr/>
          </p:nvSpPr>
          <p:spPr>
            <a:xfrm>
              <a:off x="5836327" y="4199422"/>
              <a:ext cx="366094" cy="277328"/>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3" name="Rectangle 232"/>
            <p:cNvSpPr/>
            <p:nvPr/>
          </p:nvSpPr>
          <p:spPr>
            <a:xfrm>
              <a:off x="5471596" y="3473458"/>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4" name="Rectangle 233"/>
            <p:cNvSpPr/>
            <p:nvPr/>
          </p:nvSpPr>
          <p:spPr>
            <a:xfrm>
              <a:off x="3307427" y="3481387"/>
              <a:ext cx="366094" cy="366094"/>
            </a:xfrm>
            <a:prstGeom prst="rect">
              <a:avLst/>
            </a:prstGeom>
            <a:solidFill>
              <a:schemeClr val="bg1">
                <a:alpha val="50000"/>
              </a:schemeClr>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Tree>
    <p:extLst>
      <p:ext uri="{BB962C8B-B14F-4D97-AF65-F5344CB8AC3E}">
        <p14:creationId xmlns:p14="http://schemas.microsoft.com/office/powerpoint/2010/main" val="2226089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91999" cy="6857999"/>
          </a:xfrm>
          <a:prstGeom prst="rect">
            <a:avLst/>
          </a:prstGeom>
        </p:spPr>
      </p:pic>
      <p:grpSp>
        <p:nvGrpSpPr>
          <p:cNvPr id="16" name="Light"/>
          <p:cNvGrpSpPr/>
          <p:nvPr/>
        </p:nvGrpSpPr>
        <p:grpSpPr>
          <a:xfrm rot="2807298">
            <a:off x="7330493" y="1392443"/>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sp>
        <p:nvSpPr>
          <p:cNvPr id="2" name="Freeform 1"/>
          <p:cNvSpPr/>
          <p:nvPr/>
        </p:nvSpPr>
        <p:spPr>
          <a:xfrm>
            <a:off x="3692920" y="2737568"/>
            <a:ext cx="2833699" cy="2439923"/>
          </a:xfrm>
          <a:custGeom>
            <a:avLst/>
            <a:gdLst>
              <a:gd name="connsiteX0" fmla="*/ 2522943 w 2522943"/>
              <a:gd name="connsiteY0" fmla="*/ 947772 h 2162523"/>
              <a:gd name="connsiteX1" fmla="*/ 1681962 w 2522943"/>
              <a:gd name="connsiteY1" fmla="*/ 0 h 2162523"/>
              <a:gd name="connsiteX2" fmla="*/ 0 w 2522943"/>
              <a:gd name="connsiteY2" fmla="*/ 1148006 h 2162523"/>
              <a:gd name="connsiteX3" fmla="*/ 921075 w 2522943"/>
              <a:gd name="connsiteY3" fmla="*/ 2162523 h 2162523"/>
              <a:gd name="connsiteX4" fmla="*/ 2522943 w 2522943"/>
              <a:gd name="connsiteY4" fmla="*/ 947772 h 2162523"/>
              <a:gd name="connsiteX0" fmla="*/ 2522943 w 2522943"/>
              <a:gd name="connsiteY0" fmla="*/ 783466 h 1998217"/>
              <a:gd name="connsiteX1" fmla="*/ 1674818 w 2522943"/>
              <a:gd name="connsiteY1" fmla="*/ 0 h 1998217"/>
              <a:gd name="connsiteX2" fmla="*/ 0 w 2522943"/>
              <a:gd name="connsiteY2" fmla="*/ 983700 h 1998217"/>
              <a:gd name="connsiteX3" fmla="*/ 921075 w 2522943"/>
              <a:gd name="connsiteY3" fmla="*/ 1998217 h 1998217"/>
              <a:gd name="connsiteX4" fmla="*/ 2522943 w 2522943"/>
              <a:gd name="connsiteY4" fmla="*/ 783466 h 1998217"/>
              <a:gd name="connsiteX0" fmla="*/ 2325299 w 2325299"/>
              <a:gd name="connsiteY0" fmla="*/ 740604 h 1998217"/>
              <a:gd name="connsiteX1" fmla="*/ 1674818 w 2325299"/>
              <a:gd name="connsiteY1" fmla="*/ 0 h 1998217"/>
              <a:gd name="connsiteX2" fmla="*/ 0 w 2325299"/>
              <a:gd name="connsiteY2" fmla="*/ 983700 h 1998217"/>
              <a:gd name="connsiteX3" fmla="*/ 921075 w 2325299"/>
              <a:gd name="connsiteY3" fmla="*/ 1998217 h 1998217"/>
              <a:gd name="connsiteX4" fmla="*/ 2325299 w 2325299"/>
              <a:gd name="connsiteY4" fmla="*/ 740604 h 1998217"/>
              <a:gd name="connsiteX0" fmla="*/ 2325299 w 2325299"/>
              <a:gd name="connsiteY0" fmla="*/ 740604 h 1829942"/>
              <a:gd name="connsiteX1" fmla="*/ 1674818 w 2325299"/>
              <a:gd name="connsiteY1" fmla="*/ 0 h 1829942"/>
              <a:gd name="connsiteX2" fmla="*/ 0 w 2325299"/>
              <a:gd name="connsiteY2" fmla="*/ 983700 h 1829942"/>
              <a:gd name="connsiteX3" fmla="*/ 911550 w 2325299"/>
              <a:gd name="connsiteY3" fmla="*/ 1829942 h 1829942"/>
              <a:gd name="connsiteX4" fmla="*/ 2325299 w 2325299"/>
              <a:gd name="connsiteY4" fmla="*/ 740604 h 1829942"/>
              <a:gd name="connsiteX0" fmla="*/ 2125274 w 2125274"/>
              <a:gd name="connsiteY0" fmla="*/ 740604 h 1829942"/>
              <a:gd name="connsiteX1" fmla="*/ 1474793 w 2125274"/>
              <a:gd name="connsiteY1" fmla="*/ 0 h 1829942"/>
              <a:gd name="connsiteX2" fmla="*/ 0 w 2125274"/>
              <a:gd name="connsiteY2" fmla="*/ 1024975 h 1829942"/>
              <a:gd name="connsiteX3" fmla="*/ 711525 w 2125274"/>
              <a:gd name="connsiteY3" fmla="*/ 1829942 h 1829942"/>
              <a:gd name="connsiteX4" fmla="*/ 2125274 w 2125274"/>
              <a:gd name="connsiteY4" fmla="*/ 740604 h 1829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5274" h="1829942">
                <a:moveTo>
                  <a:pt x="2125274" y="740604"/>
                </a:moveTo>
                <a:lnTo>
                  <a:pt x="1474793" y="0"/>
                </a:lnTo>
                <a:lnTo>
                  <a:pt x="0" y="1024975"/>
                </a:lnTo>
                <a:lnTo>
                  <a:pt x="711525" y="1829942"/>
                </a:lnTo>
                <a:lnTo>
                  <a:pt x="2125274" y="740604"/>
                </a:lnTo>
                <a:close/>
              </a:path>
            </a:pathLst>
          </a:custGeom>
          <a:noFill/>
          <a:ln w="38100" cmpd="dbl">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Tree>
    <p:extLst>
      <p:ext uri="{BB962C8B-B14F-4D97-AF65-F5344CB8AC3E}">
        <p14:creationId xmlns:p14="http://schemas.microsoft.com/office/powerpoint/2010/main" val="106750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1997" cy="6857999"/>
          </a:xfrm>
          <a:prstGeom prst="rect">
            <a:avLst/>
          </a:prstGeom>
        </p:spPr>
      </p:pic>
      <p:grpSp>
        <p:nvGrpSpPr>
          <p:cNvPr id="16" name="Light"/>
          <p:cNvGrpSpPr/>
          <p:nvPr/>
        </p:nvGrpSpPr>
        <p:grpSpPr>
          <a:xfrm rot="2807298">
            <a:off x="7330493" y="1392443"/>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sp>
        <p:nvSpPr>
          <p:cNvPr id="2" name="Freeform 1"/>
          <p:cNvSpPr/>
          <p:nvPr/>
        </p:nvSpPr>
        <p:spPr>
          <a:xfrm>
            <a:off x="3692920" y="2737568"/>
            <a:ext cx="2833699" cy="2439923"/>
          </a:xfrm>
          <a:custGeom>
            <a:avLst/>
            <a:gdLst>
              <a:gd name="connsiteX0" fmla="*/ 2522943 w 2522943"/>
              <a:gd name="connsiteY0" fmla="*/ 947772 h 2162523"/>
              <a:gd name="connsiteX1" fmla="*/ 1681962 w 2522943"/>
              <a:gd name="connsiteY1" fmla="*/ 0 h 2162523"/>
              <a:gd name="connsiteX2" fmla="*/ 0 w 2522943"/>
              <a:gd name="connsiteY2" fmla="*/ 1148006 h 2162523"/>
              <a:gd name="connsiteX3" fmla="*/ 921075 w 2522943"/>
              <a:gd name="connsiteY3" fmla="*/ 2162523 h 2162523"/>
              <a:gd name="connsiteX4" fmla="*/ 2522943 w 2522943"/>
              <a:gd name="connsiteY4" fmla="*/ 947772 h 2162523"/>
              <a:gd name="connsiteX0" fmla="*/ 2522943 w 2522943"/>
              <a:gd name="connsiteY0" fmla="*/ 783466 h 1998217"/>
              <a:gd name="connsiteX1" fmla="*/ 1674818 w 2522943"/>
              <a:gd name="connsiteY1" fmla="*/ 0 h 1998217"/>
              <a:gd name="connsiteX2" fmla="*/ 0 w 2522943"/>
              <a:gd name="connsiteY2" fmla="*/ 983700 h 1998217"/>
              <a:gd name="connsiteX3" fmla="*/ 921075 w 2522943"/>
              <a:gd name="connsiteY3" fmla="*/ 1998217 h 1998217"/>
              <a:gd name="connsiteX4" fmla="*/ 2522943 w 2522943"/>
              <a:gd name="connsiteY4" fmla="*/ 783466 h 1998217"/>
              <a:gd name="connsiteX0" fmla="*/ 2325299 w 2325299"/>
              <a:gd name="connsiteY0" fmla="*/ 740604 h 1998217"/>
              <a:gd name="connsiteX1" fmla="*/ 1674818 w 2325299"/>
              <a:gd name="connsiteY1" fmla="*/ 0 h 1998217"/>
              <a:gd name="connsiteX2" fmla="*/ 0 w 2325299"/>
              <a:gd name="connsiteY2" fmla="*/ 983700 h 1998217"/>
              <a:gd name="connsiteX3" fmla="*/ 921075 w 2325299"/>
              <a:gd name="connsiteY3" fmla="*/ 1998217 h 1998217"/>
              <a:gd name="connsiteX4" fmla="*/ 2325299 w 2325299"/>
              <a:gd name="connsiteY4" fmla="*/ 740604 h 1998217"/>
              <a:gd name="connsiteX0" fmla="*/ 2325299 w 2325299"/>
              <a:gd name="connsiteY0" fmla="*/ 740604 h 1829942"/>
              <a:gd name="connsiteX1" fmla="*/ 1674818 w 2325299"/>
              <a:gd name="connsiteY1" fmla="*/ 0 h 1829942"/>
              <a:gd name="connsiteX2" fmla="*/ 0 w 2325299"/>
              <a:gd name="connsiteY2" fmla="*/ 983700 h 1829942"/>
              <a:gd name="connsiteX3" fmla="*/ 911550 w 2325299"/>
              <a:gd name="connsiteY3" fmla="*/ 1829942 h 1829942"/>
              <a:gd name="connsiteX4" fmla="*/ 2325299 w 2325299"/>
              <a:gd name="connsiteY4" fmla="*/ 740604 h 1829942"/>
              <a:gd name="connsiteX0" fmla="*/ 2125274 w 2125274"/>
              <a:gd name="connsiteY0" fmla="*/ 740604 h 1829942"/>
              <a:gd name="connsiteX1" fmla="*/ 1474793 w 2125274"/>
              <a:gd name="connsiteY1" fmla="*/ 0 h 1829942"/>
              <a:gd name="connsiteX2" fmla="*/ 0 w 2125274"/>
              <a:gd name="connsiteY2" fmla="*/ 1024975 h 1829942"/>
              <a:gd name="connsiteX3" fmla="*/ 711525 w 2125274"/>
              <a:gd name="connsiteY3" fmla="*/ 1829942 h 1829942"/>
              <a:gd name="connsiteX4" fmla="*/ 2125274 w 2125274"/>
              <a:gd name="connsiteY4" fmla="*/ 740604 h 1829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5274" h="1829942">
                <a:moveTo>
                  <a:pt x="2125274" y="740604"/>
                </a:moveTo>
                <a:lnTo>
                  <a:pt x="1474793" y="0"/>
                </a:lnTo>
                <a:lnTo>
                  <a:pt x="0" y="1024975"/>
                </a:lnTo>
                <a:lnTo>
                  <a:pt x="711525" y="1829942"/>
                </a:lnTo>
                <a:lnTo>
                  <a:pt x="2125274" y="740604"/>
                </a:lnTo>
                <a:close/>
              </a:path>
            </a:pathLst>
          </a:custGeom>
          <a:noFill/>
          <a:ln w="38100" cmpd="dbl">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Tree>
    <p:extLst>
      <p:ext uri="{BB962C8B-B14F-4D97-AF65-F5344CB8AC3E}">
        <p14:creationId xmlns:p14="http://schemas.microsoft.com/office/powerpoint/2010/main" val="2332148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7" cy="6857997"/>
          </a:xfrm>
          <a:prstGeom prst="rect">
            <a:avLst/>
          </a:prstGeom>
        </p:spPr>
      </p:pic>
      <p:grpSp>
        <p:nvGrpSpPr>
          <p:cNvPr id="16" name="Light"/>
          <p:cNvGrpSpPr/>
          <p:nvPr/>
        </p:nvGrpSpPr>
        <p:grpSpPr>
          <a:xfrm rot="2807298">
            <a:off x="7330493" y="1392443"/>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sp>
        <p:nvSpPr>
          <p:cNvPr id="2" name="Freeform 1"/>
          <p:cNvSpPr/>
          <p:nvPr/>
        </p:nvSpPr>
        <p:spPr>
          <a:xfrm>
            <a:off x="3692920" y="2737568"/>
            <a:ext cx="2833699" cy="2439923"/>
          </a:xfrm>
          <a:custGeom>
            <a:avLst/>
            <a:gdLst>
              <a:gd name="connsiteX0" fmla="*/ 2522943 w 2522943"/>
              <a:gd name="connsiteY0" fmla="*/ 947772 h 2162523"/>
              <a:gd name="connsiteX1" fmla="*/ 1681962 w 2522943"/>
              <a:gd name="connsiteY1" fmla="*/ 0 h 2162523"/>
              <a:gd name="connsiteX2" fmla="*/ 0 w 2522943"/>
              <a:gd name="connsiteY2" fmla="*/ 1148006 h 2162523"/>
              <a:gd name="connsiteX3" fmla="*/ 921075 w 2522943"/>
              <a:gd name="connsiteY3" fmla="*/ 2162523 h 2162523"/>
              <a:gd name="connsiteX4" fmla="*/ 2522943 w 2522943"/>
              <a:gd name="connsiteY4" fmla="*/ 947772 h 2162523"/>
              <a:gd name="connsiteX0" fmla="*/ 2522943 w 2522943"/>
              <a:gd name="connsiteY0" fmla="*/ 783466 h 1998217"/>
              <a:gd name="connsiteX1" fmla="*/ 1674818 w 2522943"/>
              <a:gd name="connsiteY1" fmla="*/ 0 h 1998217"/>
              <a:gd name="connsiteX2" fmla="*/ 0 w 2522943"/>
              <a:gd name="connsiteY2" fmla="*/ 983700 h 1998217"/>
              <a:gd name="connsiteX3" fmla="*/ 921075 w 2522943"/>
              <a:gd name="connsiteY3" fmla="*/ 1998217 h 1998217"/>
              <a:gd name="connsiteX4" fmla="*/ 2522943 w 2522943"/>
              <a:gd name="connsiteY4" fmla="*/ 783466 h 1998217"/>
              <a:gd name="connsiteX0" fmla="*/ 2325299 w 2325299"/>
              <a:gd name="connsiteY0" fmla="*/ 740604 h 1998217"/>
              <a:gd name="connsiteX1" fmla="*/ 1674818 w 2325299"/>
              <a:gd name="connsiteY1" fmla="*/ 0 h 1998217"/>
              <a:gd name="connsiteX2" fmla="*/ 0 w 2325299"/>
              <a:gd name="connsiteY2" fmla="*/ 983700 h 1998217"/>
              <a:gd name="connsiteX3" fmla="*/ 921075 w 2325299"/>
              <a:gd name="connsiteY3" fmla="*/ 1998217 h 1998217"/>
              <a:gd name="connsiteX4" fmla="*/ 2325299 w 2325299"/>
              <a:gd name="connsiteY4" fmla="*/ 740604 h 1998217"/>
              <a:gd name="connsiteX0" fmla="*/ 2325299 w 2325299"/>
              <a:gd name="connsiteY0" fmla="*/ 740604 h 1829942"/>
              <a:gd name="connsiteX1" fmla="*/ 1674818 w 2325299"/>
              <a:gd name="connsiteY1" fmla="*/ 0 h 1829942"/>
              <a:gd name="connsiteX2" fmla="*/ 0 w 2325299"/>
              <a:gd name="connsiteY2" fmla="*/ 983700 h 1829942"/>
              <a:gd name="connsiteX3" fmla="*/ 911550 w 2325299"/>
              <a:gd name="connsiteY3" fmla="*/ 1829942 h 1829942"/>
              <a:gd name="connsiteX4" fmla="*/ 2325299 w 2325299"/>
              <a:gd name="connsiteY4" fmla="*/ 740604 h 1829942"/>
              <a:gd name="connsiteX0" fmla="*/ 2125274 w 2125274"/>
              <a:gd name="connsiteY0" fmla="*/ 740604 h 1829942"/>
              <a:gd name="connsiteX1" fmla="*/ 1474793 w 2125274"/>
              <a:gd name="connsiteY1" fmla="*/ 0 h 1829942"/>
              <a:gd name="connsiteX2" fmla="*/ 0 w 2125274"/>
              <a:gd name="connsiteY2" fmla="*/ 1024975 h 1829942"/>
              <a:gd name="connsiteX3" fmla="*/ 711525 w 2125274"/>
              <a:gd name="connsiteY3" fmla="*/ 1829942 h 1829942"/>
              <a:gd name="connsiteX4" fmla="*/ 2125274 w 2125274"/>
              <a:gd name="connsiteY4" fmla="*/ 740604 h 1829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5274" h="1829942">
                <a:moveTo>
                  <a:pt x="2125274" y="740604"/>
                </a:moveTo>
                <a:lnTo>
                  <a:pt x="1474793" y="0"/>
                </a:lnTo>
                <a:lnTo>
                  <a:pt x="0" y="1024975"/>
                </a:lnTo>
                <a:lnTo>
                  <a:pt x="711525" y="1829942"/>
                </a:lnTo>
                <a:lnTo>
                  <a:pt x="2125274" y="740604"/>
                </a:lnTo>
                <a:close/>
              </a:path>
            </a:pathLst>
          </a:custGeom>
          <a:noFill/>
          <a:ln w="38100" cmpd="dbl">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Tree>
    <p:extLst>
      <p:ext uri="{BB962C8B-B14F-4D97-AF65-F5344CB8AC3E}">
        <p14:creationId xmlns:p14="http://schemas.microsoft.com/office/powerpoint/2010/main" val="2623206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5" cy="6857997"/>
          </a:xfrm>
          <a:prstGeom prst="rect">
            <a:avLst/>
          </a:prstGeom>
        </p:spPr>
      </p:pic>
      <p:grpSp>
        <p:nvGrpSpPr>
          <p:cNvPr id="16" name="Light"/>
          <p:cNvGrpSpPr/>
          <p:nvPr/>
        </p:nvGrpSpPr>
        <p:grpSpPr>
          <a:xfrm rot="2807298">
            <a:off x="7330493" y="1392443"/>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sp>
        <p:nvSpPr>
          <p:cNvPr id="2" name="Freeform 1"/>
          <p:cNvSpPr/>
          <p:nvPr/>
        </p:nvSpPr>
        <p:spPr>
          <a:xfrm>
            <a:off x="3692920" y="2737568"/>
            <a:ext cx="2833699" cy="2439923"/>
          </a:xfrm>
          <a:custGeom>
            <a:avLst/>
            <a:gdLst>
              <a:gd name="connsiteX0" fmla="*/ 2522943 w 2522943"/>
              <a:gd name="connsiteY0" fmla="*/ 947772 h 2162523"/>
              <a:gd name="connsiteX1" fmla="*/ 1681962 w 2522943"/>
              <a:gd name="connsiteY1" fmla="*/ 0 h 2162523"/>
              <a:gd name="connsiteX2" fmla="*/ 0 w 2522943"/>
              <a:gd name="connsiteY2" fmla="*/ 1148006 h 2162523"/>
              <a:gd name="connsiteX3" fmla="*/ 921075 w 2522943"/>
              <a:gd name="connsiteY3" fmla="*/ 2162523 h 2162523"/>
              <a:gd name="connsiteX4" fmla="*/ 2522943 w 2522943"/>
              <a:gd name="connsiteY4" fmla="*/ 947772 h 2162523"/>
              <a:gd name="connsiteX0" fmla="*/ 2522943 w 2522943"/>
              <a:gd name="connsiteY0" fmla="*/ 783466 h 1998217"/>
              <a:gd name="connsiteX1" fmla="*/ 1674818 w 2522943"/>
              <a:gd name="connsiteY1" fmla="*/ 0 h 1998217"/>
              <a:gd name="connsiteX2" fmla="*/ 0 w 2522943"/>
              <a:gd name="connsiteY2" fmla="*/ 983700 h 1998217"/>
              <a:gd name="connsiteX3" fmla="*/ 921075 w 2522943"/>
              <a:gd name="connsiteY3" fmla="*/ 1998217 h 1998217"/>
              <a:gd name="connsiteX4" fmla="*/ 2522943 w 2522943"/>
              <a:gd name="connsiteY4" fmla="*/ 783466 h 1998217"/>
              <a:gd name="connsiteX0" fmla="*/ 2325299 w 2325299"/>
              <a:gd name="connsiteY0" fmla="*/ 740604 h 1998217"/>
              <a:gd name="connsiteX1" fmla="*/ 1674818 w 2325299"/>
              <a:gd name="connsiteY1" fmla="*/ 0 h 1998217"/>
              <a:gd name="connsiteX2" fmla="*/ 0 w 2325299"/>
              <a:gd name="connsiteY2" fmla="*/ 983700 h 1998217"/>
              <a:gd name="connsiteX3" fmla="*/ 921075 w 2325299"/>
              <a:gd name="connsiteY3" fmla="*/ 1998217 h 1998217"/>
              <a:gd name="connsiteX4" fmla="*/ 2325299 w 2325299"/>
              <a:gd name="connsiteY4" fmla="*/ 740604 h 1998217"/>
              <a:gd name="connsiteX0" fmla="*/ 2325299 w 2325299"/>
              <a:gd name="connsiteY0" fmla="*/ 740604 h 1829942"/>
              <a:gd name="connsiteX1" fmla="*/ 1674818 w 2325299"/>
              <a:gd name="connsiteY1" fmla="*/ 0 h 1829942"/>
              <a:gd name="connsiteX2" fmla="*/ 0 w 2325299"/>
              <a:gd name="connsiteY2" fmla="*/ 983700 h 1829942"/>
              <a:gd name="connsiteX3" fmla="*/ 911550 w 2325299"/>
              <a:gd name="connsiteY3" fmla="*/ 1829942 h 1829942"/>
              <a:gd name="connsiteX4" fmla="*/ 2325299 w 2325299"/>
              <a:gd name="connsiteY4" fmla="*/ 740604 h 1829942"/>
              <a:gd name="connsiteX0" fmla="*/ 2125274 w 2125274"/>
              <a:gd name="connsiteY0" fmla="*/ 740604 h 1829942"/>
              <a:gd name="connsiteX1" fmla="*/ 1474793 w 2125274"/>
              <a:gd name="connsiteY1" fmla="*/ 0 h 1829942"/>
              <a:gd name="connsiteX2" fmla="*/ 0 w 2125274"/>
              <a:gd name="connsiteY2" fmla="*/ 1024975 h 1829942"/>
              <a:gd name="connsiteX3" fmla="*/ 711525 w 2125274"/>
              <a:gd name="connsiteY3" fmla="*/ 1829942 h 1829942"/>
              <a:gd name="connsiteX4" fmla="*/ 2125274 w 2125274"/>
              <a:gd name="connsiteY4" fmla="*/ 740604 h 1829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5274" h="1829942">
                <a:moveTo>
                  <a:pt x="2125274" y="740604"/>
                </a:moveTo>
                <a:lnTo>
                  <a:pt x="1474793" y="0"/>
                </a:lnTo>
                <a:lnTo>
                  <a:pt x="0" y="1024975"/>
                </a:lnTo>
                <a:lnTo>
                  <a:pt x="711525" y="1829942"/>
                </a:lnTo>
                <a:lnTo>
                  <a:pt x="2125274" y="740604"/>
                </a:lnTo>
                <a:close/>
              </a:path>
            </a:pathLst>
          </a:custGeom>
          <a:noFill/>
          <a:ln w="38100" cmpd="dbl">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Tree>
    <p:extLst>
      <p:ext uri="{BB962C8B-B14F-4D97-AF65-F5344CB8AC3E}">
        <p14:creationId xmlns:p14="http://schemas.microsoft.com/office/powerpoint/2010/main" val="148613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5" cy="6857997"/>
          </a:xfrm>
          <a:prstGeom prst="rect">
            <a:avLst/>
          </a:prstGeom>
        </p:spPr>
      </p:pic>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12191999" cy="6857999"/>
          </a:xfrm>
          <a:prstGeom prst="rect">
            <a:avLst/>
          </a:prstGeom>
        </p:spPr>
      </p:pic>
      <p:grpSp>
        <p:nvGrpSpPr>
          <p:cNvPr id="16" name="Light"/>
          <p:cNvGrpSpPr/>
          <p:nvPr/>
        </p:nvGrpSpPr>
        <p:grpSpPr>
          <a:xfrm rot="2807298">
            <a:off x="7330493" y="1392443"/>
            <a:ext cx="3621137" cy="364871"/>
            <a:chOff x="2600951" y="1114516"/>
            <a:chExt cx="2715853" cy="273653"/>
          </a:xfrm>
        </p:grpSpPr>
        <p:sp>
          <p:nvSpPr>
            <p:cNvPr id="9" name="Sun 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709450">
              <a:off x="2600951" y="1114516"/>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0567628">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519801">
              <a:off x="312749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rot="21065251">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Down Arrow 14"/>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4" name="Title 3"/>
          <p:cNvSpPr>
            <a:spLocks noGrp="1"/>
          </p:cNvSpPr>
          <p:nvPr>
            <p:ph type="title"/>
          </p:nvPr>
        </p:nvSpPr>
        <p:spPr>
          <a:xfrm>
            <a:off x="609600" y="274639"/>
            <a:ext cx="4165600" cy="1143000"/>
          </a:xfrm>
        </p:spPr>
        <p:txBody>
          <a:bodyPr/>
          <a:lstStyle/>
          <a:p>
            <a:pPr algn="l"/>
            <a:r>
              <a:rPr lang="en-US" dirty="0"/>
              <a:t>Algorithm</a:t>
            </a:r>
            <a:endParaRPr lang="sv-SE" dirty="0"/>
          </a:p>
        </p:txBody>
      </p:sp>
    </p:spTree>
    <p:extLst>
      <p:ext uri="{BB962C8B-B14F-4D97-AF65-F5344CB8AC3E}">
        <p14:creationId xmlns:p14="http://schemas.microsoft.com/office/powerpoint/2010/main" val="841656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Memory Consumption</a:t>
            </a:r>
            <a:endParaRPr lang="sv-SE" dirty="0"/>
          </a:p>
        </p:txBody>
      </p:sp>
      <p:pic>
        <p:nvPicPr>
          <p:cNvPr id="7"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3897" y="1760438"/>
            <a:ext cx="3723032" cy="2899921"/>
          </a:xfrm>
          <a:prstGeom prst="rect">
            <a:avLst/>
          </a:prstGeom>
          <a:ln w="25400">
            <a:solidFill>
              <a:schemeClr val="accent1"/>
            </a:solidFill>
          </a:ln>
        </p:spPr>
      </p:pic>
      <p:graphicFrame>
        <p:nvGraphicFramePr>
          <p:cNvPr id="8" name="Table 7"/>
          <p:cNvGraphicFramePr>
            <a:graphicFrameLocks noGrp="1"/>
          </p:cNvGraphicFramePr>
          <p:nvPr>
            <p:extLst/>
          </p:nvPr>
        </p:nvGraphicFramePr>
        <p:xfrm>
          <a:off x="815340" y="1760438"/>
          <a:ext cx="7367938" cy="1887099"/>
        </p:xfrm>
        <a:graphic>
          <a:graphicData uri="http://schemas.openxmlformats.org/drawingml/2006/table">
            <a:tbl>
              <a:tblPr firstRow="1" firstCol="1" lastRow="1">
                <a:tableStyleId>{35758FB7-9AC5-4552-8A53-C91805E547FA}</a:tableStyleId>
              </a:tblPr>
              <a:tblGrid>
                <a:gridCol w="1807000">
                  <a:extLst>
                    <a:ext uri="{9D8B030D-6E8A-4147-A177-3AD203B41FA5}">
                      <a16:colId xmlns:a16="http://schemas.microsoft.com/office/drawing/2014/main" val="20000"/>
                    </a:ext>
                  </a:extLst>
                </a:gridCol>
                <a:gridCol w="857869">
                  <a:extLst>
                    <a:ext uri="{9D8B030D-6E8A-4147-A177-3AD203B41FA5}">
                      <a16:colId xmlns:a16="http://schemas.microsoft.com/office/drawing/2014/main" val="20001"/>
                    </a:ext>
                  </a:extLst>
                </a:gridCol>
                <a:gridCol w="857869">
                  <a:extLst>
                    <a:ext uri="{9D8B030D-6E8A-4147-A177-3AD203B41FA5}">
                      <a16:colId xmlns:a16="http://schemas.microsoft.com/office/drawing/2014/main" val="20002"/>
                    </a:ext>
                  </a:extLst>
                </a:gridCol>
                <a:gridCol w="900459">
                  <a:extLst>
                    <a:ext uri="{9D8B030D-6E8A-4147-A177-3AD203B41FA5}">
                      <a16:colId xmlns:a16="http://schemas.microsoft.com/office/drawing/2014/main" val="20003"/>
                    </a:ext>
                  </a:extLst>
                </a:gridCol>
                <a:gridCol w="900459">
                  <a:extLst>
                    <a:ext uri="{9D8B030D-6E8A-4147-A177-3AD203B41FA5}">
                      <a16:colId xmlns:a16="http://schemas.microsoft.com/office/drawing/2014/main" val="20004"/>
                    </a:ext>
                  </a:extLst>
                </a:gridCol>
                <a:gridCol w="1022141">
                  <a:extLst>
                    <a:ext uri="{9D8B030D-6E8A-4147-A177-3AD203B41FA5}">
                      <a16:colId xmlns:a16="http://schemas.microsoft.com/office/drawing/2014/main" val="20005"/>
                    </a:ext>
                  </a:extLst>
                </a:gridCol>
                <a:gridCol w="1022141">
                  <a:extLst>
                    <a:ext uri="{9D8B030D-6E8A-4147-A177-3AD203B41FA5}">
                      <a16:colId xmlns:a16="http://schemas.microsoft.com/office/drawing/2014/main" val="20006"/>
                    </a:ext>
                  </a:extLst>
                </a:gridCol>
              </a:tblGrid>
              <a:tr h="468980">
                <a:tc>
                  <a:txBody>
                    <a:bodyPr/>
                    <a:lstStyle/>
                    <a:p>
                      <a:pPr algn="l" fontAlgn="b"/>
                      <a:r>
                        <a:rPr lang="sv-SE" sz="1900" u="none" strike="noStrike" dirty="0">
                          <a:effectLst/>
                        </a:rPr>
                        <a:t>Resolution: </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1024</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4096</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16K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32K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128K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256K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0"/>
                  </a:ext>
                </a:extLst>
              </a:tr>
              <a:tr h="379651">
                <a:tc>
                  <a:txBody>
                    <a:bodyPr/>
                    <a:lstStyle/>
                    <a:p>
                      <a:pPr algn="l" fontAlgn="b"/>
                      <a:r>
                        <a:rPr lang="sv-SE" sz="1900" u="none" strike="noStrike" dirty="0">
                          <a:effectLst/>
                        </a:rPr>
                        <a:t>16-bit SM</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2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34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537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2 GB</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34 GB</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137 GB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1"/>
                  </a:ext>
                </a:extLst>
              </a:tr>
              <a:tr h="446648">
                <a:tc>
                  <a:txBody>
                    <a:bodyPr/>
                    <a:lstStyle/>
                    <a:p>
                      <a:pPr algn="l" fontAlgn="b"/>
                      <a:r>
                        <a:rPr lang="sv-SE" sz="1900" b="1" i="0" u="none" strike="noStrike" dirty="0">
                          <a:solidFill>
                            <a:srgbClr val="000000"/>
                          </a:solidFill>
                          <a:effectLst/>
                          <a:latin typeface="Calibri" panose="020F0502020204030204" pitchFamily="34" charset="0"/>
                        </a:rPr>
                        <a:t>Voxelized</a:t>
                      </a:r>
                    </a:p>
                  </a:txBody>
                  <a:tcPr marL="12700" marR="12700" marT="12700" marB="0" anchor="b"/>
                </a:tc>
                <a:tc>
                  <a:txBody>
                    <a:bodyPr/>
                    <a:lstStyle/>
                    <a:p>
                      <a:pPr algn="r" fontAlgn="b"/>
                      <a:r>
                        <a:rPr lang="sv-SE" sz="1900" u="none" strike="noStrike">
                          <a:effectLst/>
                        </a:rPr>
                        <a:t>489 KB</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4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36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96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639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1638 MB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2"/>
                  </a:ext>
                </a:extLst>
              </a:tr>
              <a:tr h="581660">
                <a:tc>
                  <a:txBody>
                    <a:bodyPr/>
                    <a:lstStyle/>
                    <a:p>
                      <a:pPr algn="l" fontAlgn="b"/>
                      <a:r>
                        <a:rPr lang="sv-SE" sz="1900" b="1" i="0" u="none" strike="noStrike" dirty="0">
                          <a:solidFill>
                            <a:schemeClr val="dk1"/>
                          </a:solidFill>
                          <a:effectLst/>
                          <a:latin typeface="+mn-lt"/>
                        </a:rPr>
                        <a:t>Relative</a:t>
                      </a:r>
                      <a:r>
                        <a:rPr lang="sv-SE" sz="1900" b="1" i="0" u="none" strike="noStrike" baseline="0" dirty="0">
                          <a:solidFill>
                            <a:schemeClr val="dk1"/>
                          </a:solidFill>
                          <a:effectLst/>
                          <a:latin typeface="+mn-lt"/>
                        </a:rPr>
                        <a:t> size</a:t>
                      </a:r>
                      <a:endParaRPr lang="sv-SE" sz="19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23.32%</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12.41%</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6.69%</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4.48%</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1.86%</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1.19%</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3"/>
                  </a:ext>
                </a:extLst>
              </a:tr>
            </a:tbl>
          </a:graphicData>
        </a:graphic>
      </p:graphicFrame>
      <p:graphicFrame>
        <p:nvGraphicFramePr>
          <p:cNvPr id="19" name="Chart 18"/>
          <p:cNvGraphicFramePr/>
          <p:nvPr>
            <p:extLst>
              <p:ext uri="{D42A27DB-BD31-4B8C-83A1-F6EECF244321}">
                <p14:modId xmlns:p14="http://schemas.microsoft.com/office/powerpoint/2010/main" val="1468318732"/>
              </p:ext>
            </p:extLst>
          </p:nvPr>
        </p:nvGraphicFramePr>
        <p:xfrm>
          <a:off x="1166921" y="3459714"/>
          <a:ext cx="7833361" cy="2971857"/>
        </p:xfrm>
        <a:graphic>
          <a:graphicData uri="http://schemas.openxmlformats.org/drawingml/2006/chart">
            <c:chart xmlns:c="http://schemas.openxmlformats.org/drawingml/2006/chart" xmlns:r="http://schemas.openxmlformats.org/officeDocument/2006/relationships" r:id="rId4"/>
          </a:graphicData>
        </a:graphic>
      </p:graphicFrame>
      <p:cxnSp>
        <p:nvCxnSpPr>
          <p:cNvPr id="21" name="Straight Connector 20"/>
          <p:cNvCxnSpPr/>
          <p:nvPr/>
        </p:nvCxnSpPr>
        <p:spPr>
          <a:xfrm>
            <a:off x="3087160" y="3647536"/>
            <a:ext cx="0" cy="315256"/>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024420" y="3647536"/>
            <a:ext cx="0" cy="315256"/>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4961680" y="3647536"/>
            <a:ext cx="0" cy="315256"/>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98940" y="3647536"/>
            <a:ext cx="0" cy="315256"/>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820960" y="3647537"/>
            <a:ext cx="0" cy="368596"/>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758220" y="3647537"/>
            <a:ext cx="0" cy="368596"/>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758411" y="3947154"/>
            <a:ext cx="860120" cy="307777"/>
          </a:xfrm>
          <a:prstGeom prst="rect">
            <a:avLst/>
          </a:prstGeom>
          <a:noFill/>
        </p:spPr>
        <p:txBody>
          <a:bodyPr wrap="square" rtlCol="0">
            <a:spAutoFit/>
          </a:bodyPr>
          <a:lstStyle/>
          <a:p>
            <a:pPr algn="ctr"/>
            <a:r>
              <a:rPr lang="sv-SE" sz="1400" dirty="0">
                <a:solidFill>
                  <a:schemeClr val="bg1"/>
                </a:solidFill>
              </a:rPr>
              <a:t>100%</a:t>
            </a:r>
          </a:p>
        </p:txBody>
      </p:sp>
      <p:sp>
        <p:nvSpPr>
          <p:cNvPr id="14" name="TextBox 13"/>
          <p:cNvSpPr txBox="1"/>
          <p:nvPr/>
        </p:nvSpPr>
        <p:spPr>
          <a:xfrm>
            <a:off x="8501873" y="4596399"/>
            <a:ext cx="3307080" cy="461665"/>
          </a:xfrm>
          <a:prstGeom prst="rect">
            <a:avLst/>
          </a:prstGeom>
          <a:noFill/>
        </p:spPr>
        <p:txBody>
          <a:bodyPr wrap="square" rtlCol="0">
            <a:spAutoFit/>
          </a:bodyPr>
          <a:lstStyle/>
          <a:p>
            <a:r>
              <a:rPr lang="sv-SE" sz="2400" dirty="0"/>
              <a:t>Closed City (613K tris)</a:t>
            </a:r>
          </a:p>
        </p:txBody>
      </p:sp>
      <p:sp>
        <p:nvSpPr>
          <p:cNvPr id="3" name="Rectangle 2"/>
          <p:cNvSpPr/>
          <p:nvPr/>
        </p:nvSpPr>
        <p:spPr>
          <a:xfrm>
            <a:off x="3474847" y="1905610"/>
            <a:ext cx="895739" cy="1741927"/>
          </a:xfrm>
          <a:prstGeom prst="rect">
            <a:avLst/>
          </a:prstGeom>
          <a:noFill/>
          <a:ln w="38100">
            <a:solidFill>
              <a:srgbClr val="D94E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Rectangle 14"/>
          <p:cNvSpPr/>
          <p:nvPr/>
        </p:nvSpPr>
        <p:spPr>
          <a:xfrm>
            <a:off x="7167125" y="1905610"/>
            <a:ext cx="1026556" cy="1741927"/>
          </a:xfrm>
          <a:prstGeom prst="rect">
            <a:avLst/>
          </a:prstGeom>
          <a:noFill/>
          <a:ln w="38100">
            <a:solidFill>
              <a:srgbClr val="D94E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373980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0" y="1"/>
            <a:ext cx="12192000" cy="6858000"/>
          </a:xfrm>
          <a:prstGeom prst="rect">
            <a:avLst/>
          </a:prstGeom>
        </p:spPr>
      </p:pic>
      <p:sp>
        <p:nvSpPr>
          <p:cNvPr id="5" name="Rectangle 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0077" y="4850111"/>
            <a:ext cx="211959" cy="119227"/>
          </a:xfrm>
          <a:prstGeom prst="rect">
            <a:avLst/>
          </a:prstGeom>
          <a:ln w="38100">
            <a:solidFill>
              <a:schemeClr val="bg1"/>
            </a:solidFill>
          </a:ln>
        </p:spPr>
      </p:pic>
      <p:pic>
        <p:nvPicPr>
          <p:cNvPr id="6" name="Content Placeholder 5"/>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073392" y="1600201"/>
            <a:ext cx="8045213" cy="4525433"/>
          </a:xfrm>
          <a:ln w="38100">
            <a:solidFill>
              <a:schemeClr val="accent1"/>
            </a:solidFill>
          </a:ln>
        </p:spPr>
      </p:pic>
    </p:spTree>
    <p:extLst>
      <p:ext uri="{BB962C8B-B14F-4D97-AF65-F5344CB8AC3E}">
        <p14:creationId xmlns:p14="http://schemas.microsoft.com/office/powerpoint/2010/main" val="60597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7"/>
                                        </p:tgtEl>
                                      </p:cBhvr>
                                    </p:animEffect>
                                    <p:animScale>
                                      <p:cBhvr>
                                        <p:cTn id="11" dur="250" autoRev="1" fill="hold"/>
                                        <p:tgtEl>
                                          <p:spTgt spid="7"/>
                                        </p:tgtEl>
                                      </p:cBhvr>
                                      <p:by x="105000" y="105000"/>
                                    </p:animScale>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2" y="1600200"/>
            <a:ext cx="8045213" cy="4525432"/>
          </a:xfr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5" name="Dontcare"/>
          <p:cNvGrpSpPr/>
          <p:nvPr/>
        </p:nvGrpSpPr>
        <p:grpSpPr>
          <a:xfrm>
            <a:off x="3236685" y="2844196"/>
            <a:ext cx="5582195" cy="3324377"/>
            <a:chOff x="2427514" y="2133146"/>
            <a:chExt cx="4186646" cy="2493283"/>
          </a:xfrm>
        </p:grpSpPr>
        <p:sp>
          <p:nvSpPr>
            <p:cNvPr id="3" name="Freeform 2"/>
            <p:cNvSpPr/>
            <p:nvPr/>
          </p:nvSpPr>
          <p:spPr>
            <a:xfrm>
              <a:off x="2427514" y="2819400"/>
              <a:ext cx="740229" cy="794657"/>
            </a:xfrm>
            <a:custGeom>
              <a:avLst/>
              <a:gdLst>
                <a:gd name="connsiteX0" fmla="*/ 152400 w 740229"/>
                <a:gd name="connsiteY0" fmla="*/ 0 h 794657"/>
                <a:gd name="connsiteX1" fmla="*/ 740229 w 740229"/>
                <a:gd name="connsiteY1" fmla="*/ 10886 h 794657"/>
                <a:gd name="connsiteX2" fmla="*/ 707572 w 740229"/>
                <a:gd name="connsiteY2" fmla="*/ 174171 h 794657"/>
                <a:gd name="connsiteX3" fmla="*/ 707572 w 740229"/>
                <a:gd name="connsiteY3" fmla="*/ 794657 h 794657"/>
                <a:gd name="connsiteX4" fmla="*/ 0 w 740229"/>
                <a:gd name="connsiteY4" fmla="*/ 163286 h 794657"/>
                <a:gd name="connsiteX5" fmla="*/ 152400 w 740229"/>
                <a:gd name="connsiteY5" fmla="*/ 0 h 79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9" h="794657">
                  <a:moveTo>
                    <a:pt x="152400" y="0"/>
                  </a:moveTo>
                  <a:lnTo>
                    <a:pt x="740229" y="10886"/>
                  </a:lnTo>
                  <a:lnTo>
                    <a:pt x="707572" y="174171"/>
                  </a:lnTo>
                  <a:lnTo>
                    <a:pt x="707572" y="794657"/>
                  </a:lnTo>
                  <a:lnTo>
                    <a:pt x="0" y="163286"/>
                  </a:lnTo>
                  <a:lnTo>
                    <a:pt x="152400" y="0"/>
                  </a:lnTo>
                  <a:close/>
                </a:path>
              </a:pathLst>
            </a:custGeom>
            <a:solidFill>
              <a:srgbClr val="00B05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Freeform 3"/>
            <p:cNvSpPr/>
            <p:nvPr/>
          </p:nvSpPr>
          <p:spPr>
            <a:xfrm>
              <a:off x="3374571" y="2133146"/>
              <a:ext cx="2307772" cy="2493283"/>
            </a:xfrm>
            <a:custGeom>
              <a:avLst/>
              <a:gdLst>
                <a:gd name="connsiteX0" fmla="*/ 0 w 2307772"/>
                <a:gd name="connsiteY0" fmla="*/ 1687285 h 2481943"/>
                <a:gd name="connsiteX1" fmla="*/ 424543 w 2307772"/>
                <a:gd name="connsiteY1" fmla="*/ 1687285 h 2481943"/>
                <a:gd name="connsiteX2" fmla="*/ 435429 w 2307772"/>
                <a:gd name="connsiteY2" fmla="*/ 609600 h 2481943"/>
                <a:gd name="connsiteX3" fmla="*/ 359229 w 2307772"/>
                <a:gd name="connsiteY3" fmla="*/ 478971 h 2481943"/>
                <a:gd name="connsiteX4" fmla="*/ 1164772 w 2307772"/>
                <a:gd name="connsiteY4" fmla="*/ 0 h 2481943"/>
                <a:gd name="connsiteX5" fmla="*/ 1175658 w 2307772"/>
                <a:gd name="connsiteY5" fmla="*/ 555171 h 2481943"/>
                <a:gd name="connsiteX6" fmla="*/ 1034143 w 2307772"/>
                <a:gd name="connsiteY6" fmla="*/ 674914 h 2481943"/>
                <a:gd name="connsiteX7" fmla="*/ 914400 w 2307772"/>
                <a:gd name="connsiteY7" fmla="*/ 1023257 h 2481943"/>
                <a:gd name="connsiteX8" fmla="*/ 914400 w 2307772"/>
                <a:gd name="connsiteY8" fmla="*/ 1328057 h 2481943"/>
                <a:gd name="connsiteX9" fmla="*/ 1447800 w 2307772"/>
                <a:gd name="connsiteY9" fmla="*/ 1317171 h 2481943"/>
                <a:gd name="connsiteX10" fmla="*/ 1447800 w 2307772"/>
                <a:gd name="connsiteY10" fmla="*/ 1001485 h 2481943"/>
                <a:gd name="connsiteX11" fmla="*/ 1349829 w 2307772"/>
                <a:gd name="connsiteY11" fmla="*/ 696685 h 2481943"/>
                <a:gd name="connsiteX12" fmla="*/ 1164772 w 2307772"/>
                <a:gd name="connsiteY12" fmla="*/ 544285 h 2481943"/>
                <a:gd name="connsiteX13" fmla="*/ 1153886 w 2307772"/>
                <a:gd name="connsiteY13" fmla="*/ 10885 h 2481943"/>
                <a:gd name="connsiteX14" fmla="*/ 2057400 w 2307772"/>
                <a:gd name="connsiteY14" fmla="*/ 478971 h 2481943"/>
                <a:gd name="connsiteX15" fmla="*/ 1992086 w 2307772"/>
                <a:gd name="connsiteY15" fmla="*/ 642257 h 2481943"/>
                <a:gd name="connsiteX16" fmla="*/ 1992086 w 2307772"/>
                <a:gd name="connsiteY16" fmla="*/ 1698171 h 2481943"/>
                <a:gd name="connsiteX17" fmla="*/ 2307772 w 2307772"/>
                <a:gd name="connsiteY17" fmla="*/ 1687285 h 2481943"/>
                <a:gd name="connsiteX18" fmla="*/ 1567543 w 2307772"/>
                <a:gd name="connsiteY18" fmla="*/ 2460171 h 2481943"/>
                <a:gd name="connsiteX19" fmla="*/ 805543 w 2307772"/>
                <a:gd name="connsiteY19" fmla="*/ 2481943 h 2481943"/>
                <a:gd name="connsiteX20" fmla="*/ 0 w 2307772"/>
                <a:gd name="connsiteY20" fmla="*/ 1687285 h 2481943"/>
                <a:gd name="connsiteX0" fmla="*/ 0 w 2307772"/>
                <a:gd name="connsiteY0" fmla="*/ 1687285 h 2481943"/>
                <a:gd name="connsiteX1" fmla="*/ 424543 w 2307772"/>
                <a:gd name="connsiteY1" fmla="*/ 1687285 h 2481943"/>
                <a:gd name="connsiteX2" fmla="*/ 435429 w 2307772"/>
                <a:gd name="connsiteY2" fmla="*/ 609600 h 2481943"/>
                <a:gd name="connsiteX3" fmla="*/ 359229 w 2307772"/>
                <a:gd name="connsiteY3" fmla="*/ 478971 h 2481943"/>
                <a:gd name="connsiteX4" fmla="*/ 1164772 w 2307772"/>
                <a:gd name="connsiteY4" fmla="*/ 0 h 2481943"/>
                <a:gd name="connsiteX5" fmla="*/ 1175658 w 2307772"/>
                <a:gd name="connsiteY5" fmla="*/ 555171 h 2481943"/>
                <a:gd name="connsiteX6" fmla="*/ 1034143 w 2307772"/>
                <a:gd name="connsiteY6" fmla="*/ 674914 h 2481943"/>
                <a:gd name="connsiteX7" fmla="*/ 914400 w 2307772"/>
                <a:gd name="connsiteY7" fmla="*/ 1023257 h 2481943"/>
                <a:gd name="connsiteX8" fmla="*/ 914400 w 2307772"/>
                <a:gd name="connsiteY8" fmla="*/ 1328057 h 2481943"/>
                <a:gd name="connsiteX9" fmla="*/ 1447800 w 2307772"/>
                <a:gd name="connsiteY9" fmla="*/ 1317171 h 2481943"/>
                <a:gd name="connsiteX10" fmla="*/ 1447800 w 2307772"/>
                <a:gd name="connsiteY10" fmla="*/ 1001485 h 2481943"/>
                <a:gd name="connsiteX11" fmla="*/ 1349829 w 2307772"/>
                <a:gd name="connsiteY11" fmla="*/ 696685 h 2481943"/>
                <a:gd name="connsiteX12" fmla="*/ 1164772 w 2307772"/>
                <a:gd name="connsiteY12" fmla="*/ 544285 h 2481943"/>
                <a:gd name="connsiteX13" fmla="*/ 1153886 w 2307772"/>
                <a:gd name="connsiteY13" fmla="*/ 7710 h 2481943"/>
                <a:gd name="connsiteX14" fmla="*/ 2057400 w 2307772"/>
                <a:gd name="connsiteY14" fmla="*/ 478971 h 2481943"/>
                <a:gd name="connsiteX15" fmla="*/ 1992086 w 2307772"/>
                <a:gd name="connsiteY15" fmla="*/ 642257 h 2481943"/>
                <a:gd name="connsiteX16" fmla="*/ 1992086 w 2307772"/>
                <a:gd name="connsiteY16" fmla="*/ 1698171 h 2481943"/>
                <a:gd name="connsiteX17" fmla="*/ 2307772 w 2307772"/>
                <a:gd name="connsiteY17" fmla="*/ 1687285 h 2481943"/>
                <a:gd name="connsiteX18" fmla="*/ 1567543 w 2307772"/>
                <a:gd name="connsiteY18" fmla="*/ 2460171 h 2481943"/>
                <a:gd name="connsiteX19" fmla="*/ 805543 w 2307772"/>
                <a:gd name="connsiteY19" fmla="*/ 2481943 h 2481943"/>
                <a:gd name="connsiteX20" fmla="*/ 0 w 2307772"/>
                <a:gd name="connsiteY20" fmla="*/ 1687285 h 2481943"/>
                <a:gd name="connsiteX0" fmla="*/ 0 w 2307772"/>
                <a:gd name="connsiteY0" fmla="*/ 1687285 h 2481943"/>
                <a:gd name="connsiteX1" fmla="*/ 424543 w 2307772"/>
                <a:gd name="connsiteY1" fmla="*/ 1687285 h 2481943"/>
                <a:gd name="connsiteX2" fmla="*/ 435429 w 2307772"/>
                <a:gd name="connsiteY2" fmla="*/ 609600 h 2481943"/>
                <a:gd name="connsiteX3" fmla="*/ 359229 w 2307772"/>
                <a:gd name="connsiteY3" fmla="*/ 478971 h 2481943"/>
                <a:gd name="connsiteX4" fmla="*/ 1164772 w 2307772"/>
                <a:gd name="connsiteY4" fmla="*/ 0 h 2481943"/>
                <a:gd name="connsiteX5" fmla="*/ 1175658 w 2307772"/>
                <a:gd name="connsiteY5" fmla="*/ 555171 h 2481943"/>
                <a:gd name="connsiteX6" fmla="*/ 1034143 w 2307772"/>
                <a:gd name="connsiteY6" fmla="*/ 674914 h 2481943"/>
                <a:gd name="connsiteX7" fmla="*/ 914400 w 2307772"/>
                <a:gd name="connsiteY7" fmla="*/ 1023257 h 2481943"/>
                <a:gd name="connsiteX8" fmla="*/ 914400 w 2307772"/>
                <a:gd name="connsiteY8" fmla="*/ 1328057 h 2481943"/>
                <a:gd name="connsiteX9" fmla="*/ 1447800 w 2307772"/>
                <a:gd name="connsiteY9" fmla="*/ 1317171 h 2481943"/>
                <a:gd name="connsiteX10" fmla="*/ 1447800 w 2307772"/>
                <a:gd name="connsiteY10" fmla="*/ 1001485 h 2481943"/>
                <a:gd name="connsiteX11" fmla="*/ 1349829 w 2307772"/>
                <a:gd name="connsiteY11" fmla="*/ 696685 h 2481943"/>
                <a:gd name="connsiteX12" fmla="*/ 1171122 w 2307772"/>
                <a:gd name="connsiteY12" fmla="*/ 553810 h 2481943"/>
                <a:gd name="connsiteX13" fmla="*/ 1153886 w 2307772"/>
                <a:gd name="connsiteY13" fmla="*/ 7710 h 2481943"/>
                <a:gd name="connsiteX14" fmla="*/ 2057400 w 2307772"/>
                <a:gd name="connsiteY14" fmla="*/ 478971 h 2481943"/>
                <a:gd name="connsiteX15" fmla="*/ 1992086 w 2307772"/>
                <a:gd name="connsiteY15" fmla="*/ 642257 h 2481943"/>
                <a:gd name="connsiteX16" fmla="*/ 1992086 w 2307772"/>
                <a:gd name="connsiteY16" fmla="*/ 1698171 h 2481943"/>
                <a:gd name="connsiteX17" fmla="*/ 2307772 w 2307772"/>
                <a:gd name="connsiteY17" fmla="*/ 1687285 h 2481943"/>
                <a:gd name="connsiteX18" fmla="*/ 1567543 w 2307772"/>
                <a:gd name="connsiteY18" fmla="*/ 2460171 h 2481943"/>
                <a:gd name="connsiteX19" fmla="*/ 805543 w 2307772"/>
                <a:gd name="connsiteY19" fmla="*/ 2481943 h 2481943"/>
                <a:gd name="connsiteX20" fmla="*/ 0 w 2307772"/>
                <a:gd name="connsiteY20" fmla="*/ 1687285 h 2481943"/>
                <a:gd name="connsiteX0" fmla="*/ 0 w 2307772"/>
                <a:gd name="connsiteY0" fmla="*/ 1698625 h 2493283"/>
                <a:gd name="connsiteX1" fmla="*/ 424543 w 2307772"/>
                <a:gd name="connsiteY1" fmla="*/ 1698625 h 2493283"/>
                <a:gd name="connsiteX2" fmla="*/ 435429 w 2307772"/>
                <a:gd name="connsiteY2" fmla="*/ 620940 h 2493283"/>
                <a:gd name="connsiteX3" fmla="*/ 359229 w 2307772"/>
                <a:gd name="connsiteY3" fmla="*/ 490311 h 2493283"/>
                <a:gd name="connsiteX4" fmla="*/ 1164772 w 2307772"/>
                <a:gd name="connsiteY4" fmla="*/ 11340 h 2493283"/>
                <a:gd name="connsiteX5" fmla="*/ 1175658 w 2307772"/>
                <a:gd name="connsiteY5" fmla="*/ 566511 h 2493283"/>
                <a:gd name="connsiteX6" fmla="*/ 1034143 w 2307772"/>
                <a:gd name="connsiteY6" fmla="*/ 686254 h 2493283"/>
                <a:gd name="connsiteX7" fmla="*/ 914400 w 2307772"/>
                <a:gd name="connsiteY7" fmla="*/ 1034597 h 2493283"/>
                <a:gd name="connsiteX8" fmla="*/ 914400 w 2307772"/>
                <a:gd name="connsiteY8" fmla="*/ 1339397 h 2493283"/>
                <a:gd name="connsiteX9" fmla="*/ 1447800 w 2307772"/>
                <a:gd name="connsiteY9" fmla="*/ 1328511 h 2493283"/>
                <a:gd name="connsiteX10" fmla="*/ 1447800 w 2307772"/>
                <a:gd name="connsiteY10" fmla="*/ 1012825 h 2493283"/>
                <a:gd name="connsiteX11" fmla="*/ 1349829 w 2307772"/>
                <a:gd name="connsiteY11" fmla="*/ 708025 h 2493283"/>
                <a:gd name="connsiteX12" fmla="*/ 1171122 w 2307772"/>
                <a:gd name="connsiteY12" fmla="*/ 565150 h 2493283"/>
                <a:gd name="connsiteX13" fmla="*/ 1169761 w 2307772"/>
                <a:gd name="connsiteY13" fmla="*/ 0 h 2493283"/>
                <a:gd name="connsiteX14" fmla="*/ 2057400 w 2307772"/>
                <a:gd name="connsiteY14" fmla="*/ 490311 h 2493283"/>
                <a:gd name="connsiteX15" fmla="*/ 1992086 w 2307772"/>
                <a:gd name="connsiteY15" fmla="*/ 653597 h 2493283"/>
                <a:gd name="connsiteX16" fmla="*/ 1992086 w 2307772"/>
                <a:gd name="connsiteY16" fmla="*/ 1709511 h 2493283"/>
                <a:gd name="connsiteX17" fmla="*/ 2307772 w 2307772"/>
                <a:gd name="connsiteY17" fmla="*/ 1698625 h 2493283"/>
                <a:gd name="connsiteX18" fmla="*/ 1567543 w 2307772"/>
                <a:gd name="connsiteY18" fmla="*/ 2471511 h 2493283"/>
                <a:gd name="connsiteX19" fmla="*/ 805543 w 2307772"/>
                <a:gd name="connsiteY19" fmla="*/ 2493283 h 2493283"/>
                <a:gd name="connsiteX20" fmla="*/ 0 w 2307772"/>
                <a:gd name="connsiteY20" fmla="*/ 1698625 h 24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07772" h="2493283">
                  <a:moveTo>
                    <a:pt x="0" y="1698625"/>
                  </a:moveTo>
                  <a:lnTo>
                    <a:pt x="424543" y="1698625"/>
                  </a:lnTo>
                  <a:lnTo>
                    <a:pt x="435429" y="620940"/>
                  </a:lnTo>
                  <a:lnTo>
                    <a:pt x="359229" y="490311"/>
                  </a:lnTo>
                  <a:lnTo>
                    <a:pt x="1164772" y="11340"/>
                  </a:lnTo>
                  <a:lnTo>
                    <a:pt x="1175658" y="566511"/>
                  </a:lnTo>
                  <a:lnTo>
                    <a:pt x="1034143" y="686254"/>
                  </a:lnTo>
                  <a:lnTo>
                    <a:pt x="914400" y="1034597"/>
                  </a:lnTo>
                  <a:lnTo>
                    <a:pt x="914400" y="1339397"/>
                  </a:lnTo>
                  <a:lnTo>
                    <a:pt x="1447800" y="1328511"/>
                  </a:lnTo>
                  <a:lnTo>
                    <a:pt x="1447800" y="1012825"/>
                  </a:lnTo>
                  <a:lnTo>
                    <a:pt x="1349829" y="708025"/>
                  </a:lnTo>
                  <a:lnTo>
                    <a:pt x="1171122" y="565150"/>
                  </a:lnTo>
                  <a:cubicBezTo>
                    <a:pt x="1170668" y="376767"/>
                    <a:pt x="1170215" y="188383"/>
                    <a:pt x="1169761" y="0"/>
                  </a:cubicBezTo>
                  <a:lnTo>
                    <a:pt x="2057400" y="490311"/>
                  </a:lnTo>
                  <a:lnTo>
                    <a:pt x="1992086" y="653597"/>
                  </a:lnTo>
                  <a:lnTo>
                    <a:pt x="1992086" y="1709511"/>
                  </a:lnTo>
                  <a:lnTo>
                    <a:pt x="2307772" y="1698625"/>
                  </a:lnTo>
                  <a:lnTo>
                    <a:pt x="1567543" y="2471511"/>
                  </a:lnTo>
                  <a:lnTo>
                    <a:pt x="805543" y="2493283"/>
                  </a:lnTo>
                  <a:lnTo>
                    <a:pt x="0" y="1698625"/>
                  </a:lnTo>
                  <a:close/>
                </a:path>
              </a:pathLst>
            </a:custGeom>
            <a:solidFill>
              <a:srgbClr val="00B05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 name="Freeform 8"/>
            <p:cNvSpPr/>
            <p:nvPr/>
          </p:nvSpPr>
          <p:spPr>
            <a:xfrm>
              <a:off x="5989320" y="2827020"/>
              <a:ext cx="624840" cy="640080"/>
            </a:xfrm>
            <a:custGeom>
              <a:avLst/>
              <a:gdLst>
                <a:gd name="connsiteX0" fmla="*/ 647700 w 647700"/>
                <a:gd name="connsiteY0" fmla="*/ 129540 h 640080"/>
                <a:gd name="connsiteX1" fmla="*/ 586740 w 647700"/>
                <a:gd name="connsiteY1" fmla="*/ 7620 h 640080"/>
                <a:gd name="connsiteX2" fmla="*/ 0 w 647700"/>
                <a:gd name="connsiteY2" fmla="*/ 0 h 640080"/>
                <a:gd name="connsiteX3" fmla="*/ 45720 w 647700"/>
                <a:gd name="connsiteY3" fmla="*/ 175260 h 640080"/>
                <a:gd name="connsiteX4" fmla="*/ 45720 w 647700"/>
                <a:gd name="connsiteY4" fmla="*/ 640080 h 640080"/>
                <a:gd name="connsiteX5" fmla="*/ 647700 w 647700"/>
                <a:gd name="connsiteY5" fmla="*/ 129540 h 640080"/>
                <a:gd name="connsiteX0" fmla="*/ 624840 w 624840"/>
                <a:gd name="connsiteY0" fmla="*/ 22860 h 640080"/>
                <a:gd name="connsiteX1" fmla="*/ 586740 w 624840"/>
                <a:gd name="connsiteY1" fmla="*/ 7620 h 640080"/>
                <a:gd name="connsiteX2" fmla="*/ 0 w 624840"/>
                <a:gd name="connsiteY2" fmla="*/ 0 h 640080"/>
                <a:gd name="connsiteX3" fmla="*/ 45720 w 624840"/>
                <a:gd name="connsiteY3" fmla="*/ 175260 h 640080"/>
                <a:gd name="connsiteX4" fmla="*/ 45720 w 624840"/>
                <a:gd name="connsiteY4" fmla="*/ 640080 h 640080"/>
                <a:gd name="connsiteX5" fmla="*/ 624840 w 624840"/>
                <a:gd name="connsiteY5" fmla="*/ 22860 h 640080"/>
                <a:gd name="connsiteX0" fmla="*/ 624840 w 624840"/>
                <a:gd name="connsiteY0" fmla="*/ 45720 h 640080"/>
                <a:gd name="connsiteX1" fmla="*/ 586740 w 624840"/>
                <a:gd name="connsiteY1" fmla="*/ 7620 h 640080"/>
                <a:gd name="connsiteX2" fmla="*/ 0 w 624840"/>
                <a:gd name="connsiteY2" fmla="*/ 0 h 640080"/>
                <a:gd name="connsiteX3" fmla="*/ 45720 w 624840"/>
                <a:gd name="connsiteY3" fmla="*/ 175260 h 640080"/>
                <a:gd name="connsiteX4" fmla="*/ 45720 w 624840"/>
                <a:gd name="connsiteY4" fmla="*/ 640080 h 640080"/>
                <a:gd name="connsiteX5" fmla="*/ 624840 w 624840"/>
                <a:gd name="connsiteY5" fmla="*/ 45720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840" h="640080">
                  <a:moveTo>
                    <a:pt x="624840" y="45720"/>
                  </a:moveTo>
                  <a:lnTo>
                    <a:pt x="586740" y="7620"/>
                  </a:lnTo>
                  <a:lnTo>
                    <a:pt x="0" y="0"/>
                  </a:lnTo>
                  <a:lnTo>
                    <a:pt x="45720" y="175260"/>
                  </a:lnTo>
                  <a:lnTo>
                    <a:pt x="45720" y="640080"/>
                  </a:lnTo>
                  <a:lnTo>
                    <a:pt x="624840" y="45720"/>
                  </a:lnTo>
                  <a:close/>
                </a:path>
              </a:pathLst>
            </a:custGeom>
            <a:solidFill>
              <a:srgbClr val="00B05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336012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3" y="1600200"/>
            <a:ext cx="8045212" cy="4525432"/>
          </a:xfr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3" name="TextBox 2"/>
          <p:cNvSpPr txBox="1"/>
          <p:nvPr/>
        </p:nvSpPr>
        <p:spPr>
          <a:xfrm rot="19789406">
            <a:off x="4771364" y="2869329"/>
            <a:ext cx="1327608" cy="307777"/>
          </a:xfrm>
          <a:prstGeom prst="rect">
            <a:avLst/>
          </a:prstGeom>
          <a:noFill/>
        </p:spPr>
        <p:txBody>
          <a:bodyPr wrap="none" rtlCol="0">
            <a:spAutoFit/>
          </a:bodyPr>
          <a:lstStyle/>
          <a:p>
            <a:r>
              <a:rPr lang="en-US" sz="1400" b="1" dirty="0">
                <a:solidFill>
                  <a:srgbClr val="0070C0"/>
                </a:solidFill>
              </a:rPr>
              <a:t>shadow map</a:t>
            </a:r>
            <a:endParaRPr lang="sv-SE" sz="1400" b="1" dirty="0">
              <a:solidFill>
                <a:srgbClr val="0070C0"/>
              </a:solidFill>
            </a:endParaRPr>
          </a:p>
        </p:txBody>
      </p:sp>
    </p:spTree>
    <p:extLst>
      <p:ext uri="{BB962C8B-B14F-4D97-AF65-F5344CB8AC3E}">
        <p14:creationId xmlns:p14="http://schemas.microsoft.com/office/powerpoint/2010/main" val="863320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Rectangle 1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3" y="1600201"/>
            <a:ext cx="8045212" cy="4525431"/>
          </a:xfr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3" name="TextBox 2"/>
          <p:cNvSpPr txBox="1"/>
          <p:nvPr/>
        </p:nvSpPr>
        <p:spPr>
          <a:xfrm>
            <a:off x="5693965" y="2310937"/>
            <a:ext cx="766557" cy="307777"/>
          </a:xfrm>
          <a:prstGeom prst="rect">
            <a:avLst/>
          </a:prstGeom>
          <a:noFill/>
        </p:spPr>
        <p:txBody>
          <a:bodyPr wrap="none" rtlCol="0">
            <a:spAutoFit/>
          </a:bodyPr>
          <a:lstStyle/>
          <a:p>
            <a:r>
              <a:rPr lang="en-US" sz="1400" b="1" dirty="0">
                <a:solidFill>
                  <a:schemeClr val="bg1"/>
                </a:solidFill>
              </a:rPr>
              <a:t>visible</a:t>
            </a:r>
            <a:endParaRPr lang="sv-SE" sz="1400" b="1" dirty="0">
              <a:solidFill>
                <a:schemeClr val="bg1"/>
              </a:solidFill>
            </a:endParaRPr>
          </a:p>
        </p:txBody>
      </p:sp>
      <p:sp>
        <p:nvSpPr>
          <p:cNvPr id="15" name="TextBox 14"/>
          <p:cNvSpPr txBox="1"/>
          <p:nvPr/>
        </p:nvSpPr>
        <p:spPr>
          <a:xfrm>
            <a:off x="5534733" y="5011804"/>
            <a:ext cx="1103187" cy="307777"/>
          </a:xfrm>
          <a:prstGeom prst="rect">
            <a:avLst/>
          </a:prstGeom>
          <a:noFill/>
        </p:spPr>
        <p:txBody>
          <a:bodyPr wrap="none" rtlCol="0">
            <a:spAutoFit/>
          </a:bodyPr>
          <a:lstStyle/>
          <a:p>
            <a:r>
              <a:rPr lang="en-US" sz="1400" b="1" dirty="0">
                <a:solidFill>
                  <a:schemeClr val="bg1"/>
                </a:solidFill>
              </a:rPr>
              <a:t>shadowed</a:t>
            </a:r>
            <a:endParaRPr lang="sv-SE" sz="1400" b="1" dirty="0">
              <a:solidFill>
                <a:schemeClr val="bg1"/>
              </a:solidFill>
            </a:endParaRPr>
          </a:p>
        </p:txBody>
      </p:sp>
    </p:spTree>
    <p:extLst>
      <p:ext uri="{BB962C8B-B14F-4D97-AF65-F5344CB8AC3E}">
        <p14:creationId xmlns:p14="http://schemas.microsoft.com/office/powerpoint/2010/main" val="408142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3" y="1600201"/>
            <a:ext cx="8045212" cy="4525431"/>
          </a:xfr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3" name="TextBox 2"/>
          <p:cNvSpPr txBox="1"/>
          <p:nvPr/>
        </p:nvSpPr>
        <p:spPr>
          <a:xfrm rot="19789406">
            <a:off x="4771364" y="2869329"/>
            <a:ext cx="1327608" cy="307777"/>
          </a:xfrm>
          <a:prstGeom prst="rect">
            <a:avLst/>
          </a:prstGeom>
          <a:noFill/>
        </p:spPr>
        <p:txBody>
          <a:bodyPr wrap="none" rtlCol="0">
            <a:spAutoFit/>
          </a:bodyPr>
          <a:lstStyle/>
          <a:p>
            <a:r>
              <a:rPr lang="en-US" sz="1400" b="1" dirty="0">
                <a:solidFill>
                  <a:srgbClr val="0070C0"/>
                </a:solidFill>
              </a:rPr>
              <a:t>shadow map</a:t>
            </a:r>
            <a:endParaRPr lang="sv-SE" sz="1400" b="1" dirty="0">
              <a:solidFill>
                <a:srgbClr val="0070C0"/>
              </a:solidFill>
            </a:endParaRPr>
          </a:p>
        </p:txBody>
      </p:sp>
      <p:sp>
        <p:nvSpPr>
          <p:cNvPr id="15" name="TextBox 14"/>
          <p:cNvSpPr txBox="1"/>
          <p:nvPr/>
        </p:nvSpPr>
        <p:spPr>
          <a:xfrm rot="18886748">
            <a:off x="5627539" y="5206129"/>
            <a:ext cx="1321196" cy="307777"/>
          </a:xfrm>
          <a:prstGeom prst="rect">
            <a:avLst/>
          </a:prstGeom>
          <a:noFill/>
        </p:spPr>
        <p:txBody>
          <a:bodyPr wrap="none" rtlCol="0">
            <a:spAutoFit/>
          </a:bodyPr>
          <a:lstStyle/>
          <a:p>
            <a:r>
              <a:rPr lang="en-US" sz="1400" b="1" dirty="0">
                <a:solidFill>
                  <a:srgbClr val="78A880"/>
                </a:solidFill>
              </a:rPr>
              <a:t>second layer</a:t>
            </a:r>
            <a:endParaRPr lang="sv-SE" sz="1400" b="1" dirty="0">
              <a:solidFill>
                <a:srgbClr val="78A880"/>
              </a:solidFill>
            </a:endParaRPr>
          </a:p>
        </p:txBody>
      </p:sp>
      <p:grpSp>
        <p:nvGrpSpPr>
          <p:cNvPr id="17" name="Group 16"/>
          <p:cNvGrpSpPr/>
          <p:nvPr/>
        </p:nvGrpSpPr>
        <p:grpSpPr>
          <a:xfrm>
            <a:off x="6953957" y="2472267"/>
            <a:ext cx="761372" cy="807156"/>
            <a:chOff x="5215467" y="1854200"/>
            <a:chExt cx="571029" cy="605367"/>
          </a:xfrm>
        </p:grpSpPr>
        <p:cxnSp>
          <p:nvCxnSpPr>
            <p:cNvPr id="7" name="Straight Arrow Connector 6"/>
            <p:cNvCxnSpPr/>
            <p:nvPr/>
          </p:nvCxnSpPr>
          <p:spPr>
            <a:xfrm flipH="1">
              <a:off x="5215467" y="1854200"/>
              <a:ext cx="571029" cy="6053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308935" y="1965153"/>
              <a:ext cx="228669" cy="238575"/>
            </a:xfrm>
            <a:prstGeom prst="rect">
              <a:avLst/>
            </a:prstGeom>
            <a:noFill/>
          </p:spPr>
          <p:txBody>
            <a:bodyPr wrap="none" rtlCol="0">
              <a:spAutoFit/>
            </a:bodyPr>
            <a:lstStyle/>
            <a:p>
              <a:r>
                <a:rPr lang="sv-FI" sz="1467" b="1" dirty="0"/>
                <a:t>0</a:t>
              </a:r>
              <a:endParaRPr lang="sv-SE" sz="1467" b="1" dirty="0"/>
            </a:p>
          </p:txBody>
        </p:sp>
      </p:grpSp>
      <p:grpSp>
        <p:nvGrpSpPr>
          <p:cNvPr id="23" name="Group 22"/>
          <p:cNvGrpSpPr/>
          <p:nvPr/>
        </p:nvGrpSpPr>
        <p:grpSpPr>
          <a:xfrm>
            <a:off x="6288136" y="3287365"/>
            <a:ext cx="638304" cy="603705"/>
            <a:chOff x="4716102" y="2465523"/>
            <a:chExt cx="478728" cy="452779"/>
          </a:xfrm>
        </p:grpSpPr>
        <p:cxnSp>
          <p:nvCxnSpPr>
            <p:cNvPr id="19" name="Straight Arrow Connector 18"/>
            <p:cNvCxnSpPr/>
            <p:nvPr/>
          </p:nvCxnSpPr>
          <p:spPr>
            <a:xfrm flipH="1">
              <a:off x="4767733" y="2465523"/>
              <a:ext cx="427097" cy="4527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716102" y="2497440"/>
              <a:ext cx="461160" cy="238575"/>
            </a:xfrm>
            <a:prstGeom prst="rect">
              <a:avLst/>
            </a:prstGeom>
            <a:noFill/>
          </p:spPr>
          <p:txBody>
            <a:bodyPr wrap="square" rtlCol="0">
              <a:spAutoFit/>
            </a:bodyPr>
            <a:lstStyle/>
            <a:p>
              <a:r>
                <a:rPr lang="sv-FI" sz="1467" b="1" dirty="0"/>
                <a:t>+1</a:t>
              </a:r>
              <a:endParaRPr lang="sv-SE" sz="1467" b="1" dirty="0"/>
            </a:p>
          </p:txBody>
        </p:sp>
      </p:grpSp>
      <p:grpSp>
        <p:nvGrpSpPr>
          <p:cNvPr id="26" name="Group 25"/>
          <p:cNvGrpSpPr/>
          <p:nvPr/>
        </p:nvGrpSpPr>
        <p:grpSpPr>
          <a:xfrm>
            <a:off x="6008919" y="3716666"/>
            <a:ext cx="379869" cy="318100"/>
            <a:chOff x="4506689" y="2787497"/>
            <a:chExt cx="284902" cy="238575"/>
          </a:xfrm>
        </p:grpSpPr>
        <p:sp>
          <p:nvSpPr>
            <p:cNvPr id="24" name="Oval 23"/>
            <p:cNvSpPr/>
            <p:nvPr/>
          </p:nvSpPr>
          <p:spPr>
            <a:xfrm>
              <a:off x="4692244" y="2903909"/>
              <a:ext cx="99347" cy="99347"/>
            </a:xfrm>
            <a:prstGeom prst="ellipse">
              <a:avLst/>
            </a:prstGeom>
            <a:solidFill>
              <a:srgbClr val="00B050"/>
            </a:solidFill>
            <a:ln w="25400">
              <a:solidFill>
                <a:srgbClr val="1D8B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TextBox 24"/>
            <p:cNvSpPr txBox="1"/>
            <p:nvPr/>
          </p:nvSpPr>
          <p:spPr>
            <a:xfrm>
              <a:off x="4506689" y="2787497"/>
              <a:ext cx="284902" cy="238575"/>
            </a:xfrm>
            <a:prstGeom prst="rect">
              <a:avLst/>
            </a:prstGeom>
            <a:noFill/>
          </p:spPr>
          <p:txBody>
            <a:bodyPr wrap="square" rtlCol="0">
              <a:spAutoFit/>
            </a:bodyPr>
            <a:lstStyle/>
            <a:p>
              <a:r>
                <a:rPr lang="sv-FI" sz="1467" b="1" dirty="0"/>
                <a:t>0</a:t>
              </a:r>
              <a:endParaRPr lang="sv-SE" sz="1467" b="1" dirty="0"/>
            </a:p>
          </p:txBody>
        </p:sp>
      </p:grpSp>
      <p:sp>
        <p:nvSpPr>
          <p:cNvPr id="28" name="Oval 27"/>
          <p:cNvSpPr/>
          <p:nvPr/>
        </p:nvSpPr>
        <p:spPr>
          <a:xfrm>
            <a:off x="6862819" y="3229679"/>
            <a:ext cx="132463" cy="132463"/>
          </a:xfrm>
          <a:prstGeom prst="ellipse">
            <a:avLst/>
          </a:prstGeom>
          <a:solidFill>
            <a:srgbClr val="00B0F0"/>
          </a:solidFill>
          <a:ln w="254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184560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4" y="1600201"/>
            <a:ext cx="8045209" cy="4525431"/>
          </a:xfr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3" name="TextBox 2"/>
          <p:cNvSpPr txBox="1"/>
          <p:nvPr/>
        </p:nvSpPr>
        <p:spPr>
          <a:xfrm>
            <a:off x="5693965" y="2310937"/>
            <a:ext cx="766557" cy="307777"/>
          </a:xfrm>
          <a:prstGeom prst="rect">
            <a:avLst/>
          </a:prstGeom>
          <a:noFill/>
        </p:spPr>
        <p:txBody>
          <a:bodyPr wrap="none" rtlCol="0">
            <a:spAutoFit/>
          </a:bodyPr>
          <a:lstStyle/>
          <a:p>
            <a:r>
              <a:rPr lang="en-US" sz="1400" b="1" dirty="0">
                <a:solidFill>
                  <a:schemeClr val="bg1"/>
                </a:solidFill>
              </a:rPr>
              <a:t>visible</a:t>
            </a:r>
            <a:endParaRPr lang="sv-SE" sz="1400" b="1" dirty="0">
              <a:solidFill>
                <a:schemeClr val="bg1"/>
              </a:solidFill>
            </a:endParaRPr>
          </a:p>
        </p:txBody>
      </p:sp>
      <p:sp>
        <p:nvSpPr>
          <p:cNvPr id="15" name="TextBox 14"/>
          <p:cNvSpPr txBox="1"/>
          <p:nvPr/>
        </p:nvSpPr>
        <p:spPr>
          <a:xfrm>
            <a:off x="4571435" y="4842526"/>
            <a:ext cx="1103187" cy="307777"/>
          </a:xfrm>
          <a:prstGeom prst="rect">
            <a:avLst/>
          </a:prstGeom>
          <a:noFill/>
        </p:spPr>
        <p:txBody>
          <a:bodyPr wrap="none" rtlCol="0">
            <a:spAutoFit/>
          </a:bodyPr>
          <a:lstStyle/>
          <a:p>
            <a:r>
              <a:rPr lang="en-US" sz="1400" b="1" dirty="0">
                <a:solidFill>
                  <a:schemeClr val="bg1"/>
                </a:solidFill>
              </a:rPr>
              <a:t>shadowed</a:t>
            </a:r>
            <a:endParaRPr lang="sv-SE" sz="1400" b="1" dirty="0">
              <a:solidFill>
                <a:schemeClr val="bg1"/>
              </a:solidFill>
            </a:endParaRPr>
          </a:p>
        </p:txBody>
      </p:sp>
      <p:sp>
        <p:nvSpPr>
          <p:cNvPr id="16" name="TextBox 15"/>
          <p:cNvSpPr txBox="1"/>
          <p:nvPr/>
        </p:nvSpPr>
        <p:spPr>
          <a:xfrm>
            <a:off x="5534732" y="3190950"/>
            <a:ext cx="1088760" cy="307777"/>
          </a:xfrm>
          <a:prstGeom prst="rect">
            <a:avLst/>
          </a:prstGeom>
          <a:noFill/>
        </p:spPr>
        <p:txBody>
          <a:bodyPr wrap="none" rtlCol="0">
            <a:spAutoFit/>
          </a:bodyPr>
          <a:lstStyle/>
          <a:p>
            <a:r>
              <a:rPr lang="en-US" sz="1400" b="1" dirty="0"/>
              <a:t>don’t care</a:t>
            </a:r>
            <a:endParaRPr lang="sv-SE" sz="1400" b="1" dirty="0"/>
          </a:p>
        </p:txBody>
      </p:sp>
    </p:spTree>
    <p:extLst>
      <p:ext uri="{BB962C8B-B14F-4D97-AF65-F5344CB8AC3E}">
        <p14:creationId xmlns:p14="http://schemas.microsoft.com/office/powerpoint/2010/main" val="1664403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4" y="1600200"/>
            <a:ext cx="8045209" cy="4525429"/>
          </a:xfrm>
          <a:ln w="38100">
            <a:solidFill>
              <a:schemeClr val="accent1"/>
            </a:solidFill>
          </a:ln>
        </p:spPr>
      </p:pic>
      <p:sp>
        <p:nvSpPr>
          <p:cNvPr id="3" name="Freeform 2"/>
          <p:cNvSpPr/>
          <p:nvPr/>
        </p:nvSpPr>
        <p:spPr>
          <a:xfrm>
            <a:off x="3263900" y="2514600"/>
            <a:ext cx="2838451" cy="2838451"/>
          </a:xfrm>
          <a:custGeom>
            <a:avLst/>
            <a:gdLst>
              <a:gd name="connsiteX0" fmla="*/ 1023938 w 2128838"/>
              <a:gd name="connsiteY0" fmla="*/ 0 h 2128838"/>
              <a:gd name="connsiteX1" fmla="*/ 0 w 2128838"/>
              <a:gd name="connsiteY1" fmla="*/ 1100138 h 2128838"/>
              <a:gd name="connsiteX2" fmla="*/ 1104900 w 2128838"/>
              <a:gd name="connsiteY2" fmla="*/ 2128838 h 2128838"/>
              <a:gd name="connsiteX3" fmla="*/ 2128838 w 2128838"/>
              <a:gd name="connsiteY3" fmla="*/ 1057275 h 2128838"/>
              <a:gd name="connsiteX4" fmla="*/ 1023938 w 2128838"/>
              <a:gd name="connsiteY4" fmla="*/ 0 h 212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8838" h="2128838">
                <a:moveTo>
                  <a:pt x="1023938" y="0"/>
                </a:moveTo>
                <a:lnTo>
                  <a:pt x="0" y="1100138"/>
                </a:lnTo>
                <a:lnTo>
                  <a:pt x="1104900" y="2128838"/>
                </a:lnTo>
                <a:lnTo>
                  <a:pt x="2128838" y="1057275"/>
                </a:lnTo>
                <a:lnTo>
                  <a:pt x="1023938" y="0"/>
                </a:lnTo>
                <a:close/>
              </a:path>
            </a:pathLst>
          </a:custGeom>
          <a:noFill/>
          <a:ln w="508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15"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395" y="1600200"/>
            <a:ext cx="8045207" cy="4525429"/>
          </a:xfrm>
          <a:prstGeom prst="rect">
            <a:avLst/>
          </a:prstGeom>
          <a:ln w="38100">
            <a:solidFill>
              <a:schemeClr val="accent1"/>
            </a:solidFill>
          </a:ln>
        </p:spPr>
      </p:pic>
      <p:sp>
        <p:nvSpPr>
          <p:cNvPr id="16" name="Freeform 15"/>
          <p:cNvSpPr/>
          <p:nvPr/>
        </p:nvSpPr>
        <p:spPr>
          <a:xfrm>
            <a:off x="3259667" y="3238500"/>
            <a:ext cx="1468967" cy="1464733"/>
          </a:xfrm>
          <a:custGeom>
            <a:avLst/>
            <a:gdLst>
              <a:gd name="connsiteX0" fmla="*/ 520700 w 1101725"/>
              <a:gd name="connsiteY0" fmla="*/ 0 h 1098550"/>
              <a:gd name="connsiteX1" fmla="*/ 0 w 1101725"/>
              <a:gd name="connsiteY1" fmla="*/ 555625 h 1098550"/>
              <a:gd name="connsiteX2" fmla="*/ 581025 w 1101725"/>
              <a:gd name="connsiteY2" fmla="*/ 1098550 h 1098550"/>
              <a:gd name="connsiteX3" fmla="*/ 1101725 w 1101725"/>
              <a:gd name="connsiteY3" fmla="*/ 549275 h 1098550"/>
              <a:gd name="connsiteX4" fmla="*/ 520700 w 1101725"/>
              <a:gd name="connsiteY4" fmla="*/ 0 h 109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725" h="1098550">
                <a:moveTo>
                  <a:pt x="520700" y="0"/>
                </a:moveTo>
                <a:lnTo>
                  <a:pt x="0" y="555625"/>
                </a:lnTo>
                <a:lnTo>
                  <a:pt x="581025" y="1098550"/>
                </a:lnTo>
                <a:lnTo>
                  <a:pt x="1101725" y="549275"/>
                </a:lnTo>
                <a:lnTo>
                  <a:pt x="520700" y="0"/>
                </a:lnTo>
                <a:close/>
              </a:path>
            </a:pathLst>
          </a:custGeom>
          <a:noFill/>
          <a:ln w="508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17" name="Content Placeholder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3395" y="1600201"/>
            <a:ext cx="8045207" cy="4525428"/>
          </a:xfrm>
          <a:prstGeom prst="rect">
            <a:avLst/>
          </a:prstGeom>
          <a:ln w="38100">
            <a:solidFill>
              <a:schemeClr val="accent1"/>
            </a:solidFill>
          </a:ln>
        </p:spPr>
      </p:pic>
      <p:sp>
        <p:nvSpPr>
          <p:cNvPr id="18" name="Freeform 17"/>
          <p:cNvSpPr/>
          <p:nvPr/>
        </p:nvSpPr>
        <p:spPr>
          <a:xfrm>
            <a:off x="3254375" y="3609975"/>
            <a:ext cx="736600" cy="742951"/>
          </a:xfrm>
          <a:custGeom>
            <a:avLst/>
            <a:gdLst>
              <a:gd name="connsiteX0" fmla="*/ 552450 w 552450"/>
              <a:gd name="connsiteY0" fmla="*/ 288132 h 557213"/>
              <a:gd name="connsiteX1" fmla="*/ 264319 w 552450"/>
              <a:gd name="connsiteY1" fmla="*/ 0 h 557213"/>
              <a:gd name="connsiteX2" fmla="*/ 0 w 552450"/>
              <a:gd name="connsiteY2" fmla="*/ 278607 h 557213"/>
              <a:gd name="connsiteX3" fmla="*/ 302419 w 552450"/>
              <a:gd name="connsiteY3" fmla="*/ 557213 h 557213"/>
              <a:gd name="connsiteX4" fmla="*/ 552450 w 552450"/>
              <a:gd name="connsiteY4" fmla="*/ 288132 h 557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450" h="557213">
                <a:moveTo>
                  <a:pt x="552450" y="288132"/>
                </a:moveTo>
                <a:lnTo>
                  <a:pt x="264319" y="0"/>
                </a:lnTo>
                <a:lnTo>
                  <a:pt x="0" y="278607"/>
                </a:lnTo>
                <a:lnTo>
                  <a:pt x="302419" y="557213"/>
                </a:lnTo>
                <a:lnTo>
                  <a:pt x="552450" y="288132"/>
                </a:lnTo>
                <a:close/>
              </a:path>
            </a:pathLst>
          </a:custGeom>
          <a:noFill/>
          <a:ln w="381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19" name="Content Placeholder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3397" y="1600201"/>
            <a:ext cx="8045204" cy="4525428"/>
          </a:xfrm>
          <a:prstGeom prst="rect">
            <a:avLst/>
          </a:prstGeo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36569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500"/>
                            </p:stCondLst>
                            <p:childTnLst>
                              <p:par>
                                <p:cTn id="15" presetID="10" presetClass="exit" presetSubtype="0" fill="hold" grpId="1" nodeType="afterEffect">
                                  <p:stCondLst>
                                    <p:cond delay="0"/>
                                  </p:stCondLst>
                                  <p:childTnLst>
                                    <p:animEffect transition="out" filter="fad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6" grpId="1"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7" y="1600200"/>
            <a:ext cx="8045204" cy="4525427"/>
          </a:xfrm>
          <a:ln w="38100">
            <a:solidFill>
              <a:schemeClr val="accent1"/>
            </a:solidFill>
          </a:ln>
        </p:spPr>
      </p:pic>
      <p:pic>
        <p:nvPicPr>
          <p:cNvPr id="15"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398" y="1600200"/>
            <a:ext cx="8045201" cy="4525427"/>
          </a:xfrm>
          <a:prstGeom prst="rect">
            <a:avLst/>
          </a:prstGeom>
          <a:ln w="38100">
            <a:solidFill>
              <a:schemeClr val="accent1"/>
            </a:solidFill>
          </a:ln>
        </p:spPr>
      </p:pic>
      <p:sp>
        <p:nvSpPr>
          <p:cNvPr id="16" name="Freeform 15"/>
          <p:cNvSpPr/>
          <p:nvPr/>
        </p:nvSpPr>
        <p:spPr>
          <a:xfrm>
            <a:off x="3654424" y="3981451"/>
            <a:ext cx="704851" cy="720725"/>
          </a:xfrm>
          <a:custGeom>
            <a:avLst/>
            <a:gdLst>
              <a:gd name="connsiteX0" fmla="*/ 552450 w 552450"/>
              <a:gd name="connsiteY0" fmla="*/ 288132 h 557213"/>
              <a:gd name="connsiteX1" fmla="*/ 264319 w 552450"/>
              <a:gd name="connsiteY1" fmla="*/ 0 h 557213"/>
              <a:gd name="connsiteX2" fmla="*/ 0 w 552450"/>
              <a:gd name="connsiteY2" fmla="*/ 278607 h 557213"/>
              <a:gd name="connsiteX3" fmla="*/ 302419 w 552450"/>
              <a:gd name="connsiteY3" fmla="*/ 557213 h 557213"/>
              <a:gd name="connsiteX4" fmla="*/ 552450 w 552450"/>
              <a:gd name="connsiteY4" fmla="*/ 288132 h 557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450" h="557213">
                <a:moveTo>
                  <a:pt x="552450" y="288132"/>
                </a:moveTo>
                <a:lnTo>
                  <a:pt x="264319" y="0"/>
                </a:lnTo>
                <a:lnTo>
                  <a:pt x="0" y="278607"/>
                </a:lnTo>
                <a:lnTo>
                  <a:pt x="302419" y="557213"/>
                </a:lnTo>
                <a:lnTo>
                  <a:pt x="552450" y="288132"/>
                </a:lnTo>
                <a:close/>
              </a:path>
            </a:pathLst>
          </a:custGeom>
          <a:noFill/>
          <a:ln w="381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 name="Freeform 16"/>
          <p:cNvSpPr/>
          <p:nvPr/>
        </p:nvSpPr>
        <p:spPr>
          <a:xfrm>
            <a:off x="3663948" y="4166501"/>
            <a:ext cx="342901" cy="350624"/>
          </a:xfrm>
          <a:custGeom>
            <a:avLst/>
            <a:gdLst>
              <a:gd name="connsiteX0" fmla="*/ 552450 w 552450"/>
              <a:gd name="connsiteY0" fmla="*/ 288132 h 557213"/>
              <a:gd name="connsiteX1" fmla="*/ 264319 w 552450"/>
              <a:gd name="connsiteY1" fmla="*/ 0 h 557213"/>
              <a:gd name="connsiteX2" fmla="*/ 0 w 552450"/>
              <a:gd name="connsiteY2" fmla="*/ 278607 h 557213"/>
              <a:gd name="connsiteX3" fmla="*/ 302419 w 552450"/>
              <a:gd name="connsiteY3" fmla="*/ 557213 h 557213"/>
              <a:gd name="connsiteX4" fmla="*/ 552450 w 552450"/>
              <a:gd name="connsiteY4" fmla="*/ 288132 h 557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450" h="557213">
                <a:moveTo>
                  <a:pt x="552450" y="288132"/>
                </a:moveTo>
                <a:lnTo>
                  <a:pt x="264319" y="0"/>
                </a:lnTo>
                <a:lnTo>
                  <a:pt x="0" y="278607"/>
                </a:lnTo>
                <a:lnTo>
                  <a:pt x="302419" y="557213"/>
                </a:lnTo>
                <a:lnTo>
                  <a:pt x="552450" y="288132"/>
                </a:lnTo>
                <a:close/>
              </a:path>
            </a:pathLst>
          </a:custGeom>
          <a:noFill/>
          <a:ln w="381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18" name="Content Placeholder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3398" y="1600201"/>
            <a:ext cx="8045201" cy="4525425"/>
          </a:xfrm>
          <a:prstGeom prst="rect">
            <a:avLst/>
          </a:prstGeo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331975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xit" presetSubtype="0" fill="hold" grpId="1" nodeType="afterEffect">
                                  <p:stCondLst>
                                    <p:cond delay="0"/>
                                  </p:stCondLst>
                                  <p:childTnLst>
                                    <p:animEffect transition="out" filter="fade">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xit" presetSubtype="0" fill="hold" grpId="1" nodeType="after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397" y="1600201"/>
            <a:ext cx="8045200" cy="4525425"/>
          </a:xfrm>
          <a:ln w="38100">
            <a:solidFill>
              <a:schemeClr val="accent1"/>
            </a:solidFill>
          </a:ln>
        </p:spPr>
      </p:pic>
      <p:pic>
        <p:nvPicPr>
          <p:cNvPr id="15"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397" y="1600200"/>
            <a:ext cx="8045200" cy="4525424"/>
          </a:xfrm>
          <a:prstGeom prst="rect">
            <a:avLst/>
          </a:prstGeom>
          <a:ln w="38100">
            <a:solidFill>
              <a:schemeClr val="accent1"/>
            </a:solidFill>
          </a:ln>
        </p:spPr>
      </p:pic>
      <p:pic>
        <p:nvPicPr>
          <p:cNvPr id="16" name="Content Placeholder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3399" y="1600200"/>
            <a:ext cx="8045197" cy="4525424"/>
          </a:xfrm>
          <a:prstGeom prst="rect">
            <a:avLst/>
          </a:prstGeom>
          <a:ln w="38100">
            <a:solidFill>
              <a:schemeClr val="accent1"/>
            </a:solidFill>
          </a:ln>
        </p:spPr>
      </p:pic>
      <p:sp>
        <p:nvSpPr>
          <p:cNvPr id="17" name="Freeform 16"/>
          <p:cNvSpPr/>
          <p:nvPr/>
        </p:nvSpPr>
        <p:spPr>
          <a:xfrm>
            <a:off x="3654424" y="3981451"/>
            <a:ext cx="704851" cy="720725"/>
          </a:xfrm>
          <a:custGeom>
            <a:avLst/>
            <a:gdLst>
              <a:gd name="connsiteX0" fmla="*/ 552450 w 552450"/>
              <a:gd name="connsiteY0" fmla="*/ 288132 h 557213"/>
              <a:gd name="connsiteX1" fmla="*/ 264319 w 552450"/>
              <a:gd name="connsiteY1" fmla="*/ 0 h 557213"/>
              <a:gd name="connsiteX2" fmla="*/ 0 w 552450"/>
              <a:gd name="connsiteY2" fmla="*/ 278607 h 557213"/>
              <a:gd name="connsiteX3" fmla="*/ 302419 w 552450"/>
              <a:gd name="connsiteY3" fmla="*/ 557213 h 557213"/>
              <a:gd name="connsiteX4" fmla="*/ 552450 w 552450"/>
              <a:gd name="connsiteY4" fmla="*/ 288132 h 557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450" h="557213">
                <a:moveTo>
                  <a:pt x="552450" y="288132"/>
                </a:moveTo>
                <a:lnTo>
                  <a:pt x="264319" y="0"/>
                </a:lnTo>
                <a:lnTo>
                  <a:pt x="0" y="278607"/>
                </a:lnTo>
                <a:lnTo>
                  <a:pt x="302419" y="557213"/>
                </a:lnTo>
                <a:lnTo>
                  <a:pt x="552450" y="288132"/>
                </a:lnTo>
                <a:close/>
              </a:path>
            </a:pathLst>
          </a:custGeom>
          <a:noFill/>
          <a:ln w="381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18" name="Content Placeholder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3400" y="1600201"/>
            <a:ext cx="8045195" cy="4525423"/>
          </a:xfrm>
          <a:prstGeom prst="rect">
            <a:avLst/>
          </a:prstGeo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194650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400" y="1600201"/>
            <a:ext cx="8045195" cy="4525423"/>
          </a:xfrm>
          <a:ln w="38100">
            <a:solidFill>
              <a:schemeClr val="accent1"/>
            </a:solidFill>
          </a:ln>
        </p:spPr>
      </p:pic>
      <p:pic>
        <p:nvPicPr>
          <p:cNvPr id="16"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401" y="1600200"/>
            <a:ext cx="8045192" cy="4525421"/>
          </a:xfrm>
          <a:prstGeom prst="rect">
            <a:avLst/>
          </a:prstGeo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7" name="Group 6"/>
          <p:cNvGrpSpPr/>
          <p:nvPr/>
        </p:nvGrpSpPr>
        <p:grpSpPr>
          <a:xfrm>
            <a:off x="4176290" y="2990866"/>
            <a:ext cx="3679389" cy="2015757"/>
            <a:chOff x="3132217" y="2243149"/>
            <a:chExt cx="2759542" cy="1511818"/>
          </a:xfrm>
        </p:grpSpPr>
        <p:sp>
          <p:nvSpPr>
            <p:cNvPr id="4" name="Oval 3"/>
            <p:cNvSpPr/>
            <p:nvPr/>
          </p:nvSpPr>
          <p:spPr>
            <a:xfrm rot="18890301">
              <a:off x="2790880" y="2584486"/>
              <a:ext cx="1242578" cy="559903"/>
            </a:xfrm>
            <a:prstGeom prst="ellipse">
              <a:avLst/>
            </a:prstGeom>
            <a:noFill/>
            <a:ln w="254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 name="Oval 17"/>
            <p:cNvSpPr/>
            <p:nvPr/>
          </p:nvSpPr>
          <p:spPr>
            <a:xfrm rot="18890301">
              <a:off x="4990519" y="2853726"/>
              <a:ext cx="1242578" cy="559903"/>
            </a:xfrm>
            <a:prstGeom prst="ellipse">
              <a:avLst/>
            </a:prstGeom>
            <a:noFill/>
            <a:ln w="254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399021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nodeType="withEffect">
                                  <p:stCondLst>
                                    <p:cond delay="0"/>
                                  </p:stCondLst>
                                  <p:childTnLst>
                                    <p:animEffect transition="out" filter="wipe(left)">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par>
                                <p:cTn id="8" presetID="22" presetClass="entr" presetSubtype="8"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2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400" y="1600201"/>
            <a:ext cx="8045195" cy="4525423"/>
          </a:xfrm>
          <a:ln w="38100">
            <a:solidFill>
              <a:schemeClr val="accent1"/>
            </a:solidFill>
          </a:ln>
        </p:spPr>
      </p:pic>
      <p:pic>
        <p:nvPicPr>
          <p:cNvPr id="15"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400" y="1600200"/>
            <a:ext cx="8045195" cy="4525421"/>
          </a:xfrm>
          <a:prstGeom prst="rect">
            <a:avLst/>
          </a:prstGeom>
          <a:ln w="38100">
            <a:solidFill>
              <a:schemeClr val="accent1"/>
            </a:solidFill>
          </a:ln>
        </p:spPr>
      </p:pic>
      <p:pic>
        <p:nvPicPr>
          <p:cNvPr id="16" name="Content Placeholder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3401" y="1600200"/>
            <a:ext cx="8045192" cy="4525421"/>
          </a:xfrm>
          <a:prstGeom prst="rect">
            <a:avLst/>
          </a:prstGeo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3" name="Freeform 2"/>
          <p:cNvSpPr/>
          <p:nvPr/>
        </p:nvSpPr>
        <p:spPr>
          <a:xfrm>
            <a:off x="6115051" y="3241675"/>
            <a:ext cx="1336675" cy="1314451"/>
          </a:xfrm>
          <a:custGeom>
            <a:avLst/>
            <a:gdLst>
              <a:gd name="connsiteX0" fmla="*/ 481012 w 1002506"/>
              <a:gd name="connsiteY0" fmla="*/ 0 h 985838"/>
              <a:gd name="connsiteX1" fmla="*/ 0 w 1002506"/>
              <a:gd name="connsiteY1" fmla="*/ 507207 h 985838"/>
              <a:gd name="connsiteX2" fmla="*/ 526256 w 1002506"/>
              <a:gd name="connsiteY2" fmla="*/ 985838 h 985838"/>
              <a:gd name="connsiteX3" fmla="*/ 1002506 w 1002506"/>
              <a:gd name="connsiteY3" fmla="*/ 469107 h 985838"/>
              <a:gd name="connsiteX4" fmla="*/ 481012 w 1002506"/>
              <a:gd name="connsiteY4" fmla="*/ 0 h 985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506" h="985838">
                <a:moveTo>
                  <a:pt x="481012" y="0"/>
                </a:moveTo>
                <a:lnTo>
                  <a:pt x="0" y="507207"/>
                </a:lnTo>
                <a:lnTo>
                  <a:pt x="526256" y="985838"/>
                </a:lnTo>
                <a:lnTo>
                  <a:pt x="1002506" y="469107"/>
                </a:lnTo>
                <a:lnTo>
                  <a:pt x="481012" y="0"/>
                </a:lnTo>
                <a:close/>
              </a:path>
            </a:pathLst>
          </a:custGeom>
          <a:noFill/>
          <a:ln w="508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289704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0"/>
                                        <p:tgtEl>
                                          <p:spTgt spid="15"/>
                                        </p:tgtEl>
                                      </p:cBhvr>
                                    </p:animEffect>
                                  </p:childTnLst>
                                </p:cTn>
                              </p:par>
                              <p:par>
                                <p:cTn id="8" presetID="22" presetClass="exit" presetSubtype="8" fill="hold" nodeType="withEffect">
                                  <p:stCondLst>
                                    <p:cond delay="0"/>
                                  </p:stCondLst>
                                  <p:childTnLst>
                                    <p:animEffect transition="out" filter="wipe(left)">
                                      <p:cBhvr>
                                        <p:cTn id="9" dur="2000"/>
                                        <p:tgtEl>
                                          <p:spTgt spid="6"/>
                                        </p:tgtEl>
                                      </p:cBhvr>
                                    </p:animEffect>
                                    <p:set>
                                      <p:cBhvr>
                                        <p:cTn id="10" dur="1" fill="hold">
                                          <p:stCondLst>
                                            <p:cond delay="1999"/>
                                          </p:stCondLst>
                                        </p:cTn>
                                        <p:tgtEl>
                                          <p:spTgt spid="6"/>
                                        </p:tgtEl>
                                        <p:attrNameLst>
                                          <p:attrName>style.visibility</p:attrName>
                                        </p:attrNameLst>
                                      </p:cBhvr>
                                      <p:to>
                                        <p:strVal val="hidden"/>
                                      </p:to>
                                    </p:se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2000"/>
                                        <p:tgtEl>
                                          <p:spTgt spid="16"/>
                                        </p:tgtEl>
                                      </p:cBhvr>
                                    </p:animEffect>
                                  </p:childTnLst>
                                </p:cTn>
                              </p:par>
                              <p:par>
                                <p:cTn id="20" presetID="22" presetClass="exit" presetSubtype="8" fill="hold" nodeType="withEffect">
                                  <p:stCondLst>
                                    <p:cond delay="0"/>
                                  </p:stCondLst>
                                  <p:childTnLst>
                                    <p:animEffect transition="out" filter="wipe(left)">
                                      <p:cBhvr>
                                        <p:cTn id="21" dur="2000"/>
                                        <p:tgtEl>
                                          <p:spTgt spid="15"/>
                                        </p:tgtEl>
                                      </p:cBhvr>
                                    </p:animEffect>
                                    <p:set>
                                      <p:cBhvr>
                                        <p:cTn id="22"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Closed Object Optimization</a:t>
            </a:r>
            <a:endParaRPr lang="sv-SE"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3401" y="1600201"/>
            <a:ext cx="8045192" cy="4525420"/>
          </a:xfrm>
          <a:ln w="38100">
            <a:solidFill>
              <a:schemeClr val="accent1"/>
            </a:solidFill>
          </a:ln>
        </p:spPr>
      </p:pic>
      <p:grpSp>
        <p:nvGrpSpPr>
          <p:cNvPr id="5" name="Light"/>
          <p:cNvGrpSpPr/>
          <p:nvPr/>
        </p:nvGrpSpPr>
        <p:grpSpPr>
          <a:xfrm rot="2599780">
            <a:off x="6603531" y="2117342"/>
            <a:ext cx="2919084" cy="364871"/>
            <a:chOff x="3127491" y="1114516"/>
            <a:chExt cx="2189313" cy="273653"/>
          </a:xfrm>
        </p:grpSpPr>
        <p:sp>
          <p:nvSpPr>
            <p:cNvPr id="8" name="Sun 7"/>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Down Arrow 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Down Arrow 1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Down Arrow 1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Down Arrow 1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Down Arrow 1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4132016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en-US" dirty="0"/>
              <a:t>Memory Consumption</a:t>
            </a:r>
            <a:endParaRPr lang="sv-SE" dirty="0"/>
          </a:p>
        </p:txBody>
      </p:sp>
      <p:pic>
        <p:nvPicPr>
          <p:cNvPr id="7"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3897" y="1485928"/>
            <a:ext cx="3723032" cy="2899921"/>
          </a:xfrm>
          <a:prstGeom prst="rect">
            <a:avLst/>
          </a:prstGeom>
        </p:spPr>
      </p:pic>
      <p:cxnSp>
        <p:nvCxnSpPr>
          <p:cNvPr id="21" name="Straight Connector 20"/>
          <p:cNvCxnSpPr/>
          <p:nvPr/>
        </p:nvCxnSpPr>
        <p:spPr>
          <a:xfrm>
            <a:off x="3070860" y="3847841"/>
            <a:ext cx="0" cy="315256"/>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008120" y="3847842"/>
            <a:ext cx="0" cy="464679"/>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4945380" y="3847842"/>
            <a:ext cx="0" cy="53800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882640" y="3847842"/>
            <a:ext cx="0" cy="53800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813011" y="3847842"/>
            <a:ext cx="0" cy="606641"/>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758621" y="3847842"/>
            <a:ext cx="0" cy="606641"/>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graphicFrame>
        <p:nvGraphicFramePr>
          <p:cNvPr id="14" name="Chart 13"/>
          <p:cNvGraphicFramePr/>
          <p:nvPr>
            <p:extLst/>
          </p:nvPr>
        </p:nvGraphicFramePr>
        <p:xfrm>
          <a:off x="-592898" y="20268"/>
          <a:ext cx="10296393" cy="8114296"/>
        </p:xfrm>
        <a:graphic>
          <a:graphicData uri="http://schemas.openxmlformats.org/drawingml/2006/chart">
            <c:chart xmlns:c="http://schemas.openxmlformats.org/drawingml/2006/chart" xmlns:r="http://schemas.openxmlformats.org/officeDocument/2006/relationships" r:id="rId4"/>
          </a:graphicData>
        </a:graphic>
      </p:graphicFrame>
      <p:sp>
        <p:nvSpPr>
          <p:cNvPr id="34" name="TextBox 33"/>
          <p:cNvSpPr txBox="1"/>
          <p:nvPr/>
        </p:nvSpPr>
        <p:spPr>
          <a:xfrm>
            <a:off x="1245400" y="4785152"/>
            <a:ext cx="860120" cy="307777"/>
          </a:xfrm>
          <a:prstGeom prst="rect">
            <a:avLst/>
          </a:prstGeom>
          <a:noFill/>
        </p:spPr>
        <p:txBody>
          <a:bodyPr wrap="square" rtlCol="0">
            <a:spAutoFit/>
          </a:bodyPr>
          <a:lstStyle/>
          <a:p>
            <a:pPr algn="ctr"/>
            <a:r>
              <a:rPr lang="sv-SE" sz="1400" dirty="0">
                <a:solidFill>
                  <a:schemeClr val="bg1"/>
                </a:solidFill>
              </a:rPr>
              <a:t>100%</a:t>
            </a:r>
          </a:p>
        </p:txBody>
      </p:sp>
      <p:graphicFrame>
        <p:nvGraphicFramePr>
          <p:cNvPr id="8" name="Table 7"/>
          <p:cNvGraphicFramePr>
            <a:graphicFrameLocks noGrp="1"/>
          </p:cNvGraphicFramePr>
          <p:nvPr>
            <p:extLst/>
          </p:nvPr>
        </p:nvGraphicFramePr>
        <p:xfrm>
          <a:off x="815340" y="1485927"/>
          <a:ext cx="7367938" cy="2333747"/>
        </p:xfrm>
        <a:graphic>
          <a:graphicData uri="http://schemas.openxmlformats.org/drawingml/2006/table">
            <a:tbl>
              <a:tblPr firstRow="1" firstCol="1" lastRow="1">
                <a:tableStyleId>{35758FB7-9AC5-4552-8A53-C91805E547FA}</a:tableStyleId>
              </a:tblPr>
              <a:tblGrid>
                <a:gridCol w="1807000">
                  <a:extLst>
                    <a:ext uri="{9D8B030D-6E8A-4147-A177-3AD203B41FA5}">
                      <a16:colId xmlns:a16="http://schemas.microsoft.com/office/drawing/2014/main" val="20000"/>
                    </a:ext>
                  </a:extLst>
                </a:gridCol>
                <a:gridCol w="857869">
                  <a:extLst>
                    <a:ext uri="{9D8B030D-6E8A-4147-A177-3AD203B41FA5}">
                      <a16:colId xmlns:a16="http://schemas.microsoft.com/office/drawing/2014/main" val="20001"/>
                    </a:ext>
                  </a:extLst>
                </a:gridCol>
                <a:gridCol w="857869">
                  <a:extLst>
                    <a:ext uri="{9D8B030D-6E8A-4147-A177-3AD203B41FA5}">
                      <a16:colId xmlns:a16="http://schemas.microsoft.com/office/drawing/2014/main" val="20002"/>
                    </a:ext>
                  </a:extLst>
                </a:gridCol>
                <a:gridCol w="900459">
                  <a:extLst>
                    <a:ext uri="{9D8B030D-6E8A-4147-A177-3AD203B41FA5}">
                      <a16:colId xmlns:a16="http://schemas.microsoft.com/office/drawing/2014/main" val="20003"/>
                    </a:ext>
                  </a:extLst>
                </a:gridCol>
                <a:gridCol w="900459">
                  <a:extLst>
                    <a:ext uri="{9D8B030D-6E8A-4147-A177-3AD203B41FA5}">
                      <a16:colId xmlns:a16="http://schemas.microsoft.com/office/drawing/2014/main" val="20004"/>
                    </a:ext>
                  </a:extLst>
                </a:gridCol>
                <a:gridCol w="1022141">
                  <a:extLst>
                    <a:ext uri="{9D8B030D-6E8A-4147-A177-3AD203B41FA5}">
                      <a16:colId xmlns:a16="http://schemas.microsoft.com/office/drawing/2014/main" val="20005"/>
                    </a:ext>
                  </a:extLst>
                </a:gridCol>
                <a:gridCol w="1022141">
                  <a:extLst>
                    <a:ext uri="{9D8B030D-6E8A-4147-A177-3AD203B41FA5}">
                      <a16:colId xmlns:a16="http://schemas.microsoft.com/office/drawing/2014/main" val="20006"/>
                    </a:ext>
                  </a:extLst>
                </a:gridCol>
              </a:tblGrid>
              <a:tr h="468980">
                <a:tc>
                  <a:txBody>
                    <a:bodyPr/>
                    <a:lstStyle/>
                    <a:p>
                      <a:pPr algn="l" fontAlgn="b"/>
                      <a:r>
                        <a:rPr lang="sv-SE" sz="1900" u="none" strike="noStrike" dirty="0">
                          <a:effectLst/>
                        </a:rPr>
                        <a:t>Resolution: </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1024</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4096</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16K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32K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128K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256K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0"/>
                  </a:ext>
                </a:extLst>
              </a:tr>
              <a:tr h="379651">
                <a:tc>
                  <a:txBody>
                    <a:bodyPr/>
                    <a:lstStyle/>
                    <a:p>
                      <a:pPr algn="l" fontAlgn="b"/>
                      <a:r>
                        <a:rPr lang="sv-SE" sz="1900" u="none" strike="noStrike" dirty="0">
                          <a:effectLst/>
                        </a:rPr>
                        <a:t>16-bit SM</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2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34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537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2 GB</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34 GB</a:t>
                      </a:r>
                      <a:endParaRPr lang="sv-SE" sz="1900" b="0" i="0" u="none" strike="noStrike">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137 GB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1"/>
                  </a:ext>
                </a:extLst>
              </a:tr>
              <a:tr h="446648">
                <a:tc>
                  <a:txBody>
                    <a:bodyPr/>
                    <a:lstStyle/>
                    <a:p>
                      <a:pPr algn="l" fontAlgn="b"/>
                      <a:r>
                        <a:rPr lang="sv-SE" sz="1900" u="none" strike="noStrike" dirty="0">
                          <a:effectLst/>
                        </a:rPr>
                        <a:t>Voxelized</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489 KB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4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36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96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639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1638 MB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2"/>
                  </a:ext>
                </a:extLst>
              </a:tr>
              <a:tr h="581660">
                <a:tc>
                  <a:txBody>
                    <a:bodyPr/>
                    <a:lstStyle/>
                    <a:p>
                      <a:pPr algn="l" fontAlgn="b"/>
                      <a:r>
                        <a:rPr lang="sv-SE" sz="1900" b="1" i="0" u="none" strike="noStrike" dirty="0">
                          <a:solidFill>
                            <a:schemeClr val="dk1"/>
                          </a:solidFill>
                          <a:effectLst/>
                          <a:latin typeface="+mn-lt"/>
                        </a:rPr>
                        <a:t>Voxelized</a:t>
                      </a:r>
                      <a:r>
                        <a:rPr lang="sv-SE" sz="1900" b="1" i="0" u="none" strike="noStrike" baseline="0" dirty="0">
                          <a:solidFill>
                            <a:schemeClr val="dk1"/>
                          </a:solidFill>
                          <a:effectLst/>
                          <a:latin typeface="+mn-lt"/>
                        </a:rPr>
                        <a:t> (closed)</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202 KB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6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13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50 MB</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a:effectLst/>
                        </a:rPr>
                        <a:t>100 MB</a:t>
                      </a:r>
                      <a:endParaRPr lang="sv-SE" sz="1900" b="0" i="0" u="none" strike="noStrike">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3"/>
                  </a:ext>
                </a:extLst>
              </a:tr>
              <a:tr h="446648">
                <a:tc>
                  <a:txBody>
                    <a:bodyPr/>
                    <a:lstStyle/>
                    <a:p>
                      <a:pPr algn="l" fontAlgn="b"/>
                      <a:r>
                        <a:rPr lang="sv-SE" sz="1900" b="1" i="0" u="none" strike="noStrike" dirty="0">
                          <a:solidFill>
                            <a:schemeClr val="dk1"/>
                          </a:solidFill>
                          <a:effectLst/>
                          <a:latin typeface="+mn-lt"/>
                        </a:rPr>
                        <a:t>Relative</a:t>
                      </a:r>
                      <a:r>
                        <a:rPr lang="sv-SE" sz="1900" b="1" i="0" u="none" strike="noStrike" baseline="0" dirty="0">
                          <a:solidFill>
                            <a:schemeClr val="dk1"/>
                          </a:solidFill>
                          <a:effectLst/>
                          <a:latin typeface="+mn-lt"/>
                        </a:rPr>
                        <a:t> size</a:t>
                      </a:r>
                      <a:endParaRPr lang="sv-SE" sz="19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9.61%</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3.53%</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1.16%</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0.60%</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0.14%</a:t>
                      </a:r>
                      <a:endParaRPr lang="sv-SE" sz="1900" b="0"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0.07%</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4"/>
                  </a:ext>
                </a:extLst>
              </a:tr>
            </a:tbl>
          </a:graphicData>
        </a:graphic>
      </p:graphicFrame>
      <p:sp>
        <p:nvSpPr>
          <p:cNvPr id="15" name="TextBox 14"/>
          <p:cNvSpPr txBox="1"/>
          <p:nvPr/>
        </p:nvSpPr>
        <p:spPr>
          <a:xfrm>
            <a:off x="8501873" y="4315697"/>
            <a:ext cx="3307080" cy="461665"/>
          </a:xfrm>
          <a:prstGeom prst="rect">
            <a:avLst/>
          </a:prstGeom>
          <a:noFill/>
        </p:spPr>
        <p:txBody>
          <a:bodyPr wrap="square" rtlCol="0">
            <a:spAutoFit/>
          </a:bodyPr>
          <a:lstStyle/>
          <a:p>
            <a:r>
              <a:rPr lang="sv-SE" sz="2400" dirty="0"/>
              <a:t>Closed City (613K tris)</a:t>
            </a:r>
          </a:p>
        </p:txBody>
      </p:sp>
      <p:graphicFrame>
        <p:nvGraphicFramePr>
          <p:cNvPr id="16" name="Content Placeholder 6"/>
          <p:cNvGraphicFramePr>
            <a:graphicFrameLocks noGrp="1"/>
          </p:cNvGraphicFramePr>
          <p:nvPr>
            <p:ph idx="1"/>
            <p:extLst/>
          </p:nvPr>
        </p:nvGraphicFramePr>
        <p:xfrm>
          <a:off x="1210850" y="1294357"/>
          <a:ext cx="9770301" cy="44258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029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en-US" dirty="0"/>
              <a:t>Shadow Lookups</a:t>
            </a:r>
            <a:endParaRPr lang="sv-SE"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870" y="1644520"/>
            <a:ext cx="6852412" cy="4780753"/>
          </a:xfrm>
          <a:prstGeom prst="rect">
            <a:avLst/>
          </a:prstGeom>
          <a:ln w="38100">
            <a:solidFill>
              <a:schemeClr val="accent1"/>
            </a:solidFill>
          </a:ln>
        </p:spPr>
      </p:pic>
      <p:sp>
        <p:nvSpPr>
          <p:cNvPr id="16" name="Rectangle 15"/>
          <p:cNvSpPr/>
          <p:nvPr/>
        </p:nvSpPr>
        <p:spPr>
          <a:xfrm>
            <a:off x="154790" y="1617133"/>
            <a:ext cx="5051700" cy="4834467"/>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8" name="Light"/>
          <p:cNvGrpSpPr/>
          <p:nvPr/>
        </p:nvGrpSpPr>
        <p:grpSpPr>
          <a:xfrm rot="2599780">
            <a:off x="8943012" y="1956108"/>
            <a:ext cx="3606053" cy="391752"/>
            <a:chOff x="2612264" y="1114516"/>
            <a:chExt cx="2704540" cy="293814"/>
          </a:xfrm>
        </p:grpSpPr>
        <p:sp>
          <p:nvSpPr>
            <p:cNvPr id="19" name="Sun 1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Down Arrow 2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Down Arrow 2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Down Arrow 2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Down Arrow 24"/>
            <p:cNvSpPr/>
            <p:nvPr/>
          </p:nvSpPr>
          <p:spPr>
            <a:xfrm rot="21550823">
              <a:off x="2612264" y="114839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2" name="Group 1"/>
          <p:cNvGrpSpPr/>
          <p:nvPr/>
        </p:nvGrpSpPr>
        <p:grpSpPr>
          <a:xfrm>
            <a:off x="224288" y="2041301"/>
            <a:ext cx="4552717" cy="3858916"/>
            <a:chOff x="168216" y="1530975"/>
            <a:chExt cx="3414538" cy="2894187"/>
          </a:xfrm>
        </p:grpSpPr>
        <p:sp>
          <p:nvSpPr>
            <p:cNvPr id="95" name="Rounded Rectangle 94"/>
            <p:cNvSpPr/>
            <p:nvPr/>
          </p:nvSpPr>
          <p:spPr>
            <a:xfrm>
              <a:off x="1811687" y="2738457"/>
              <a:ext cx="395344" cy="197672"/>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6" name="Rounded Rectangle 95"/>
            <p:cNvSpPr/>
            <p:nvPr/>
          </p:nvSpPr>
          <p:spPr>
            <a:xfrm>
              <a:off x="107402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7" name="Diamond 96"/>
            <p:cNvSpPr/>
            <p:nvPr/>
          </p:nvSpPr>
          <p:spPr>
            <a:xfrm>
              <a:off x="1729129" y="3544026"/>
              <a:ext cx="111780" cy="11178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8" name="Rounded Rectangle 97"/>
            <p:cNvSpPr/>
            <p:nvPr/>
          </p:nvSpPr>
          <p:spPr>
            <a:xfrm>
              <a:off x="2100672"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9" name="Rounded Rectangle 98"/>
            <p:cNvSpPr/>
            <p:nvPr/>
          </p:nvSpPr>
          <p:spPr>
            <a:xfrm>
              <a:off x="275578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0" name="Diamond 99"/>
            <p:cNvSpPr/>
            <p:nvPr/>
          </p:nvSpPr>
          <p:spPr>
            <a:xfrm>
              <a:off x="844019"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1" name="Diamond 100"/>
            <p:cNvSpPr/>
            <p:nvPr/>
          </p:nvSpPr>
          <p:spPr>
            <a:xfrm>
              <a:off x="102158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2" name="Diamond 101"/>
            <p:cNvSpPr/>
            <p:nvPr/>
          </p:nvSpPr>
          <p:spPr>
            <a:xfrm>
              <a:off x="1199143"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03" name="Group 102"/>
            <p:cNvGrpSpPr/>
            <p:nvPr/>
          </p:nvGrpSpPr>
          <p:grpSpPr>
            <a:xfrm>
              <a:off x="1376703" y="4201599"/>
              <a:ext cx="224075" cy="223563"/>
              <a:chOff x="1598141" y="1886464"/>
              <a:chExt cx="280730" cy="280087"/>
            </a:xfrm>
            <a:effectLst>
              <a:outerShdw blurRad="50800" dist="38100" dir="2700000" algn="tl" rotWithShape="0">
                <a:prstClr val="black">
                  <a:alpha val="40000"/>
                </a:prstClr>
              </a:outerShdw>
            </a:effectLst>
          </p:grpSpPr>
          <p:sp>
            <p:nvSpPr>
              <p:cNvPr id="104" name="Rectangle 103"/>
              <p:cNvSpPr/>
              <p:nvPr/>
            </p:nvSpPr>
            <p:spPr>
              <a:xfrm>
                <a:off x="1598141" y="1886465"/>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5" name="Rectangle 104"/>
              <p:cNvSpPr/>
              <p:nvPr/>
            </p:nvSpPr>
            <p:spPr>
              <a:xfrm>
                <a:off x="1738184" y="1886464"/>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6" name="Rectangle 105"/>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7" name="Rectangle 10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08" name="Diamond 107"/>
            <p:cNvSpPr/>
            <p:nvPr/>
          </p:nvSpPr>
          <p:spPr>
            <a:xfrm>
              <a:off x="1864245"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9" name="Diamond 108"/>
            <p:cNvSpPr/>
            <p:nvPr/>
          </p:nvSpPr>
          <p:spPr>
            <a:xfrm>
              <a:off x="2326774"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0" name="Diamond 109"/>
            <p:cNvSpPr/>
            <p:nvPr/>
          </p:nvSpPr>
          <p:spPr>
            <a:xfrm>
              <a:off x="250189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11" name="Group 110"/>
            <p:cNvGrpSpPr/>
            <p:nvPr/>
          </p:nvGrpSpPr>
          <p:grpSpPr>
            <a:xfrm>
              <a:off x="2039362" y="4201599"/>
              <a:ext cx="224075" cy="223563"/>
              <a:chOff x="1598141" y="1886464"/>
              <a:chExt cx="280730" cy="280087"/>
            </a:xfrm>
            <a:effectLst>
              <a:outerShdw blurRad="50800" dist="38100" dir="2700000" algn="tl" rotWithShape="0">
                <a:prstClr val="black">
                  <a:alpha val="40000"/>
                </a:prstClr>
              </a:outerShdw>
            </a:effectLst>
          </p:grpSpPr>
          <p:sp>
            <p:nvSpPr>
              <p:cNvPr id="112" name="Rectangle 111"/>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3" name="Rectangle 112"/>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4" name="Rectangle 113"/>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5" name="Rectangle 114"/>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6" name="Group 115"/>
            <p:cNvGrpSpPr/>
            <p:nvPr/>
          </p:nvGrpSpPr>
          <p:grpSpPr>
            <a:xfrm>
              <a:off x="2815596" y="4201599"/>
              <a:ext cx="224075" cy="223563"/>
              <a:chOff x="1598141" y="1886464"/>
              <a:chExt cx="280730" cy="280087"/>
            </a:xfrm>
            <a:effectLst>
              <a:outerShdw blurRad="50800" dist="38100" dir="2700000" algn="tl" rotWithShape="0">
                <a:prstClr val="black">
                  <a:alpha val="40000"/>
                </a:prstClr>
              </a:outerShdw>
            </a:effectLst>
          </p:grpSpPr>
          <p:sp>
            <p:nvSpPr>
              <p:cNvPr id="117" name="Rectangle 116"/>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8" name="Rectangle 117"/>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9" name="Rectangle 118"/>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0" name="Rectangle 119"/>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21" name="Diamond 120"/>
            <p:cNvSpPr/>
            <p:nvPr/>
          </p:nvSpPr>
          <p:spPr>
            <a:xfrm>
              <a:off x="3071487" y="4201599"/>
              <a:ext cx="111780" cy="111780"/>
            </a:xfrm>
            <a:prstGeom prst="diamond">
              <a:avLst/>
            </a:prstGeom>
            <a:solidFill>
              <a:schemeClr val="tx1">
                <a:lumMod val="40000"/>
                <a:lumOff val="6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2" name="Diamond 121"/>
            <p:cNvSpPr/>
            <p:nvPr/>
          </p:nvSpPr>
          <p:spPr>
            <a:xfrm>
              <a:off x="3215083"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23" name="Group 122"/>
            <p:cNvGrpSpPr/>
            <p:nvPr/>
          </p:nvGrpSpPr>
          <p:grpSpPr>
            <a:xfrm>
              <a:off x="3358679" y="4201599"/>
              <a:ext cx="224075" cy="223563"/>
              <a:chOff x="1598141" y="1886464"/>
              <a:chExt cx="280730" cy="280087"/>
            </a:xfrm>
            <a:effectLst>
              <a:outerShdw blurRad="50800" dist="38100" dir="2700000" algn="tl" rotWithShape="0">
                <a:prstClr val="black">
                  <a:alpha val="40000"/>
                </a:prstClr>
              </a:outerShdw>
            </a:effectLst>
          </p:grpSpPr>
          <p:sp>
            <p:nvSpPr>
              <p:cNvPr id="124" name="Rectangle 123"/>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5" name="Rectangle 124"/>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6" name="Rectangle 125"/>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7" name="Rectangle 12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cxnSp>
          <p:nvCxnSpPr>
            <p:cNvPr id="128" name="Elbow Connector 127"/>
            <p:cNvCxnSpPr>
              <a:stCxn id="95" idx="2"/>
              <a:endCxn id="96" idx="0"/>
            </p:cNvCxnSpPr>
            <p:nvPr/>
          </p:nvCxnSpPr>
          <p:spPr>
            <a:xfrm rot="5400000">
              <a:off x="1336578" y="2871244"/>
              <a:ext cx="607897" cy="7376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1" name="Elbow Connector 130"/>
            <p:cNvCxnSpPr>
              <a:stCxn id="95" idx="2"/>
              <a:endCxn id="97" idx="0"/>
            </p:cNvCxnSpPr>
            <p:nvPr/>
          </p:nvCxnSpPr>
          <p:spPr>
            <a:xfrm rot="5400000">
              <a:off x="1593241" y="3127907"/>
              <a:ext cx="607897" cy="22434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4" name="Elbow Connector 133"/>
            <p:cNvCxnSpPr>
              <a:stCxn id="95" idx="2"/>
              <a:endCxn id="98" idx="0"/>
            </p:cNvCxnSpPr>
            <p:nvPr/>
          </p:nvCxnSpPr>
          <p:spPr>
            <a:xfrm rot="16200000" flipH="1">
              <a:off x="1849903" y="3095584"/>
              <a:ext cx="607897" cy="28898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8" name="Elbow Connector 137"/>
            <p:cNvCxnSpPr>
              <a:stCxn id="95" idx="2"/>
              <a:endCxn id="99" idx="0"/>
            </p:cNvCxnSpPr>
            <p:nvPr/>
          </p:nvCxnSpPr>
          <p:spPr>
            <a:xfrm rot="16200000" flipH="1">
              <a:off x="2177458" y="2768030"/>
              <a:ext cx="607897" cy="94409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1" name="Elbow Connector 140"/>
            <p:cNvCxnSpPr>
              <a:stCxn id="96" idx="2"/>
              <a:endCxn id="100" idx="0"/>
            </p:cNvCxnSpPr>
            <p:nvPr/>
          </p:nvCxnSpPr>
          <p:spPr>
            <a:xfrm rot="5400000">
              <a:off x="855853" y="3785757"/>
              <a:ext cx="459901" cy="37178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4" name="Elbow Connector 143"/>
            <p:cNvCxnSpPr>
              <a:stCxn id="96" idx="2"/>
              <a:endCxn id="101" idx="0"/>
            </p:cNvCxnSpPr>
            <p:nvPr/>
          </p:nvCxnSpPr>
          <p:spPr>
            <a:xfrm rot="5400000">
              <a:off x="944633" y="3874537"/>
              <a:ext cx="459901" cy="1942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7" name="Elbow Connector 146"/>
            <p:cNvCxnSpPr>
              <a:stCxn id="96" idx="2"/>
              <a:endCxn id="102" idx="0"/>
            </p:cNvCxnSpPr>
            <p:nvPr/>
          </p:nvCxnSpPr>
          <p:spPr>
            <a:xfrm rot="5400000">
              <a:off x="1033414" y="3963319"/>
              <a:ext cx="459901" cy="1666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0" name="Elbow Connector 149"/>
            <p:cNvCxnSpPr>
              <a:stCxn id="96" idx="2"/>
              <a:endCxn id="104" idx="0"/>
            </p:cNvCxnSpPr>
            <p:nvPr/>
          </p:nvCxnSpPr>
          <p:spPr>
            <a:xfrm rot="16200000" flipH="1">
              <a:off x="1122192" y="3891198"/>
              <a:ext cx="459902" cy="16090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3" name="Elbow Connector 152"/>
            <p:cNvCxnSpPr>
              <a:stCxn id="98" idx="2"/>
              <a:endCxn id="108" idx="0"/>
            </p:cNvCxnSpPr>
            <p:nvPr/>
          </p:nvCxnSpPr>
          <p:spPr>
            <a:xfrm rot="5400000">
              <a:off x="1879291" y="3782544"/>
              <a:ext cx="459901" cy="378208"/>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6" name="Elbow Connector 155"/>
            <p:cNvCxnSpPr>
              <a:stCxn id="98" idx="2"/>
              <a:endCxn id="112" idx="0"/>
            </p:cNvCxnSpPr>
            <p:nvPr/>
          </p:nvCxnSpPr>
          <p:spPr>
            <a:xfrm rot="5400000">
              <a:off x="1966847" y="3870103"/>
              <a:ext cx="459902" cy="20309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9" name="Elbow Connector 158"/>
            <p:cNvCxnSpPr>
              <a:stCxn id="98" idx="2"/>
              <a:endCxn id="109" idx="0"/>
            </p:cNvCxnSpPr>
            <p:nvPr/>
          </p:nvCxnSpPr>
          <p:spPr>
            <a:xfrm rot="16200000" flipH="1">
              <a:off x="2110554" y="3929487"/>
              <a:ext cx="459901" cy="843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2" name="Elbow Connector 161"/>
            <p:cNvCxnSpPr>
              <a:stCxn id="98" idx="2"/>
              <a:endCxn id="110" idx="0"/>
            </p:cNvCxnSpPr>
            <p:nvPr/>
          </p:nvCxnSpPr>
          <p:spPr>
            <a:xfrm rot="16200000" flipH="1">
              <a:off x="2198113" y="3841929"/>
              <a:ext cx="459901" cy="259437"/>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5" name="Elbow Connector 164"/>
            <p:cNvCxnSpPr>
              <a:stCxn id="99" idx="2"/>
              <a:endCxn id="117" idx="0"/>
            </p:cNvCxnSpPr>
            <p:nvPr/>
          </p:nvCxnSpPr>
          <p:spPr>
            <a:xfrm rot="5400000">
              <a:off x="2682519" y="3930666"/>
              <a:ext cx="459902" cy="819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8" name="Elbow Connector 167"/>
            <p:cNvCxnSpPr>
              <a:stCxn id="99" idx="2"/>
              <a:endCxn id="121" idx="0"/>
            </p:cNvCxnSpPr>
            <p:nvPr/>
          </p:nvCxnSpPr>
          <p:spPr>
            <a:xfrm rot="16200000" flipH="1">
              <a:off x="2810465" y="3884685"/>
              <a:ext cx="459901" cy="17392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1" name="Elbow Connector 170"/>
            <p:cNvCxnSpPr>
              <a:stCxn id="99" idx="2"/>
              <a:endCxn id="122" idx="0"/>
            </p:cNvCxnSpPr>
            <p:nvPr/>
          </p:nvCxnSpPr>
          <p:spPr>
            <a:xfrm rot="16200000" flipH="1">
              <a:off x="2882264" y="3812888"/>
              <a:ext cx="459901" cy="3175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4" name="Elbow Connector 173"/>
            <p:cNvCxnSpPr>
              <a:stCxn id="99" idx="2"/>
              <a:endCxn id="124" idx="0"/>
            </p:cNvCxnSpPr>
            <p:nvPr/>
          </p:nvCxnSpPr>
          <p:spPr>
            <a:xfrm rot="16200000" flipH="1">
              <a:off x="2954060" y="3741091"/>
              <a:ext cx="459902" cy="46111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94" name="Rounded Rectangle 193"/>
            <p:cNvSpPr/>
            <p:nvPr/>
          </p:nvSpPr>
          <p:spPr>
            <a:xfrm>
              <a:off x="259528" y="1530975"/>
              <a:ext cx="501360" cy="279835"/>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1" name="Rounded Rectangle 200"/>
            <p:cNvSpPr/>
            <p:nvPr/>
          </p:nvSpPr>
          <p:spPr>
            <a:xfrm>
              <a:off x="397706" y="2738457"/>
              <a:ext cx="395344" cy="197672"/>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96" name="Elbow Connector 195"/>
            <p:cNvCxnSpPr>
              <a:stCxn id="194" idx="2"/>
              <a:endCxn id="95" idx="0"/>
            </p:cNvCxnSpPr>
            <p:nvPr/>
          </p:nvCxnSpPr>
          <p:spPr>
            <a:xfrm rot="16200000" flipH="1">
              <a:off x="795960" y="1525057"/>
              <a:ext cx="927647" cy="1499151"/>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a:off x="595378" y="2274630"/>
              <a:ext cx="0" cy="46382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0" name="Straight Connector 199"/>
            <p:cNvCxnSpPr/>
            <p:nvPr/>
          </p:nvCxnSpPr>
          <p:spPr>
            <a:xfrm flipH="1">
              <a:off x="168216" y="2270710"/>
              <a:ext cx="341991"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nvGrpSpPr>
          <p:cNvPr id="5" name="Level0"/>
          <p:cNvGrpSpPr/>
          <p:nvPr/>
        </p:nvGrpSpPr>
        <p:grpSpPr>
          <a:xfrm>
            <a:off x="337843" y="1610768"/>
            <a:ext cx="11355799" cy="4841203"/>
            <a:chOff x="253382" y="1208076"/>
            <a:chExt cx="8516849" cy="3630902"/>
          </a:xfrm>
        </p:grpSpPr>
        <p:sp>
          <p:nvSpPr>
            <p:cNvPr id="69" name="Rounded Rectangle 68"/>
            <p:cNvSpPr/>
            <p:nvPr/>
          </p:nvSpPr>
          <p:spPr>
            <a:xfrm>
              <a:off x="253382" y="1534365"/>
              <a:ext cx="501360" cy="279835"/>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 name="Freeform 2"/>
            <p:cNvSpPr/>
            <p:nvPr/>
          </p:nvSpPr>
          <p:spPr>
            <a:xfrm>
              <a:off x="4365092" y="1208076"/>
              <a:ext cx="4405139" cy="3630902"/>
            </a:xfrm>
            <a:custGeom>
              <a:avLst/>
              <a:gdLst>
                <a:gd name="connsiteX0" fmla="*/ 1795428 w 4405139"/>
                <a:gd name="connsiteY0" fmla="*/ 0 h 3630902"/>
                <a:gd name="connsiteX1" fmla="*/ 0 w 4405139"/>
                <a:gd name="connsiteY1" fmla="*/ 1915568 h 3630902"/>
                <a:gd name="connsiteX2" fmla="*/ 1835474 w 4405139"/>
                <a:gd name="connsiteY2" fmla="*/ 3630902 h 3630902"/>
                <a:gd name="connsiteX3" fmla="*/ 2649758 w 4405139"/>
                <a:gd name="connsiteY3" fmla="*/ 3630902 h 3630902"/>
                <a:gd name="connsiteX4" fmla="*/ 4405139 w 4405139"/>
                <a:gd name="connsiteY4" fmla="*/ 1775404 h 3630902"/>
                <a:gd name="connsiteX5" fmla="*/ 2516269 w 4405139"/>
                <a:gd name="connsiteY5" fmla="*/ 6674 h 3630902"/>
                <a:gd name="connsiteX6" fmla="*/ 1795428 w 4405139"/>
                <a:gd name="connsiteY6" fmla="*/ 0 h 363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139" h="3630902">
                  <a:moveTo>
                    <a:pt x="1795428" y="0"/>
                  </a:moveTo>
                  <a:lnTo>
                    <a:pt x="0" y="1915568"/>
                  </a:lnTo>
                  <a:lnTo>
                    <a:pt x="1835474" y="3630902"/>
                  </a:lnTo>
                  <a:lnTo>
                    <a:pt x="2649758" y="3630902"/>
                  </a:lnTo>
                  <a:lnTo>
                    <a:pt x="4405139" y="1775404"/>
                  </a:lnTo>
                  <a:lnTo>
                    <a:pt x="2516269" y="6674"/>
                  </a:lnTo>
                  <a:lnTo>
                    <a:pt x="1795428"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6" name="Level1Left"/>
          <p:cNvGrpSpPr/>
          <p:nvPr/>
        </p:nvGrpSpPr>
        <p:grpSpPr>
          <a:xfrm>
            <a:off x="679784" y="2413461"/>
            <a:ext cx="2262432" cy="1501375"/>
            <a:chOff x="509838" y="1810095"/>
            <a:chExt cx="1696824" cy="1126031"/>
          </a:xfrm>
        </p:grpSpPr>
        <p:sp>
          <p:nvSpPr>
            <p:cNvPr id="72" name="Rounded Rectangle 71"/>
            <p:cNvSpPr/>
            <p:nvPr/>
          </p:nvSpPr>
          <p:spPr>
            <a:xfrm>
              <a:off x="1811318" y="2738454"/>
              <a:ext cx="395344" cy="197672"/>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73" name="Elbow Connector 72"/>
            <p:cNvCxnSpPr/>
            <p:nvPr/>
          </p:nvCxnSpPr>
          <p:spPr>
            <a:xfrm rot="16200000" flipH="1">
              <a:off x="795590" y="1524343"/>
              <a:ext cx="927647" cy="1499151"/>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7" name="Level1Right"/>
          <p:cNvSpPr/>
          <p:nvPr/>
        </p:nvSpPr>
        <p:spPr>
          <a:xfrm>
            <a:off x="8845875" y="2625286"/>
            <a:ext cx="2838867" cy="2803269"/>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77" name="Level2Left"/>
          <p:cNvGrpSpPr/>
          <p:nvPr/>
        </p:nvGrpSpPr>
        <p:grpSpPr>
          <a:xfrm>
            <a:off x="2678655" y="3914834"/>
            <a:ext cx="659479" cy="1084693"/>
            <a:chOff x="1003333" y="1670653"/>
            <a:chExt cx="494609" cy="813520"/>
          </a:xfrm>
        </p:grpSpPr>
        <p:sp>
          <p:nvSpPr>
            <p:cNvPr id="78" name="Rounded Rectangle 77"/>
            <p:cNvSpPr/>
            <p:nvPr/>
          </p:nvSpPr>
          <p:spPr>
            <a:xfrm>
              <a:off x="1102598" y="2286501"/>
              <a:ext cx="395344" cy="197672"/>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79" name="Elbow Connector 78"/>
            <p:cNvCxnSpPr>
              <a:stCxn id="72" idx="2"/>
              <a:endCxn id="78" idx="0"/>
            </p:cNvCxnSpPr>
            <p:nvPr/>
          </p:nvCxnSpPr>
          <p:spPr>
            <a:xfrm rot="16200000" flipH="1">
              <a:off x="843878" y="1830108"/>
              <a:ext cx="615847" cy="296938"/>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83" name="Level2Right"/>
          <p:cNvSpPr/>
          <p:nvPr/>
        </p:nvSpPr>
        <p:spPr>
          <a:xfrm>
            <a:off x="9573392" y="4026014"/>
            <a:ext cx="1416467" cy="1398705"/>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84" name="Level3Left"/>
          <p:cNvGrpSpPr/>
          <p:nvPr/>
        </p:nvGrpSpPr>
        <p:grpSpPr>
          <a:xfrm>
            <a:off x="2706945" y="4999525"/>
            <a:ext cx="367628" cy="900691"/>
            <a:chOff x="1118026" y="1816478"/>
            <a:chExt cx="275721" cy="675518"/>
          </a:xfrm>
        </p:grpSpPr>
        <p:sp>
          <p:nvSpPr>
            <p:cNvPr id="85" name="Rounded Rectangle 84"/>
            <p:cNvSpPr/>
            <p:nvPr/>
          </p:nvSpPr>
          <p:spPr>
            <a:xfrm>
              <a:off x="1118026" y="2266336"/>
              <a:ext cx="239708" cy="225660"/>
            </a:xfrm>
            <a:prstGeom prst="roundRect">
              <a:avLst/>
            </a:prstGeom>
            <a:noFill/>
            <a:ln w="254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86" name="Elbow Connector 85"/>
            <p:cNvCxnSpPr>
              <a:stCxn id="78" idx="2"/>
            </p:cNvCxnSpPr>
            <p:nvPr/>
          </p:nvCxnSpPr>
          <p:spPr>
            <a:xfrm rot="5400000">
              <a:off x="1067716" y="1932359"/>
              <a:ext cx="441911" cy="210150"/>
            </a:xfrm>
            <a:prstGeom prst="bentConnector3">
              <a:avLst>
                <a:gd name="adj1" fmla="val 50000"/>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91" name="Level2Right"/>
          <p:cNvSpPr/>
          <p:nvPr/>
        </p:nvSpPr>
        <p:spPr>
          <a:xfrm>
            <a:off x="9940484" y="4031369"/>
            <a:ext cx="680888" cy="672351"/>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31" name="Level4"/>
          <p:cNvGrpSpPr/>
          <p:nvPr/>
        </p:nvGrpSpPr>
        <p:grpSpPr>
          <a:xfrm>
            <a:off x="2868190" y="4245781"/>
            <a:ext cx="7697228" cy="1515987"/>
            <a:chOff x="2151142" y="3184336"/>
            <a:chExt cx="5772921" cy="1136990"/>
          </a:xfrm>
        </p:grpSpPr>
        <p:sp>
          <p:nvSpPr>
            <p:cNvPr id="130" name="Rectangle 129"/>
            <p:cNvSpPr/>
            <p:nvPr/>
          </p:nvSpPr>
          <p:spPr>
            <a:xfrm rot="2478696">
              <a:off x="7753677" y="3184336"/>
              <a:ext cx="170386" cy="174682"/>
            </a:xfrm>
            <a:prstGeom prst="rect">
              <a:avLst/>
            </a:prstGeom>
            <a:solidFill>
              <a:srgbClr val="C00000"/>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9" name="Rectangle 128"/>
            <p:cNvSpPr/>
            <p:nvPr/>
          </p:nvSpPr>
          <p:spPr>
            <a:xfrm>
              <a:off x="2151142" y="4209545"/>
              <a:ext cx="111780" cy="111781"/>
            </a:xfrm>
            <a:prstGeom prst="rect">
              <a:avLst/>
            </a:prstGeom>
            <a:solidFill>
              <a:srgbClr val="C00000"/>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76" name="Multiply 75"/>
          <p:cNvSpPr/>
          <p:nvPr/>
        </p:nvSpPr>
        <p:spPr>
          <a:xfrm>
            <a:off x="10351286" y="4273218"/>
            <a:ext cx="194733" cy="175636"/>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278186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500" fill="hold"/>
                                        <p:tgtEl>
                                          <p:spTgt spid="76"/>
                                        </p:tgtEl>
                                      </p:cBhvr>
                                      <p:by x="400000" y="400000"/>
                                    </p:animScale>
                                  </p:childTnLst>
                                </p:cTn>
                              </p:par>
                            </p:childTnLst>
                          </p:cTn>
                        </p:par>
                        <p:par>
                          <p:cTn id="11" fill="hold">
                            <p:stCondLst>
                              <p:cond delay="1000"/>
                            </p:stCondLst>
                            <p:childTnLst>
                              <p:par>
                                <p:cTn id="12" presetID="6" presetClass="emph" presetSubtype="0" fill="hold" grpId="2" nodeType="afterEffect">
                                  <p:stCondLst>
                                    <p:cond delay="0"/>
                                  </p:stCondLst>
                                  <p:childTnLst>
                                    <p:animScale>
                                      <p:cBhvr>
                                        <p:cTn id="13" dur="500" fill="hold"/>
                                        <p:tgtEl>
                                          <p:spTgt spid="76"/>
                                        </p:tgtEl>
                                      </p:cBhvr>
                                      <p:by x="25000" y="25000"/>
                                    </p:animScale>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9" presetClass="emph" presetSubtype="0" nodeType="afterEffect">
                                  <p:stCondLst>
                                    <p:cond delay="0"/>
                                  </p:stCondLst>
                                  <p:childTnLst>
                                    <p:set>
                                      <p:cBhvr rctx="PPT">
                                        <p:cTn id="21" dur="indefinite"/>
                                        <p:tgtEl>
                                          <p:spTgt spid="5"/>
                                        </p:tgtEl>
                                        <p:attrNameLst>
                                          <p:attrName>style.opacity</p:attrName>
                                        </p:attrNameLst>
                                      </p:cBhvr>
                                      <p:to>
                                        <p:strVal val="0.25"/>
                                      </p:to>
                                    </p:set>
                                    <p:animEffect filter="image" prLst="opacity: 0.25">
                                      <p:cBhvr rctx="IE">
                                        <p:cTn id="22" dur="indefinite"/>
                                        <p:tgtEl>
                                          <p:spTgt spid="5"/>
                                        </p:tgtEl>
                                      </p:cBhvr>
                                    </p:animEffect>
                                  </p:childTnLst>
                                </p:cTn>
                              </p:par>
                              <p:par>
                                <p:cTn id="23" presetID="22" presetClass="entr" presetSubtype="1"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1000"/>
                            </p:stCondLst>
                            <p:childTnLst>
                              <p:par>
                                <p:cTn id="30" presetID="9" presetClass="emph" presetSubtype="0" grpId="1" nodeType="afterEffect">
                                  <p:stCondLst>
                                    <p:cond delay="0"/>
                                  </p:stCondLst>
                                  <p:childTnLst>
                                    <p:set>
                                      <p:cBhvr rctx="PPT">
                                        <p:cTn id="31" dur="indefinite"/>
                                        <p:tgtEl>
                                          <p:spTgt spid="7"/>
                                        </p:tgtEl>
                                        <p:attrNameLst>
                                          <p:attrName>style.opacity</p:attrName>
                                        </p:attrNameLst>
                                      </p:cBhvr>
                                      <p:to>
                                        <p:strVal val="0.25"/>
                                      </p:to>
                                    </p:set>
                                    <p:animEffect filter="image" prLst="opacity: 0.25">
                                      <p:cBhvr rctx="IE">
                                        <p:cTn id="32" dur="indefinite"/>
                                        <p:tgtEl>
                                          <p:spTgt spid="7"/>
                                        </p:tgtEl>
                                      </p:cBhvr>
                                    </p:animEffect>
                                  </p:childTnLst>
                                </p:cTn>
                              </p:par>
                              <p:par>
                                <p:cTn id="33" presetID="22" presetClass="entr" presetSubtype="1" fill="hold" nodeType="with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wipe(up)">
                                      <p:cBhvr>
                                        <p:cTn id="35" dur="500"/>
                                        <p:tgtEl>
                                          <p:spTgt spid="7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fade">
                                      <p:cBhvr>
                                        <p:cTn id="38" dur="500"/>
                                        <p:tgtEl>
                                          <p:spTgt spid="83"/>
                                        </p:tgtEl>
                                      </p:cBhvr>
                                    </p:animEffect>
                                  </p:childTnLst>
                                </p:cTn>
                              </p:par>
                            </p:childTnLst>
                          </p:cTn>
                        </p:par>
                        <p:par>
                          <p:cTn id="39" fill="hold">
                            <p:stCondLst>
                              <p:cond delay="1500"/>
                            </p:stCondLst>
                            <p:childTnLst>
                              <p:par>
                                <p:cTn id="40" presetID="9" presetClass="emph" presetSubtype="0" grpId="1" nodeType="afterEffect">
                                  <p:stCondLst>
                                    <p:cond delay="0"/>
                                  </p:stCondLst>
                                  <p:childTnLst>
                                    <p:set>
                                      <p:cBhvr rctx="PPT">
                                        <p:cTn id="41" dur="indefinite"/>
                                        <p:tgtEl>
                                          <p:spTgt spid="83"/>
                                        </p:tgtEl>
                                        <p:attrNameLst>
                                          <p:attrName>style.opacity</p:attrName>
                                        </p:attrNameLst>
                                      </p:cBhvr>
                                      <p:to>
                                        <p:strVal val="0.25"/>
                                      </p:to>
                                    </p:set>
                                    <p:animEffect filter="image" prLst="opacity: 0.25">
                                      <p:cBhvr rctx="IE">
                                        <p:cTn id="42" dur="indefinite"/>
                                        <p:tgtEl>
                                          <p:spTgt spid="83"/>
                                        </p:tgtEl>
                                      </p:cBhvr>
                                    </p:animEffect>
                                  </p:childTnLst>
                                </p:cTn>
                              </p:par>
                              <p:par>
                                <p:cTn id="43" presetID="22" presetClass="entr" presetSubtype="1" fill="hold"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up)">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childTnLst>
                          </p:cTn>
                        </p:par>
                        <p:par>
                          <p:cTn id="49" fill="hold">
                            <p:stCondLst>
                              <p:cond delay="2000"/>
                            </p:stCondLst>
                            <p:childTnLst>
                              <p:par>
                                <p:cTn id="50" presetID="9" presetClass="emph" presetSubtype="0" grpId="1" nodeType="afterEffect">
                                  <p:stCondLst>
                                    <p:cond delay="0"/>
                                  </p:stCondLst>
                                  <p:childTnLst>
                                    <p:set>
                                      <p:cBhvr rctx="PPT">
                                        <p:cTn id="51" dur="indefinite"/>
                                        <p:tgtEl>
                                          <p:spTgt spid="91"/>
                                        </p:tgtEl>
                                        <p:attrNameLst>
                                          <p:attrName>style.opacity</p:attrName>
                                        </p:attrNameLst>
                                      </p:cBhvr>
                                      <p:to>
                                        <p:strVal val="0.25"/>
                                      </p:to>
                                    </p:set>
                                    <p:animEffect filter="image" prLst="opacity: 0.25">
                                      <p:cBhvr rctx="IE">
                                        <p:cTn id="52" dur="indefinite"/>
                                        <p:tgtEl>
                                          <p:spTgt spid="91"/>
                                        </p:tgtEl>
                                      </p:cBhvr>
                                    </p:animEffect>
                                  </p:childTnLst>
                                </p:cTn>
                              </p:par>
                              <p:par>
                                <p:cTn id="53" presetID="10"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3" grpId="0" animBg="1"/>
      <p:bldP spid="83" grpId="1" animBg="1"/>
      <p:bldP spid="91" grpId="0" animBg="1"/>
      <p:bldP spid="91" grpId="1" animBg="1"/>
      <p:bldP spid="76" grpId="0" animBg="1"/>
      <p:bldP spid="76" grpId="1" animBg="1"/>
      <p:bldP spid="76" grpId="2"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en-US" dirty="0"/>
              <a:t>Shadow Lookups</a:t>
            </a:r>
            <a:endParaRPr lang="sv-SE"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870" y="1644520"/>
            <a:ext cx="6852412" cy="4780753"/>
          </a:xfrm>
          <a:prstGeom prst="rect">
            <a:avLst/>
          </a:prstGeom>
          <a:ln w="38100">
            <a:solidFill>
              <a:schemeClr val="accent1"/>
            </a:solidFill>
          </a:ln>
        </p:spPr>
      </p:pic>
      <p:sp>
        <p:nvSpPr>
          <p:cNvPr id="16" name="Rectangle 15"/>
          <p:cNvSpPr/>
          <p:nvPr/>
        </p:nvSpPr>
        <p:spPr>
          <a:xfrm>
            <a:off x="154790" y="1617133"/>
            <a:ext cx="5051700" cy="4834467"/>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8" name="Light"/>
          <p:cNvGrpSpPr/>
          <p:nvPr/>
        </p:nvGrpSpPr>
        <p:grpSpPr>
          <a:xfrm rot="2599780">
            <a:off x="8943012" y="1956108"/>
            <a:ext cx="3606053" cy="391752"/>
            <a:chOff x="2612264" y="1114516"/>
            <a:chExt cx="2704540" cy="293814"/>
          </a:xfrm>
        </p:grpSpPr>
        <p:sp>
          <p:nvSpPr>
            <p:cNvPr id="19" name="Sun 1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Down Arrow 2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Down Arrow 2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Down Arrow 2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Down Arrow 24"/>
            <p:cNvSpPr/>
            <p:nvPr/>
          </p:nvSpPr>
          <p:spPr>
            <a:xfrm rot="21550823">
              <a:off x="2612264" y="114839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2" name="Group 1"/>
          <p:cNvGrpSpPr/>
          <p:nvPr/>
        </p:nvGrpSpPr>
        <p:grpSpPr>
          <a:xfrm>
            <a:off x="224288" y="2041301"/>
            <a:ext cx="4552717" cy="3858916"/>
            <a:chOff x="168216" y="1530975"/>
            <a:chExt cx="3414538" cy="2894187"/>
          </a:xfrm>
        </p:grpSpPr>
        <p:sp>
          <p:nvSpPr>
            <p:cNvPr id="95" name="Rounded Rectangle 94"/>
            <p:cNvSpPr/>
            <p:nvPr/>
          </p:nvSpPr>
          <p:spPr>
            <a:xfrm>
              <a:off x="1811687" y="2738457"/>
              <a:ext cx="395344" cy="197672"/>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6" name="Rounded Rectangle 95"/>
            <p:cNvSpPr/>
            <p:nvPr/>
          </p:nvSpPr>
          <p:spPr>
            <a:xfrm>
              <a:off x="107402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7" name="Diamond 96"/>
            <p:cNvSpPr/>
            <p:nvPr/>
          </p:nvSpPr>
          <p:spPr>
            <a:xfrm>
              <a:off x="1729129" y="3544026"/>
              <a:ext cx="111780" cy="11178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8" name="Rounded Rectangle 97"/>
            <p:cNvSpPr/>
            <p:nvPr/>
          </p:nvSpPr>
          <p:spPr>
            <a:xfrm>
              <a:off x="2100672"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9" name="Rounded Rectangle 98"/>
            <p:cNvSpPr/>
            <p:nvPr/>
          </p:nvSpPr>
          <p:spPr>
            <a:xfrm>
              <a:off x="275578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0" name="Diamond 99"/>
            <p:cNvSpPr/>
            <p:nvPr/>
          </p:nvSpPr>
          <p:spPr>
            <a:xfrm>
              <a:off x="844019"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1" name="Diamond 100"/>
            <p:cNvSpPr/>
            <p:nvPr/>
          </p:nvSpPr>
          <p:spPr>
            <a:xfrm>
              <a:off x="102158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2" name="Diamond 101"/>
            <p:cNvSpPr/>
            <p:nvPr/>
          </p:nvSpPr>
          <p:spPr>
            <a:xfrm>
              <a:off x="1199143"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03" name="Group 102"/>
            <p:cNvGrpSpPr/>
            <p:nvPr/>
          </p:nvGrpSpPr>
          <p:grpSpPr>
            <a:xfrm>
              <a:off x="1376703" y="4201599"/>
              <a:ext cx="224075" cy="223563"/>
              <a:chOff x="1598141" y="1886464"/>
              <a:chExt cx="280730" cy="280087"/>
            </a:xfrm>
            <a:effectLst>
              <a:outerShdw blurRad="50800" dist="38100" dir="2700000" algn="tl" rotWithShape="0">
                <a:prstClr val="black">
                  <a:alpha val="40000"/>
                </a:prstClr>
              </a:outerShdw>
            </a:effectLst>
          </p:grpSpPr>
          <p:sp>
            <p:nvSpPr>
              <p:cNvPr id="104" name="Rectangle 103"/>
              <p:cNvSpPr/>
              <p:nvPr/>
            </p:nvSpPr>
            <p:spPr>
              <a:xfrm>
                <a:off x="1598141" y="1886465"/>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5" name="Rectangle 104"/>
              <p:cNvSpPr/>
              <p:nvPr/>
            </p:nvSpPr>
            <p:spPr>
              <a:xfrm>
                <a:off x="1738184" y="1886464"/>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6" name="Rectangle 105"/>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7" name="Rectangle 10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08" name="Diamond 107"/>
            <p:cNvSpPr/>
            <p:nvPr/>
          </p:nvSpPr>
          <p:spPr>
            <a:xfrm>
              <a:off x="1864245"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9" name="Diamond 108"/>
            <p:cNvSpPr/>
            <p:nvPr/>
          </p:nvSpPr>
          <p:spPr>
            <a:xfrm>
              <a:off x="2326774"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0" name="Diamond 109"/>
            <p:cNvSpPr/>
            <p:nvPr/>
          </p:nvSpPr>
          <p:spPr>
            <a:xfrm>
              <a:off x="250189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11" name="Group 110"/>
            <p:cNvGrpSpPr/>
            <p:nvPr/>
          </p:nvGrpSpPr>
          <p:grpSpPr>
            <a:xfrm>
              <a:off x="2039362" y="4201599"/>
              <a:ext cx="224075" cy="223563"/>
              <a:chOff x="1598141" y="1886464"/>
              <a:chExt cx="280730" cy="280087"/>
            </a:xfrm>
            <a:effectLst>
              <a:outerShdw blurRad="50800" dist="38100" dir="2700000" algn="tl" rotWithShape="0">
                <a:prstClr val="black">
                  <a:alpha val="40000"/>
                </a:prstClr>
              </a:outerShdw>
            </a:effectLst>
          </p:grpSpPr>
          <p:sp>
            <p:nvSpPr>
              <p:cNvPr id="112" name="Rectangle 111"/>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3" name="Rectangle 112"/>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4" name="Rectangle 113"/>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5" name="Rectangle 114"/>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6" name="Group 115"/>
            <p:cNvGrpSpPr/>
            <p:nvPr/>
          </p:nvGrpSpPr>
          <p:grpSpPr>
            <a:xfrm>
              <a:off x="2815596" y="4201599"/>
              <a:ext cx="224075" cy="223563"/>
              <a:chOff x="1598141" y="1886464"/>
              <a:chExt cx="280730" cy="280087"/>
            </a:xfrm>
            <a:effectLst>
              <a:outerShdw blurRad="50800" dist="38100" dir="2700000" algn="tl" rotWithShape="0">
                <a:prstClr val="black">
                  <a:alpha val="40000"/>
                </a:prstClr>
              </a:outerShdw>
            </a:effectLst>
          </p:grpSpPr>
          <p:sp>
            <p:nvSpPr>
              <p:cNvPr id="117" name="Rectangle 116"/>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8" name="Rectangle 117"/>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9" name="Rectangle 118"/>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0" name="Rectangle 119"/>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21" name="Diamond 120"/>
            <p:cNvSpPr/>
            <p:nvPr/>
          </p:nvSpPr>
          <p:spPr>
            <a:xfrm>
              <a:off x="3071487" y="4201599"/>
              <a:ext cx="111780" cy="111780"/>
            </a:xfrm>
            <a:prstGeom prst="diamond">
              <a:avLst/>
            </a:prstGeom>
            <a:solidFill>
              <a:schemeClr val="tx1">
                <a:lumMod val="40000"/>
                <a:lumOff val="6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2" name="Diamond 121"/>
            <p:cNvSpPr/>
            <p:nvPr/>
          </p:nvSpPr>
          <p:spPr>
            <a:xfrm>
              <a:off x="3215083"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23" name="Group 122"/>
            <p:cNvGrpSpPr/>
            <p:nvPr/>
          </p:nvGrpSpPr>
          <p:grpSpPr>
            <a:xfrm>
              <a:off x="3358679" y="4201599"/>
              <a:ext cx="224075" cy="223563"/>
              <a:chOff x="1598141" y="1886464"/>
              <a:chExt cx="280730" cy="280087"/>
            </a:xfrm>
            <a:effectLst>
              <a:outerShdw blurRad="50800" dist="38100" dir="2700000" algn="tl" rotWithShape="0">
                <a:prstClr val="black">
                  <a:alpha val="40000"/>
                </a:prstClr>
              </a:outerShdw>
            </a:effectLst>
          </p:grpSpPr>
          <p:sp>
            <p:nvSpPr>
              <p:cNvPr id="124" name="Rectangle 123"/>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5" name="Rectangle 124"/>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6" name="Rectangle 125"/>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7" name="Rectangle 12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cxnSp>
          <p:nvCxnSpPr>
            <p:cNvPr id="128" name="Elbow Connector 127"/>
            <p:cNvCxnSpPr>
              <a:stCxn id="95" idx="2"/>
              <a:endCxn id="96" idx="0"/>
            </p:cNvCxnSpPr>
            <p:nvPr/>
          </p:nvCxnSpPr>
          <p:spPr>
            <a:xfrm rot="5400000">
              <a:off x="1336578" y="2871244"/>
              <a:ext cx="607897" cy="7376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1" name="Elbow Connector 130"/>
            <p:cNvCxnSpPr>
              <a:stCxn id="95" idx="2"/>
              <a:endCxn id="97" idx="0"/>
            </p:cNvCxnSpPr>
            <p:nvPr/>
          </p:nvCxnSpPr>
          <p:spPr>
            <a:xfrm rot="5400000">
              <a:off x="1593241" y="3127907"/>
              <a:ext cx="607897" cy="22434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4" name="Elbow Connector 133"/>
            <p:cNvCxnSpPr>
              <a:stCxn id="95" idx="2"/>
              <a:endCxn id="98" idx="0"/>
            </p:cNvCxnSpPr>
            <p:nvPr/>
          </p:nvCxnSpPr>
          <p:spPr>
            <a:xfrm rot="16200000" flipH="1">
              <a:off x="1849903" y="3095584"/>
              <a:ext cx="607897" cy="28898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8" name="Elbow Connector 137"/>
            <p:cNvCxnSpPr>
              <a:stCxn id="95" idx="2"/>
              <a:endCxn id="99" idx="0"/>
            </p:cNvCxnSpPr>
            <p:nvPr/>
          </p:nvCxnSpPr>
          <p:spPr>
            <a:xfrm rot="16200000" flipH="1">
              <a:off x="2177458" y="2768030"/>
              <a:ext cx="607897" cy="94409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1" name="Elbow Connector 140"/>
            <p:cNvCxnSpPr>
              <a:stCxn id="96" idx="2"/>
              <a:endCxn id="100" idx="0"/>
            </p:cNvCxnSpPr>
            <p:nvPr/>
          </p:nvCxnSpPr>
          <p:spPr>
            <a:xfrm rot="5400000">
              <a:off x="855853" y="3785757"/>
              <a:ext cx="459901" cy="37178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4" name="Elbow Connector 143"/>
            <p:cNvCxnSpPr>
              <a:stCxn id="96" idx="2"/>
              <a:endCxn id="101" idx="0"/>
            </p:cNvCxnSpPr>
            <p:nvPr/>
          </p:nvCxnSpPr>
          <p:spPr>
            <a:xfrm rot="5400000">
              <a:off x="944633" y="3874537"/>
              <a:ext cx="459901" cy="1942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7" name="Elbow Connector 146"/>
            <p:cNvCxnSpPr>
              <a:stCxn id="96" idx="2"/>
              <a:endCxn id="102" idx="0"/>
            </p:cNvCxnSpPr>
            <p:nvPr/>
          </p:nvCxnSpPr>
          <p:spPr>
            <a:xfrm rot="5400000">
              <a:off x="1033414" y="3963319"/>
              <a:ext cx="459901" cy="1666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0" name="Elbow Connector 149"/>
            <p:cNvCxnSpPr>
              <a:stCxn id="96" idx="2"/>
              <a:endCxn id="104" idx="0"/>
            </p:cNvCxnSpPr>
            <p:nvPr/>
          </p:nvCxnSpPr>
          <p:spPr>
            <a:xfrm rot="16200000" flipH="1">
              <a:off x="1122192" y="3891198"/>
              <a:ext cx="459902" cy="16090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3" name="Elbow Connector 152"/>
            <p:cNvCxnSpPr>
              <a:stCxn id="98" idx="2"/>
              <a:endCxn id="108" idx="0"/>
            </p:cNvCxnSpPr>
            <p:nvPr/>
          </p:nvCxnSpPr>
          <p:spPr>
            <a:xfrm rot="5400000">
              <a:off x="1879291" y="3782544"/>
              <a:ext cx="459901" cy="378208"/>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6" name="Elbow Connector 155"/>
            <p:cNvCxnSpPr>
              <a:stCxn id="98" idx="2"/>
              <a:endCxn id="112" idx="0"/>
            </p:cNvCxnSpPr>
            <p:nvPr/>
          </p:nvCxnSpPr>
          <p:spPr>
            <a:xfrm rot="5400000">
              <a:off x="1966847" y="3870103"/>
              <a:ext cx="459902" cy="20309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9" name="Elbow Connector 158"/>
            <p:cNvCxnSpPr>
              <a:stCxn id="98" idx="2"/>
              <a:endCxn id="109" idx="0"/>
            </p:cNvCxnSpPr>
            <p:nvPr/>
          </p:nvCxnSpPr>
          <p:spPr>
            <a:xfrm rot="16200000" flipH="1">
              <a:off x="2110554" y="3929487"/>
              <a:ext cx="459901" cy="843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2" name="Elbow Connector 161"/>
            <p:cNvCxnSpPr>
              <a:stCxn id="98" idx="2"/>
              <a:endCxn id="110" idx="0"/>
            </p:cNvCxnSpPr>
            <p:nvPr/>
          </p:nvCxnSpPr>
          <p:spPr>
            <a:xfrm rot="16200000" flipH="1">
              <a:off x="2198113" y="3841929"/>
              <a:ext cx="459901" cy="259437"/>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5" name="Elbow Connector 164"/>
            <p:cNvCxnSpPr>
              <a:stCxn id="99" idx="2"/>
              <a:endCxn id="117" idx="0"/>
            </p:cNvCxnSpPr>
            <p:nvPr/>
          </p:nvCxnSpPr>
          <p:spPr>
            <a:xfrm rot="5400000">
              <a:off x="2682519" y="3930666"/>
              <a:ext cx="459902" cy="819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8" name="Elbow Connector 167"/>
            <p:cNvCxnSpPr>
              <a:stCxn id="99" idx="2"/>
              <a:endCxn id="121" idx="0"/>
            </p:cNvCxnSpPr>
            <p:nvPr/>
          </p:nvCxnSpPr>
          <p:spPr>
            <a:xfrm rot="16200000" flipH="1">
              <a:off x="2810465" y="3884685"/>
              <a:ext cx="459901" cy="17392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1" name="Elbow Connector 170"/>
            <p:cNvCxnSpPr>
              <a:stCxn id="99" idx="2"/>
              <a:endCxn id="122" idx="0"/>
            </p:cNvCxnSpPr>
            <p:nvPr/>
          </p:nvCxnSpPr>
          <p:spPr>
            <a:xfrm rot="16200000" flipH="1">
              <a:off x="2882264" y="3812888"/>
              <a:ext cx="459901" cy="3175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4" name="Elbow Connector 173"/>
            <p:cNvCxnSpPr>
              <a:stCxn id="99" idx="2"/>
              <a:endCxn id="124" idx="0"/>
            </p:cNvCxnSpPr>
            <p:nvPr/>
          </p:nvCxnSpPr>
          <p:spPr>
            <a:xfrm rot="16200000" flipH="1">
              <a:off x="2954060" y="3741091"/>
              <a:ext cx="459902" cy="46111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94" name="Rounded Rectangle 193"/>
            <p:cNvSpPr/>
            <p:nvPr/>
          </p:nvSpPr>
          <p:spPr>
            <a:xfrm>
              <a:off x="259528" y="1530975"/>
              <a:ext cx="501360" cy="279835"/>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1" name="Rounded Rectangle 200"/>
            <p:cNvSpPr/>
            <p:nvPr/>
          </p:nvSpPr>
          <p:spPr>
            <a:xfrm>
              <a:off x="397706" y="2738457"/>
              <a:ext cx="395344" cy="197672"/>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96" name="Elbow Connector 195"/>
            <p:cNvCxnSpPr>
              <a:stCxn id="194" idx="2"/>
              <a:endCxn id="95" idx="0"/>
            </p:cNvCxnSpPr>
            <p:nvPr/>
          </p:nvCxnSpPr>
          <p:spPr>
            <a:xfrm rot="16200000" flipH="1">
              <a:off x="795960" y="1525057"/>
              <a:ext cx="927647" cy="1499151"/>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a:off x="595378" y="2274630"/>
              <a:ext cx="0" cy="46382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0" name="Straight Connector 199"/>
            <p:cNvCxnSpPr/>
            <p:nvPr/>
          </p:nvCxnSpPr>
          <p:spPr>
            <a:xfrm flipH="1">
              <a:off x="168216" y="2270710"/>
              <a:ext cx="341991"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69" name="Level0Left"/>
          <p:cNvSpPr/>
          <p:nvPr/>
        </p:nvSpPr>
        <p:spPr>
          <a:xfrm>
            <a:off x="337843" y="2045821"/>
            <a:ext cx="668480" cy="373113"/>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 name="Level0Right"/>
          <p:cNvSpPr/>
          <p:nvPr/>
        </p:nvSpPr>
        <p:spPr>
          <a:xfrm>
            <a:off x="5820123" y="1610768"/>
            <a:ext cx="5873519" cy="4841203"/>
          </a:xfrm>
          <a:custGeom>
            <a:avLst/>
            <a:gdLst>
              <a:gd name="connsiteX0" fmla="*/ 1795428 w 4405139"/>
              <a:gd name="connsiteY0" fmla="*/ 0 h 3630902"/>
              <a:gd name="connsiteX1" fmla="*/ 0 w 4405139"/>
              <a:gd name="connsiteY1" fmla="*/ 1915568 h 3630902"/>
              <a:gd name="connsiteX2" fmla="*/ 1835474 w 4405139"/>
              <a:gd name="connsiteY2" fmla="*/ 3630902 h 3630902"/>
              <a:gd name="connsiteX3" fmla="*/ 2649758 w 4405139"/>
              <a:gd name="connsiteY3" fmla="*/ 3630902 h 3630902"/>
              <a:gd name="connsiteX4" fmla="*/ 4405139 w 4405139"/>
              <a:gd name="connsiteY4" fmla="*/ 1775404 h 3630902"/>
              <a:gd name="connsiteX5" fmla="*/ 2516269 w 4405139"/>
              <a:gd name="connsiteY5" fmla="*/ 6674 h 3630902"/>
              <a:gd name="connsiteX6" fmla="*/ 1795428 w 4405139"/>
              <a:gd name="connsiteY6" fmla="*/ 0 h 363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139" h="3630902">
                <a:moveTo>
                  <a:pt x="1795428" y="0"/>
                </a:moveTo>
                <a:lnTo>
                  <a:pt x="0" y="1915568"/>
                </a:lnTo>
                <a:lnTo>
                  <a:pt x="1835474" y="3630902"/>
                </a:lnTo>
                <a:lnTo>
                  <a:pt x="2649758" y="3630902"/>
                </a:lnTo>
                <a:lnTo>
                  <a:pt x="4405139" y="1775404"/>
                </a:lnTo>
                <a:lnTo>
                  <a:pt x="2516269" y="6674"/>
                </a:lnTo>
                <a:lnTo>
                  <a:pt x="1795428"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6" name="Level1Left"/>
          <p:cNvGrpSpPr/>
          <p:nvPr/>
        </p:nvGrpSpPr>
        <p:grpSpPr>
          <a:xfrm>
            <a:off x="679784" y="2413461"/>
            <a:ext cx="2262432" cy="1501375"/>
            <a:chOff x="509838" y="1810095"/>
            <a:chExt cx="1696824" cy="1126031"/>
          </a:xfrm>
        </p:grpSpPr>
        <p:sp>
          <p:nvSpPr>
            <p:cNvPr id="72" name="Rounded Rectangle 71"/>
            <p:cNvSpPr/>
            <p:nvPr/>
          </p:nvSpPr>
          <p:spPr>
            <a:xfrm>
              <a:off x="1811318" y="2738454"/>
              <a:ext cx="395344" cy="197672"/>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73" name="Elbow Connector 72"/>
            <p:cNvCxnSpPr/>
            <p:nvPr/>
          </p:nvCxnSpPr>
          <p:spPr>
            <a:xfrm rot="16200000" flipH="1">
              <a:off x="795590" y="1524343"/>
              <a:ext cx="927647" cy="1499151"/>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7" name="Level1Right"/>
          <p:cNvSpPr/>
          <p:nvPr/>
        </p:nvSpPr>
        <p:spPr>
          <a:xfrm>
            <a:off x="8845875" y="2625286"/>
            <a:ext cx="2838867" cy="2803269"/>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77" name="Level2Left"/>
          <p:cNvGrpSpPr/>
          <p:nvPr/>
        </p:nvGrpSpPr>
        <p:grpSpPr>
          <a:xfrm>
            <a:off x="2678655" y="3914834"/>
            <a:ext cx="659479" cy="1084693"/>
            <a:chOff x="1003333" y="1670653"/>
            <a:chExt cx="494609" cy="813520"/>
          </a:xfrm>
        </p:grpSpPr>
        <p:sp>
          <p:nvSpPr>
            <p:cNvPr id="78" name="Rounded Rectangle 77"/>
            <p:cNvSpPr/>
            <p:nvPr/>
          </p:nvSpPr>
          <p:spPr>
            <a:xfrm>
              <a:off x="1102598" y="2286501"/>
              <a:ext cx="395344" cy="197672"/>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79" name="Elbow Connector 78"/>
            <p:cNvCxnSpPr>
              <a:stCxn id="72" idx="2"/>
              <a:endCxn id="78" idx="0"/>
            </p:cNvCxnSpPr>
            <p:nvPr/>
          </p:nvCxnSpPr>
          <p:spPr>
            <a:xfrm rot="16200000" flipH="1">
              <a:off x="843878" y="1830108"/>
              <a:ext cx="615847" cy="296938"/>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83" name="Level2Right"/>
          <p:cNvSpPr/>
          <p:nvPr/>
        </p:nvSpPr>
        <p:spPr>
          <a:xfrm>
            <a:off x="9573392" y="4026014"/>
            <a:ext cx="1416467" cy="1398705"/>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84" name="Level3Left"/>
          <p:cNvGrpSpPr/>
          <p:nvPr/>
        </p:nvGrpSpPr>
        <p:grpSpPr>
          <a:xfrm>
            <a:off x="2706945" y="4999525"/>
            <a:ext cx="367628" cy="900691"/>
            <a:chOff x="1118026" y="1816478"/>
            <a:chExt cx="275721" cy="675518"/>
          </a:xfrm>
        </p:grpSpPr>
        <p:sp>
          <p:nvSpPr>
            <p:cNvPr id="85" name="Rounded Rectangle 84"/>
            <p:cNvSpPr/>
            <p:nvPr/>
          </p:nvSpPr>
          <p:spPr>
            <a:xfrm>
              <a:off x="1118026" y="2266336"/>
              <a:ext cx="239708" cy="225660"/>
            </a:xfrm>
            <a:prstGeom prst="roundRect">
              <a:avLst/>
            </a:prstGeom>
            <a:noFill/>
            <a:ln w="254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86" name="Elbow Connector 85"/>
            <p:cNvCxnSpPr>
              <a:stCxn id="78" idx="2"/>
            </p:cNvCxnSpPr>
            <p:nvPr/>
          </p:nvCxnSpPr>
          <p:spPr>
            <a:xfrm rot="5400000">
              <a:off x="1067716" y="1932359"/>
              <a:ext cx="441911" cy="210150"/>
            </a:xfrm>
            <a:prstGeom prst="bentConnector3">
              <a:avLst>
                <a:gd name="adj1" fmla="val 50000"/>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91" name="Level2Right"/>
          <p:cNvSpPr/>
          <p:nvPr/>
        </p:nvSpPr>
        <p:spPr>
          <a:xfrm>
            <a:off x="9940484" y="4031369"/>
            <a:ext cx="680888" cy="672351"/>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31" name="Level4"/>
          <p:cNvGrpSpPr/>
          <p:nvPr/>
        </p:nvGrpSpPr>
        <p:grpSpPr>
          <a:xfrm>
            <a:off x="2868190" y="4245781"/>
            <a:ext cx="7697228" cy="1515987"/>
            <a:chOff x="2151142" y="3184336"/>
            <a:chExt cx="5772921" cy="1136990"/>
          </a:xfrm>
        </p:grpSpPr>
        <p:sp>
          <p:nvSpPr>
            <p:cNvPr id="130" name="Rectangle 129"/>
            <p:cNvSpPr/>
            <p:nvPr/>
          </p:nvSpPr>
          <p:spPr>
            <a:xfrm rot="2478696">
              <a:off x="7753677" y="3184336"/>
              <a:ext cx="170386" cy="174682"/>
            </a:xfrm>
            <a:prstGeom prst="rect">
              <a:avLst/>
            </a:prstGeom>
            <a:solidFill>
              <a:srgbClr val="C00000"/>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9" name="Rectangle 128"/>
            <p:cNvSpPr/>
            <p:nvPr/>
          </p:nvSpPr>
          <p:spPr>
            <a:xfrm>
              <a:off x="2151142" y="4209545"/>
              <a:ext cx="111780" cy="111781"/>
            </a:xfrm>
            <a:prstGeom prst="rect">
              <a:avLst/>
            </a:prstGeom>
            <a:solidFill>
              <a:srgbClr val="C00000"/>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 name="SamplePoints"/>
          <p:cNvGrpSpPr/>
          <p:nvPr/>
        </p:nvGrpSpPr>
        <p:grpSpPr>
          <a:xfrm>
            <a:off x="10167941" y="4114011"/>
            <a:ext cx="567771" cy="506296"/>
            <a:chOff x="7625956" y="3085508"/>
            <a:chExt cx="425828" cy="379722"/>
          </a:xfrm>
        </p:grpSpPr>
        <p:cxnSp>
          <p:nvCxnSpPr>
            <p:cNvPr id="10" name="Straight Connector 9"/>
            <p:cNvCxnSpPr/>
            <p:nvPr/>
          </p:nvCxnSpPr>
          <p:spPr>
            <a:xfrm>
              <a:off x="7686922" y="3143340"/>
              <a:ext cx="279778" cy="247995"/>
            </a:xfrm>
            <a:prstGeom prst="line">
              <a:avLst/>
            </a:prstGeom>
            <a:ln w="12700">
              <a:solidFill>
                <a:schemeClr val="tx1">
                  <a:lumMod val="60000"/>
                  <a:lumOff val="40000"/>
                </a:schemeClr>
              </a:solidFill>
              <a:prstDash val="sysDot"/>
            </a:ln>
          </p:spPr>
          <p:style>
            <a:lnRef idx="2">
              <a:schemeClr val="accent1"/>
            </a:lnRef>
            <a:fillRef idx="0">
              <a:schemeClr val="accent1"/>
            </a:fillRef>
            <a:effectRef idx="1">
              <a:schemeClr val="accent1"/>
            </a:effectRef>
            <a:fontRef idx="minor">
              <a:schemeClr val="tx1"/>
            </a:fontRef>
          </p:style>
        </p:cxnSp>
        <p:sp>
          <p:nvSpPr>
            <p:cNvPr id="76" name="Multiply 75"/>
            <p:cNvSpPr/>
            <p:nvPr/>
          </p:nvSpPr>
          <p:spPr>
            <a:xfrm>
              <a:off x="7758495" y="3208362"/>
              <a:ext cx="146050" cy="131727"/>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7" name="Multiply 86"/>
            <p:cNvSpPr/>
            <p:nvPr/>
          </p:nvSpPr>
          <p:spPr>
            <a:xfrm>
              <a:off x="7625956" y="3085508"/>
              <a:ext cx="146050" cy="131727"/>
            </a:xfrm>
            <a:prstGeom prst="mathMultiply">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8" name="Multiply 87"/>
            <p:cNvSpPr/>
            <p:nvPr/>
          </p:nvSpPr>
          <p:spPr>
            <a:xfrm>
              <a:off x="7905734" y="3333503"/>
              <a:ext cx="146050" cy="131727"/>
            </a:xfrm>
            <a:prstGeom prst="mathMultiply">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93" name="Multiply 92"/>
          <p:cNvSpPr/>
          <p:nvPr/>
        </p:nvSpPr>
        <p:spPr>
          <a:xfrm>
            <a:off x="10336130" y="4270043"/>
            <a:ext cx="194733" cy="175636"/>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94" name="Level4_Blue"/>
          <p:cNvGrpSpPr/>
          <p:nvPr/>
        </p:nvGrpSpPr>
        <p:grpSpPr>
          <a:xfrm>
            <a:off x="2715988" y="4093034"/>
            <a:ext cx="7678328" cy="1668735"/>
            <a:chOff x="2151142" y="3069775"/>
            <a:chExt cx="5758746" cy="1251551"/>
          </a:xfrm>
        </p:grpSpPr>
        <p:sp>
          <p:nvSpPr>
            <p:cNvPr id="132" name="Rectangle 131"/>
            <p:cNvSpPr/>
            <p:nvPr/>
          </p:nvSpPr>
          <p:spPr>
            <a:xfrm rot="2478696">
              <a:off x="7739502" y="3069775"/>
              <a:ext cx="170386" cy="174682"/>
            </a:xfrm>
            <a:prstGeom prst="rect">
              <a:avLst/>
            </a:prstGeom>
            <a:no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33" name="Rectangle 132"/>
            <p:cNvSpPr/>
            <p:nvPr/>
          </p:nvSpPr>
          <p:spPr>
            <a:xfrm>
              <a:off x="2151142" y="4209545"/>
              <a:ext cx="111780" cy="111781"/>
            </a:xfrm>
            <a:prstGeom prst="rect">
              <a:avLst/>
            </a:prstGeom>
            <a:no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35" name="Level3Left_Green"/>
          <p:cNvGrpSpPr/>
          <p:nvPr/>
        </p:nvGrpSpPr>
        <p:grpSpPr>
          <a:xfrm>
            <a:off x="3074571" y="4999527"/>
            <a:ext cx="509787" cy="890095"/>
            <a:chOff x="975394" y="1824425"/>
            <a:chExt cx="382340" cy="667571"/>
          </a:xfrm>
        </p:grpSpPr>
        <p:sp>
          <p:nvSpPr>
            <p:cNvPr id="136" name="Rounded Rectangle 135"/>
            <p:cNvSpPr/>
            <p:nvPr/>
          </p:nvSpPr>
          <p:spPr>
            <a:xfrm>
              <a:off x="1118026" y="2266336"/>
              <a:ext cx="239708" cy="225660"/>
            </a:xfrm>
            <a:prstGeom prst="roundRect">
              <a:avLst/>
            </a:prstGeom>
            <a:noFill/>
            <a:ln w="25400">
              <a:solidFill>
                <a:srgbClr val="1D8B1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37" name="Elbow Connector 136"/>
            <p:cNvCxnSpPr>
              <a:stCxn id="78" idx="2"/>
            </p:cNvCxnSpPr>
            <p:nvPr/>
          </p:nvCxnSpPr>
          <p:spPr>
            <a:xfrm rot="16200000" flipH="1">
              <a:off x="881276" y="1918543"/>
              <a:ext cx="441358" cy="253122"/>
            </a:xfrm>
            <a:prstGeom prst="bentConnector3">
              <a:avLst>
                <a:gd name="adj1" fmla="val 50000"/>
              </a:avLst>
            </a:prstGeom>
            <a:ln>
              <a:solidFill>
                <a:srgbClr val="1D8B16"/>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139" name="Level3Right_Green"/>
          <p:cNvSpPr/>
          <p:nvPr/>
        </p:nvSpPr>
        <p:spPr>
          <a:xfrm>
            <a:off x="10311673" y="4377966"/>
            <a:ext cx="680888" cy="672351"/>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1D8B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207386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3"/>
                                        </p:tgtEl>
                                      </p:cBhvr>
                                    </p:animEffect>
                                    <p:set>
                                      <p:cBhvr>
                                        <p:cTn id="7" dur="1" fill="hold">
                                          <p:stCondLst>
                                            <p:cond delay="499"/>
                                          </p:stCondLst>
                                        </p:cTn>
                                        <p:tgtEl>
                                          <p:spTgt spid="9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500"/>
                                        <p:tgtEl>
                                          <p:spTgt spid="6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500"/>
                            </p:stCondLst>
                            <p:childTnLst>
                              <p:par>
                                <p:cTn id="20" presetID="9" presetClass="emph" presetSubtype="0" grpId="1" nodeType="afterEffect">
                                  <p:stCondLst>
                                    <p:cond delay="0"/>
                                  </p:stCondLst>
                                  <p:childTnLst>
                                    <p:set>
                                      <p:cBhvr rctx="PPT">
                                        <p:cTn id="21" dur="indefinite"/>
                                        <p:tgtEl>
                                          <p:spTgt spid="3"/>
                                        </p:tgtEl>
                                        <p:attrNameLst>
                                          <p:attrName>style.opacity</p:attrName>
                                        </p:attrNameLst>
                                      </p:cBhvr>
                                      <p:to>
                                        <p:strVal val="0.5"/>
                                      </p:to>
                                    </p:set>
                                    <p:animEffect filter="image" prLst="opacity: 0.5">
                                      <p:cBhvr rctx="IE">
                                        <p:cTn id="22" dur="indefinite"/>
                                        <p:tgtEl>
                                          <p:spTgt spid="3"/>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1000"/>
                            </p:stCondLst>
                            <p:childTnLst>
                              <p:par>
                                <p:cTn id="31" presetID="9" presetClass="emph" presetSubtype="0" grpId="1" nodeType="afterEffect">
                                  <p:stCondLst>
                                    <p:cond delay="0"/>
                                  </p:stCondLst>
                                  <p:childTnLst>
                                    <p:set>
                                      <p:cBhvr rctx="PPT">
                                        <p:cTn id="32" dur="indefinite"/>
                                        <p:tgtEl>
                                          <p:spTgt spid="7"/>
                                        </p:tgtEl>
                                        <p:attrNameLst>
                                          <p:attrName>style.opacity</p:attrName>
                                        </p:attrNameLst>
                                      </p:cBhvr>
                                      <p:to>
                                        <p:strVal val="0.25"/>
                                      </p:to>
                                    </p:set>
                                    <p:animEffect filter="image" prLst="opacity: 0.25">
                                      <p:cBhvr rctx="IE">
                                        <p:cTn id="33" dur="indefinite"/>
                                        <p:tgtEl>
                                          <p:spTgt spid="7"/>
                                        </p:tgtEl>
                                      </p:cBhvr>
                                    </p:animEffect>
                                  </p:childTnLst>
                                </p:cTn>
                              </p:par>
                              <p:par>
                                <p:cTn id="34" presetID="22" presetClass="entr" presetSubtype="1" fill="hold" nodeType="with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wipe(up)">
                                      <p:cBhvr>
                                        <p:cTn id="36" dur="500"/>
                                        <p:tgtEl>
                                          <p:spTgt spid="7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1500"/>
                            </p:stCondLst>
                            <p:childTnLst>
                              <p:par>
                                <p:cTn id="41" presetID="9" presetClass="emph" presetSubtype="0" grpId="1" nodeType="afterEffect">
                                  <p:stCondLst>
                                    <p:cond delay="0"/>
                                  </p:stCondLst>
                                  <p:childTnLst>
                                    <p:set>
                                      <p:cBhvr rctx="PPT">
                                        <p:cTn id="42" dur="indefinite"/>
                                        <p:tgtEl>
                                          <p:spTgt spid="83"/>
                                        </p:tgtEl>
                                        <p:attrNameLst>
                                          <p:attrName>style.opacity</p:attrName>
                                        </p:attrNameLst>
                                      </p:cBhvr>
                                      <p:to>
                                        <p:strVal val="0.25"/>
                                      </p:to>
                                    </p:set>
                                    <p:animEffect filter="image" prLst="opacity: 0.25">
                                      <p:cBhvr rctx="IE">
                                        <p:cTn id="43" dur="indefinite"/>
                                        <p:tgtEl>
                                          <p:spTgt spid="83"/>
                                        </p:tgtEl>
                                      </p:cBhvr>
                                    </p:animEffect>
                                  </p:childTnLst>
                                </p:cTn>
                              </p:par>
                              <p:par>
                                <p:cTn id="44" presetID="22" presetClass="entr" presetSubtype="1" fill="hold" nodeType="with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up)">
                                      <p:cBhvr>
                                        <p:cTn id="46" dur="500"/>
                                        <p:tgtEl>
                                          <p:spTgt spid="8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1"/>
                                        </p:tgtEl>
                                        <p:attrNameLst>
                                          <p:attrName>style.visibility</p:attrName>
                                        </p:attrNameLst>
                                      </p:cBhvr>
                                      <p:to>
                                        <p:strVal val="visible"/>
                                      </p:to>
                                    </p:set>
                                    <p:animEffect transition="in" filter="fade">
                                      <p:cBhvr>
                                        <p:cTn id="49" dur="500"/>
                                        <p:tgtEl>
                                          <p:spTgt spid="91"/>
                                        </p:tgtEl>
                                      </p:cBhvr>
                                    </p:animEffect>
                                  </p:childTnLst>
                                </p:cTn>
                              </p:par>
                            </p:childTnLst>
                          </p:cTn>
                        </p:par>
                        <p:par>
                          <p:cTn id="50" fill="hold">
                            <p:stCondLst>
                              <p:cond delay="2000"/>
                            </p:stCondLst>
                            <p:childTnLst>
                              <p:par>
                                <p:cTn id="51" presetID="9" presetClass="emph" presetSubtype="0" grpId="1" nodeType="afterEffect">
                                  <p:stCondLst>
                                    <p:cond delay="0"/>
                                  </p:stCondLst>
                                  <p:childTnLst>
                                    <p:set>
                                      <p:cBhvr rctx="PPT">
                                        <p:cTn id="52" dur="indefinite"/>
                                        <p:tgtEl>
                                          <p:spTgt spid="91"/>
                                        </p:tgtEl>
                                        <p:attrNameLst>
                                          <p:attrName>style.opacity</p:attrName>
                                        </p:attrNameLst>
                                      </p:cBhvr>
                                      <p:to>
                                        <p:strVal val="0.25"/>
                                      </p:to>
                                    </p:set>
                                    <p:animEffect filter="image" prLst="opacity: 0.25">
                                      <p:cBhvr rctx="IE">
                                        <p:cTn id="53" dur="indefinite"/>
                                        <p:tgtEl>
                                          <p:spTgt spid="91"/>
                                        </p:tgtEl>
                                      </p:cBhvr>
                                    </p:animEffect>
                                  </p:childTnLst>
                                </p:cTn>
                              </p:par>
                              <p:par>
                                <p:cTn id="54" presetID="10" presetClass="entr" presetSubtype="0"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fade">
                                      <p:cBhvr>
                                        <p:cTn id="61" dur="500"/>
                                        <p:tgtEl>
                                          <p:spTgt spid="9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135"/>
                                        </p:tgtEl>
                                        <p:attrNameLst>
                                          <p:attrName>style.visibility</p:attrName>
                                        </p:attrNameLst>
                                      </p:cBhvr>
                                      <p:to>
                                        <p:strVal val="visible"/>
                                      </p:to>
                                    </p:set>
                                    <p:animEffect transition="in" filter="wipe(up)">
                                      <p:cBhvr>
                                        <p:cTn id="66" dur="500"/>
                                        <p:tgtEl>
                                          <p:spTgt spid="13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39"/>
                                        </p:tgtEl>
                                        <p:attrNameLst>
                                          <p:attrName>style.visibility</p:attrName>
                                        </p:attrNameLst>
                                      </p:cBhvr>
                                      <p:to>
                                        <p:strVal val="visible"/>
                                      </p:to>
                                    </p:set>
                                    <p:animEffect transition="in" filter="fade">
                                      <p:cBhvr>
                                        <p:cTn id="69"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3" grpId="0" animBg="1"/>
      <p:bldP spid="3" grpId="1" animBg="1"/>
      <p:bldP spid="7" grpId="0" animBg="1"/>
      <p:bldP spid="7" grpId="1" animBg="1"/>
      <p:bldP spid="83" grpId="0" animBg="1"/>
      <p:bldP spid="83" grpId="1" animBg="1"/>
      <p:bldP spid="91" grpId="0" animBg="1"/>
      <p:bldP spid="91" grpId="1" animBg="1"/>
      <p:bldP spid="93" grpId="0" animBg="1"/>
      <p:bldP spid="13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en-US" dirty="0"/>
              <a:t>Flat Nodes</a:t>
            </a:r>
            <a:endParaRPr lang="sv-SE"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870" y="1644520"/>
            <a:ext cx="6852412" cy="4780753"/>
          </a:xfrm>
          <a:prstGeom prst="rect">
            <a:avLst/>
          </a:prstGeom>
          <a:ln w="38100">
            <a:solidFill>
              <a:schemeClr val="accent1"/>
            </a:solidFill>
          </a:ln>
        </p:spPr>
      </p:pic>
      <p:sp>
        <p:nvSpPr>
          <p:cNvPr id="16" name="Rectangle 15"/>
          <p:cNvSpPr/>
          <p:nvPr/>
        </p:nvSpPr>
        <p:spPr>
          <a:xfrm>
            <a:off x="154790" y="1617133"/>
            <a:ext cx="5051700" cy="4834467"/>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8" name="Light"/>
          <p:cNvGrpSpPr/>
          <p:nvPr/>
        </p:nvGrpSpPr>
        <p:grpSpPr>
          <a:xfrm rot="2599780">
            <a:off x="8943012" y="1956108"/>
            <a:ext cx="3606053" cy="391752"/>
            <a:chOff x="2612264" y="1114516"/>
            <a:chExt cx="2704540" cy="293814"/>
          </a:xfrm>
        </p:grpSpPr>
        <p:sp>
          <p:nvSpPr>
            <p:cNvPr id="19" name="Sun 1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Down Arrow 2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Down Arrow 2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Down Arrow 2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Down Arrow 24"/>
            <p:cNvSpPr/>
            <p:nvPr/>
          </p:nvSpPr>
          <p:spPr>
            <a:xfrm rot="21550823">
              <a:off x="2612264" y="114839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142" name="Group 141"/>
          <p:cNvGrpSpPr/>
          <p:nvPr/>
        </p:nvGrpSpPr>
        <p:grpSpPr>
          <a:xfrm>
            <a:off x="224288" y="2041301"/>
            <a:ext cx="4552717" cy="3858916"/>
            <a:chOff x="168216" y="1530975"/>
            <a:chExt cx="3414538" cy="2894187"/>
          </a:xfrm>
        </p:grpSpPr>
        <p:sp>
          <p:nvSpPr>
            <p:cNvPr id="143" name="Rounded Rectangle 142"/>
            <p:cNvSpPr/>
            <p:nvPr/>
          </p:nvSpPr>
          <p:spPr>
            <a:xfrm>
              <a:off x="1811687" y="2738457"/>
              <a:ext cx="395344" cy="197672"/>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5" name="Rounded Rectangle 144"/>
            <p:cNvSpPr/>
            <p:nvPr/>
          </p:nvSpPr>
          <p:spPr>
            <a:xfrm>
              <a:off x="107402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6" name="Diamond 145"/>
            <p:cNvSpPr/>
            <p:nvPr/>
          </p:nvSpPr>
          <p:spPr>
            <a:xfrm>
              <a:off x="1729129" y="3544026"/>
              <a:ext cx="111780" cy="11178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8" name="Rounded Rectangle 147"/>
            <p:cNvSpPr/>
            <p:nvPr/>
          </p:nvSpPr>
          <p:spPr>
            <a:xfrm>
              <a:off x="2100672"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9" name="Rounded Rectangle 148"/>
            <p:cNvSpPr/>
            <p:nvPr/>
          </p:nvSpPr>
          <p:spPr>
            <a:xfrm>
              <a:off x="275578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1" name="Diamond 150"/>
            <p:cNvSpPr/>
            <p:nvPr/>
          </p:nvSpPr>
          <p:spPr>
            <a:xfrm>
              <a:off x="844019"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2" name="Diamond 151"/>
            <p:cNvSpPr/>
            <p:nvPr/>
          </p:nvSpPr>
          <p:spPr>
            <a:xfrm>
              <a:off x="102158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4" name="Diamond 153"/>
            <p:cNvSpPr/>
            <p:nvPr/>
          </p:nvSpPr>
          <p:spPr>
            <a:xfrm>
              <a:off x="1199143"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55" name="Group 154"/>
            <p:cNvGrpSpPr/>
            <p:nvPr/>
          </p:nvGrpSpPr>
          <p:grpSpPr>
            <a:xfrm>
              <a:off x="1376703" y="4201599"/>
              <a:ext cx="224075" cy="223563"/>
              <a:chOff x="1598141" y="1886464"/>
              <a:chExt cx="280730" cy="280087"/>
            </a:xfrm>
            <a:effectLst>
              <a:outerShdw blurRad="50800" dist="38100" dir="2700000" algn="tl" rotWithShape="0">
                <a:prstClr val="black">
                  <a:alpha val="40000"/>
                </a:prstClr>
              </a:outerShdw>
            </a:effectLst>
          </p:grpSpPr>
          <p:sp>
            <p:nvSpPr>
              <p:cNvPr id="209" name="Rectangle 208"/>
              <p:cNvSpPr/>
              <p:nvPr/>
            </p:nvSpPr>
            <p:spPr>
              <a:xfrm>
                <a:off x="1598141" y="1886465"/>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0" name="Rectangle 209"/>
              <p:cNvSpPr/>
              <p:nvPr/>
            </p:nvSpPr>
            <p:spPr>
              <a:xfrm>
                <a:off x="1738184" y="1886464"/>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1" name="Rectangle 210"/>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2" name="Rectangle 211"/>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57" name="Diamond 156"/>
            <p:cNvSpPr/>
            <p:nvPr/>
          </p:nvSpPr>
          <p:spPr>
            <a:xfrm>
              <a:off x="1864245"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58" name="Diamond 157"/>
            <p:cNvSpPr/>
            <p:nvPr/>
          </p:nvSpPr>
          <p:spPr>
            <a:xfrm>
              <a:off x="2326774"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0" name="Diamond 159"/>
            <p:cNvSpPr/>
            <p:nvPr/>
          </p:nvSpPr>
          <p:spPr>
            <a:xfrm>
              <a:off x="250189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61" name="Group 160"/>
            <p:cNvGrpSpPr/>
            <p:nvPr/>
          </p:nvGrpSpPr>
          <p:grpSpPr>
            <a:xfrm>
              <a:off x="2039362" y="4201599"/>
              <a:ext cx="224075" cy="223563"/>
              <a:chOff x="1598141" y="1886464"/>
              <a:chExt cx="280730" cy="280087"/>
            </a:xfrm>
            <a:effectLst>
              <a:outerShdw blurRad="50800" dist="38100" dir="2700000" algn="tl" rotWithShape="0">
                <a:prstClr val="black">
                  <a:alpha val="40000"/>
                </a:prstClr>
              </a:outerShdw>
            </a:effectLst>
          </p:grpSpPr>
          <p:sp>
            <p:nvSpPr>
              <p:cNvPr id="205" name="Rectangle 204"/>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6" name="Rectangle 205"/>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7" name="Rectangle 206"/>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8" name="Rectangle 207"/>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63" name="Group 162"/>
            <p:cNvGrpSpPr/>
            <p:nvPr/>
          </p:nvGrpSpPr>
          <p:grpSpPr>
            <a:xfrm>
              <a:off x="2815596" y="4201599"/>
              <a:ext cx="224075" cy="223563"/>
              <a:chOff x="1598141" y="1886464"/>
              <a:chExt cx="280730" cy="280087"/>
            </a:xfrm>
            <a:effectLst>
              <a:outerShdw blurRad="50800" dist="38100" dir="2700000" algn="tl" rotWithShape="0">
                <a:prstClr val="black">
                  <a:alpha val="40000"/>
                </a:prstClr>
              </a:outerShdw>
            </a:effectLst>
          </p:grpSpPr>
          <p:sp>
            <p:nvSpPr>
              <p:cNvPr id="199" name="Rectangle 198"/>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2" name="Rectangle 201"/>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3" name="Rectangle 202"/>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4" name="Rectangle 203"/>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64" name="Diamond 163"/>
            <p:cNvSpPr/>
            <p:nvPr/>
          </p:nvSpPr>
          <p:spPr>
            <a:xfrm>
              <a:off x="3071487" y="4201599"/>
              <a:ext cx="111780" cy="111780"/>
            </a:xfrm>
            <a:prstGeom prst="diamond">
              <a:avLst/>
            </a:prstGeom>
            <a:solidFill>
              <a:schemeClr val="tx1">
                <a:lumMod val="40000"/>
                <a:lumOff val="6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66" name="Diamond 165"/>
            <p:cNvSpPr/>
            <p:nvPr/>
          </p:nvSpPr>
          <p:spPr>
            <a:xfrm>
              <a:off x="3215083"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67" name="Group 166"/>
            <p:cNvGrpSpPr/>
            <p:nvPr/>
          </p:nvGrpSpPr>
          <p:grpSpPr>
            <a:xfrm>
              <a:off x="3358679" y="4201599"/>
              <a:ext cx="224075" cy="223563"/>
              <a:chOff x="1598141" y="1886464"/>
              <a:chExt cx="280730" cy="280087"/>
            </a:xfrm>
            <a:effectLst>
              <a:outerShdw blurRad="50800" dist="38100" dir="2700000" algn="tl" rotWithShape="0">
                <a:prstClr val="black">
                  <a:alpha val="40000"/>
                </a:prstClr>
              </a:outerShdw>
            </a:effectLst>
          </p:grpSpPr>
          <p:sp>
            <p:nvSpPr>
              <p:cNvPr id="192" name="Rectangle 191"/>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3" name="Rectangle 192"/>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5" name="Rectangle 194"/>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7" name="Rectangle 19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cxnSp>
          <p:nvCxnSpPr>
            <p:cNvPr id="169" name="Elbow Connector 168"/>
            <p:cNvCxnSpPr>
              <a:stCxn id="143" idx="2"/>
              <a:endCxn id="145" idx="0"/>
            </p:cNvCxnSpPr>
            <p:nvPr/>
          </p:nvCxnSpPr>
          <p:spPr>
            <a:xfrm rot="5400000">
              <a:off x="1336578" y="2871244"/>
              <a:ext cx="607897" cy="7376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0" name="Elbow Connector 169"/>
            <p:cNvCxnSpPr>
              <a:stCxn id="143" idx="2"/>
              <a:endCxn id="146" idx="0"/>
            </p:cNvCxnSpPr>
            <p:nvPr/>
          </p:nvCxnSpPr>
          <p:spPr>
            <a:xfrm rot="5400000">
              <a:off x="1593241" y="3127907"/>
              <a:ext cx="607897" cy="22434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2" name="Elbow Connector 171"/>
            <p:cNvCxnSpPr>
              <a:stCxn id="143" idx="2"/>
              <a:endCxn id="148" idx="0"/>
            </p:cNvCxnSpPr>
            <p:nvPr/>
          </p:nvCxnSpPr>
          <p:spPr>
            <a:xfrm rot="16200000" flipH="1">
              <a:off x="1849903" y="3095584"/>
              <a:ext cx="607897" cy="28898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3" name="Elbow Connector 172"/>
            <p:cNvCxnSpPr>
              <a:stCxn id="143" idx="2"/>
              <a:endCxn id="149" idx="0"/>
            </p:cNvCxnSpPr>
            <p:nvPr/>
          </p:nvCxnSpPr>
          <p:spPr>
            <a:xfrm rot="16200000" flipH="1">
              <a:off x="2177458" y="2768030"/>
              <a:ext cx="607897" cy="94409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5" name="Elbow Connector 174"/>
            <p:cNvCxnSpPr>
              <a:stCxn id="145" idx="2"/>
              <a:endCxn id="151" idx="0"/>
            </p:cNvCxnSpPr>
            <p:nvPr/>
          </p:nvCxnSpPr>
          <p:spPr>
            <a:xfrm rot="5400000">
              <a:off x="855853" y="3785757"/>
              <a:ext cx="459901" cy="37178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6" name="Elbow Connector 175"/>
            <p:cNvCxnSpPr>
              <a:stCxn id="145" idx="2"/>
              <a:endCxn id="152" idx="0"/>
            </p:cNvCxnSpPr>
            <p:nvPr/>
          </p:nvCxnSpPr>
          <p:spPr>
            <a:xfrm rot="5400000">
              <a:off x="944633" y="3874537"/>
              <a:ext cx="459901" cy="1942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7" name="Elbow Connector 176"/>
            <p:cNvCxnSpPr>
              <a:stCxn id="145" idx="2"/>
              <a:endCxn id="154" idx="0"/>
            </p:cNvCxnSpPr>
            <p:nvPr/>
          </p:nvCxnSpPr>
          <p:spPr>
            <a:xfrm rot="5400000">
              <a:off x="1033414" y="3963319"/>
              <a:ext cx="459901" cy="1666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8" name="Elbow Connector 177"/>
            <p:cNvCxnSpPr>
              <a:stCxn id="145" idx="2"/>
              <a:endCxn id="209" idx="0"/>
            </p:cNvCxnSpPr>
            <p:nvPr/>
          </p:nvCxnSpPr>
          <p:spPr>
            <a:xfrm rot="16200000" flipH="1">
              <a:off x="1122192" y="3891198"/>
              <a:ext cx="459902" cy="16090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9" name="Elbow Connector 178"/>
            <p:cNvCxnSpPr>
              <a:stCxn id="148" idx="2"/>
              <a:endCxn id="157" idx="0"/>
            </p:cNvCxnSpPr>
            <p:nvPr/>
          </p:nvCxnSpPr>
          <p:spPr>
            <a:xfrm rot="5400000">
              <a:off x="1879291" y="3782544"/>
              <a:ext cx="459901" cy="378208"/>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0" name="Elbow Connector 179"/>
            <p:cNvCxnSpPr>
              <a:stCxn id="148" idx="2"/>
              <a:endCxn id="205" idx="0"/>
            </p:cNvCxnSpPr>
            <p:nvPr/>
          </p:nvCxnSpPr>
          <p:spPr>
            <a:xfrm rot="5400000">
              <a:off x="1966847" y="3870103"/>
              <a:ext cx="459902" cy="20309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1" name="Elbow Connector 180"/>
            <p:cNvCxnSpPr>
              <a:stCxn id="148" idx="2"/>
              <a:endCxn id="158" idx="0"/>
            </p:cNvCxnSpPr>
            <p:nvPr/>
          </p:nvCxnSpPr>
          <p:spPr>
            <a:xfrm rot="16200000" flipH="1">
              <a:off x="2110554" y="3929487"/>
              <a:ext cx="459901" cy="843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2" name="Elbow Connector 181"/>
            <p:cNvCxnSpPr>
              <a:stCxn id="148" idx="2"/>
              <a:endCxn id="160" idx="0"/>
            </p:cNvCxnSpPr>
            <p:nvPr/>
          </p:nvCxnSpPr>
          <p:spPr>
            <a:xfrm rot="16200000" flipH="1">
              <a:off x="2198113" y="3841929"/>
              <a:ext cx="459901" cy="259437"/>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3" name="Elbow Connector 182"/>
            <p:cNvCxnSpPr>
              <a:stCxn id="149" idx="2"/>
              <a:endCxn id="199" idx="0"/>
            </p:cNvCxnSpPr>
            <p:nvPr/>
          </p:nvCxnSpPr>
          <p:spPr>
            <a:xfrm rot="5400000">
              <a:off x="2682519" y="3930666"/>
              <a:ext cx="459902" cy="819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4" name="Elbow Connector 183"/>
            <p:cNvCxnSpPr>
              <a:stCxn id="149" idx="2"/>
              <a:endCxn id="164" idx="0"/>
            </p:cNvCxnSpPr>
            <p:nvPr/>
          </p:nvCxnSpPr>
          <p:spPr>
            <a:xfrm rot="16200000" flipH="1">
              <a:off x="2810465" y="3884685"/>
              <a:ext cx="459901" cy="17392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5" name="Elbow Connector 184"/>
            <p:cNvCxnSpPr>
              <a:stCxn id="149" idx="2"/>
              <a:endCxn id="166" idx="0"/>
            </p:cNvCxnSpPr>
            <p:nvPr/>
          </p:nvCxnSpPr>
          <p:spPr>
            <a:xfrm rot="16200000" flipH="1">
              <a:off x="2882264" y="3812888"/>
              <a:ext cx="459901" cy="3175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6" name="Elbow Connector 185"/>
            <p:cNvCxnSpPr>
              <a:stCxn id="149" idx="2"/>
              <a:endCxn id="192" idx="0"/>
            </p:cNvCxnSpPr>
            <p:nvPr/>
          </p:nvCxnSpPr>
          <p:spPr>
            <a:xfrm rot="16200000" flipH="1">
              <a:off x="2954060" y="3741091"/>
              <a:ext cx="459902" cy="46111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7" name="Rounded Rectangle 186"/>
            <p:cNvSpPr/>
            <p:nvPr/>
          </p:nvSpPr>
          <p:spPr>
            <a:xfrm>
              <a:off x="259528" y="1530975"/>
              <a:ext cx="501360" cy="279835"/>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8" name="Rounded Rectangle 187"/>
            <p:cNvSpPr/>
            <p:nvPr/>
          </p:nvSpPr>
          <p:spPr>
            <a:xfrm>
              <a:off x="397706" y="2738457"/>
              <a:ext cx="395344" cy="197672"/>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89" name="Elbow Connector 188"/>
            <p:cNvCxnSpPr>
              <a:stCxn id="187" idx="2"/>
              <a:endCxn id="143" idx="0"/>
            </p:cNvCxnSpPr>
            <p:nvPr/>
          </p:nvCxnSpPr>
          <p:spPr>
            <a:xfrm rot="16200000" flipH="1">
              <a:off x="795960" y="1525057"/>
              <a:ext cx="927647" cy="1499151"/>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a:off x="595378" y="2274630"/>
              <a:ext cx="0" cy="46382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1" name="Straight Connector 190"/>
            <p:cNvCxnSpPr/>
            <p:nvPr/>
          </p:nvCxnSpPr>
          <p:spPr>
            <a:xfrm flipH="1">
              <a:off x="168216" y="2270710"/>
              <a:ext cx="341991"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53212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en-US" dirty="0"/>
              <a:t>Flat Nodes</a:t>
            </a:r>
            <a:endParaRPr lang="sv-SE"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870" y="1644519"/>
            <a:ext cx="6852412" cy="4780752"/>
          </a:xfrm>
          <a:prstGeom prst="rect">
            <a:avLst/>
          </a:prstGeom>
          <a:ln w="38100">
            <a:solidFill>
              <a:schemeClr val="accent1"/>
            </a:solidFill>
          </a:ln>
        </p:spPr>
      </p:pic>
      <p:sp>
        <p:nvSpPr>
          <p:cNvPr id="16" name="Rectangle 15"/>
          <p:cNvSpPr/>
          <p:nvPr/>
        </p:nvSpPr>
        <p:spPr>
          <a:xfrm>
            <a:off x="154790" y="1617133"/>
            <a:ext cx="5051700" cy="4834467"/>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8" name="Light"/>
          <p:cNvGrpSpPr/>
          <p:nvPr/>
        </p:nvGrpSpPr>
        <p:grpSpPr>
          <a:xfrm rot="2599780">
            <a:off x="8943012" y="1956108"/>
            <a:ext cx="3606053" cy="391752"/>
            <a:chOff x="2612264" y="1114516"/>
            <a:chExt cx="2704540" cy="293814"/>
          </a:xfrm>
        </p:grpSpPr>
        <p:sp>
          <p:nvSpPr>
            <p:cNvPr id="19" name="Sun 1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Down Arrow 2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Down Arrow 2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Down Arrow 2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Down Arrow 24"/>
            <p:cNvSpPr/>
            <p:nvPr/>
          </p:nvSpPr>
          <p:spPr>
            <a:xfrm rot="21550823">
              <a:off x="2612264" y="114839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95" name="Rounded Rectangle 94"/>
          <p:cNvSpPr/>
          <p:nvPr/>
        </p:nvSpPr>
        <p:spPr>
          <a:xfrm>
            <a:off x="2415583" y="3651276"/>
            <a:ext cx="527125" cy="263563"/>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6" name="Rounded Rectangle 95"/>
          <p:cNvSpPr/>
          <p:nvPr/>
        </p:nvSpPr>
        <p:spPr>
          <a:xfrm>
            <a:off x="1432028" y="4725368"/>
            <a:ext cx="527125" cy="263563"/>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7" name="Diamond 96"/>
          <p:cNvSpPr/>
          <p:nvPr/>
        </p:nvSpPr>
        <p:spPr>
          <a:xfrm>
            <a:off x="2305505" y="4725368"/>
            <a:ext cx="149040" cy="14904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8" name="Rounded Rectangle 97"/>
          <p:cNvSpPr/>
          <p:nvPr/>
        </p:nvSpPr>
        <p:spPr>
          <a:xfrm>
            <a:off x="2800896" y="4725368"/>
            <a:ext cx="527125" cy="263563"/>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9" name="Rounded Rectangle 98"/>
          <p:cNvSpPr/>
          <p:nvPr/>
        </p:nvSpPr>
        <p:spPr>
          <a:xfrm>
            <a:off x="3674375" y="4725368"/>
            <a:ext cx="527125" cy="263563"/>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28" name="Elbow Connector 127"/>
          <p:cNvCxnSpPr>
            <a:stCxn id="95" idx="2"/>
            <a:endCxn id="96" idx="0"/>
          </p:cNvCxnSpPr>
          <p:nvPr/>
        </p:nvCxnSpPr>
        <p:spPr>
          <a:xfrm rot="5400000">
            <a:off x="1782105" y="3828325"/>
            <a:ext cx="810529" cy="98355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1" name="Elbow Connector 130"/>
          <p:cNvCxnSpPr>
            <a:stCxn id="95" idx="2"/>
            <a:endCxn id="97" idx="0"/>
          </p:cNvCxnSpPr>
          <p:nvPr/>
        </p:nvCxnSpPr>
        <p:spPr>
          <a:xfrm rot="5400000">
            <a:off x="2124322" y="4170543"/>
            <a:ext cx="810529" cy="2991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4" name="Elbow Connector 133"/>
          <p:cNvCxnSpPr>
            <a:stCxn id="95" idx="2"/>
            <a:endCxn id="98" idx="0"/>
          </p:cNvCxnSpPr>
          <p:nvPr/>
        </p:nvCxnSpPr>
        <p:spPr>
          <a:xfrm rot="16200000" flipH="1">
            <a:off x="2466538" y="4127446"/>
            <a:ext cx="810529" cy="38531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8" name="Elbow Connector 137"/>
          <p:cNvCxnSpPr>
            <a:stCxn id="95" idx="2"/>
            <a:endCxn id="99" idx="0"/>
          </p:cNvCxnSpPr>
          <p:nvPr/>
        </p:nvCxnSpPr>
        <p:spPr>
          <a:xfrm rot="16200000" flipH="1">
            <a:off x="2903278" y="3690707"/>
            <a:ext cx="810529" cy="125879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94" name="Rounded Rectangle 193"/>
          <p:cNvSpPr/>
          <p:nvPr/>
        </p:nvSpPr>
        <p:spPr>
          <a:xfrm>
            <a:off x="346037" y="2041301"/>
            <a:ext cx="668480" cy="373113"/>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1" name="Rounded Rectangle 200"/>
          <p:cNvSpPr/>
          <p:nvPr/>
        </p:nvSpPr>
        <p:spPr>
          <a:xfrm>
            <a:off x="530275" y="3651276"/>
            <a:ext cx="527125" cy="263563"/>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96" name="Elbow Connector 195"/>
          <p:cNvCxnSpPr>
            <a:stCxn id="194" idx="2"/>
            <a:endCxn id="95" idx="0"/>
          </p:cNvCxnSpPr>
          <p:nvPr/>
        </p:nvCxnSpPr>
        <p:spPr>
          <a:xfrm rot="16200000" flipH="1">
            <a:off x="1061281" y="2033410"/>
            <a:ext cx="1236863" cy="1998868"/>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a:off x="793837" y="3032841"/>
            <a:ext cx="0" cy="618433"/>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0" name="Straight Connector 199"/>
          <p:cNvCxnSpPr/>
          <p:nvPr/>
        </p:nvCxnSpPr>
        <p:spPr>
          <a:xfrm flipH="1">
            <a:off x="224289" y="3027613"/>
            <a:ext cx="455988"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7662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en-US" dirty="0"/>
              <a:t>Flat Nodes</a:t>
            </a:r>
            <a:endParaRPr lang="sv-SE"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869" y="1644519"/>
            <a:ext cx="6852411" cy="4780752"/>
          </a:xfrm>
          <a:prstGeom prst="rect">
            <a:avLst/>
          </a:prstGeom>
          <a:ln w="38100">
            <a:solidFill>
              <a:schemeClr val="accent1"/>
            </a:solidFill>
          </a:ln>
        </p:spPr>
      </p:pic>
      <p:sp>
        <p:nvSpPr>
          <p:cNvPr id="16" name="Rectangle 15"/>
          <p:cNvSpPr/>
          <p:nvPr/>
        </p:nvSpPr>
        <p:spPr>
          <a:xfrm>
            <a:off x="154790" y="1617133"/>
            <a:ext cx="5051700" cy="4834467"/>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8" name="Light"/>
          <p:cNvGrpSpPr/>
          <p:nvPr/>
        </p:nvGrpSpPr>
        <p:grpSpPr>
          <a:xfrm rot="2599780">
            <a:off x="8943012" y="1956108"/>
            <a:ext cx="3606053" cy="391752"/>
            <a:chOff x="2612264" y="1114516"/>
            <a:chExt cx="2704540" cy="293814"/>
          </a:xfrm>
        </p:grpSpPr>
        <p:sp>
          <p:nvSpPr>
            <p:cNvPr id="19" name="Sun 1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Down Arrow 2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Down Arrow 2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Down Arrow 2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Down Arrow 24"/>
            <p:cNvSpPr/>
            <p:nvPr/>
          </p:nvSpPr>
          <p:spPr>
            <a:xfrm rot="21550823">
              <a:off x="2612264" y="114839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27" name="Group 26"/>
          <p:cNvGrpSpPr/>
          <p:nvPr/>
        </p:nvGrpSpPr>
        <p:grpSpPr>
          <a:xfrm>
            <a:off x="224289" y="2041300"/>
            <a:ext cx="4328471" cy="3718637"/>
            <a:chOff x="168216" y="1530975"/>
            <a:chExt cx="3246353" cy="2788978"/>
          </a:xfrm>
        </p:grpSpPr>
        <p:sp>
          <p:nvSpPr>
            <p:cNvPr id="28" name="Rounded Rectangle 27"/>
            <p:cNvSpPr/>
            <p:nvPr/>
          </p:nvSpPr>
          <p:spPr>
            <a:xfrm>
              <a:off x="1811687" y="2738457"/>
              <a:ext cx="395344" cy="197672"/>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9" name="Rounded Rectangle 28"/>
            <p:cNvSpPr/>
            <p:nvPr/>
          </p:nvSpPr>
          <p:spPr>
            <a:xfrm>
              <a:off x="107402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0" name="Diamond 29"/>
            <p:cNvSpPr/>
            <p:nvPr/>
          </p:nvSpPr>
          <p:spPr>
            <a:xfrm>
              <a:off x="1729129" y="3544026"/>
              <a:ext cx="111780" cy="11178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1" name="Rounded Rectangle 30"/>
            <p:cNvSpPr/>
            <p:nvPr/>
          </p:nvSpPr>
          <p:spPr>
            <a:xfrm>
              <a:off x="2100672"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2" name="Rounded Rectangle 31"/>
            <p:cNvSpPr/>
            <p:nvPr/>
          </p:nvSpPr>
          <p:spPr>
            <a:xfrm>
              <a:off x="275578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3" name="Diamond 32"/>
            <p:cNvSpPr/>
            <p:nvPr/>
          </p:nvSpPr>
          <p:spPr>
            <a:xfrm>
              <a:off x="844019"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4" name="Diamond 33"/>
            <p:cNvSpPr/>
            <p:nvPr/>
          </p:nvSpPr>
          <p:spPr>
            <a:xfrm>
              <a:off x="102158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45" name="Elbow Connector 44"/>
            <p:cNvCxnSpPr>
              <a:stCxn id="28" idx="2"/>
              <a:endCxn id="29" idx="0"/>
            </p:cNvCxnSpPr>
            <p:nvPr/>
          </p:nvCxnSpPr>
          <p:spPr>
            <a:xfrm rot="5400000">
              <a:off x="1336578" y="2871244"/>
              <a:ext cx="607897" cy="7376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6" name="Elbow Connector 45"/>
            <p:cNvCxnSpPr>
              <a:stCxn id="28" idx="2"/>
              <a:endCxn id="30" idx="0"/>
            </p:cNvCxnSpPr>
            <p:nvPr/>
          </p:nvCxnSpPr>
          <p:spPr>
            <a:xfrm rot="5400000">
              <a:off x="1593241" y="3127907"/>
              <a:ext cx="607897" cy="22434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7" name="Elbow Connector 46"/>
            <p:cNvCxnSpPr>
              <a:stCxn id="28" idx="2"/>
              <a:endCxn id="31" idx="0"/>
            </p:cNvCxnSpPr>
            <p:nvPr/>
          </p:nvCxnSpPr>
          <p:spPr>
            <a:xfrm rot="16200000" flipH="1">
              <a:off x="1849903" y="3095584"/>
              <a:ext cx="607897" cy="28898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8" name="Elbow Connector 47"/>
            <p:cNvCxnSpPr>
              <a:stCxn id="28" idx="2"/>
              <a:endCxn id="32" idx="0"/>
            </p:cNvCxnSpPr>
            <p:nvPr/>
          </p:nvCxnSpPr>
          <p:spPr>
            <a:xfrm rot="16200000" flipH="1">
              <a:off x="2177458" y="2768030"/>
              <a:ext cx="607897" cy="94409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9" name="Elbow Connector 48"/>
            <p:cNvCxnSpPr>
              <a:stCxn id="29" idx="2"/>
              <a:endCxn id="33" idx="0"/>
            </p:cNvCxnSpPr>
            <p:nvPr/>
          </p:nvCxnSpPr>
          <p:spPr>
            <a:xfrm rot="5400000">
              <a:off x="855853" y="3785757"/>
              <a:ext cx="459901" cy="37178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0" name="Elbow Connector 49"/>
            <p:cNvCxnSpPr>
              <a:stCxn id="29" idx="2"/>
              <a:endCxn id="34" idx="0"/>
            </p:cNvCxnSpPr>
            <p:nvPr/>
          </p:nvCxnSpPr>
          <p:spPr>
            <a:xfrm rot="5400000">
              <a:off x="944633" y="3874537"/>
              <a:ext cx="459901" cy="1942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1" name="Elbow Connector 50"/>
            <p:cNvCxnSpPr>
              <a:stCxn id="29" idx="2"/>
              <a:endCxn id="86" idx="0"/>
            </p:cNvCxnSpPr>
            <p:nvPr/>
          </p:nvCxnSpPr>
          <p:spPr>
            <a:xfrm rot="5400000">
              <a:off x="1033414" y="3963319"/>
              <a:ext cx="459900" cy="1665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2" name="Elbow Connector 51"/>
            <p:cNvCxnSpPr>
              <a:stCxn id="29" idx="2"/>
            </p:cNvCxnSpPr>
            <p:nvPr/>
          </p:nvCxnSpPr>
          <p:spPr>
            <a:xfrm rot="16200000" flipH="1">
              <a:off x="1122192" y="3891198"/>
              <a:ext cx="459902" cy="16090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3" name="Elbow Connector 52"/>
            <p:cNvCxnSpPr>
              <a:stCxn id="31" idx="2"/>
              <a:endCxn id="82" idx="0"/>
            </p:cNvCxnSpPr>
            <p:nvPr/>
          </p:nvCxnSpPr>
          <p:spPr>
            <a:xfrm rot="5400000">
              <a:off x="1873537" y="3783365"/>
              <a:ext cx="466475" cy="38314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4" name="Elbow Connector 53"/>
            <p:cNvCxnSpPr>
              <a:stCxn id="31" idx="2"/>
              <a:endCxn id="84" idx="0"/>
            </p:cNvCxnSpPr>
            <p:nvPr/>
          </p:nvCxnSpPr>
          <p:spPr>
            <a:xfrm rot="5400000">
              <a:off x="1968774" y="3872030"/>
              <a:ext cx="459902" cy="19923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5" name="Elbow Connector 54"/>
            <p:cNvCxnSpPr>
              <a:stCxn id="31" idx="2"/>
            </p:cNvCxnSpPr>
            <p:nvPr/>
          </p:nvCxnSpPr>
          <p:spPr>
            <a:xfrm rot="16200000" flipH="1">
              <a:off x="2110554" y="3929487"/>
              <a:ext cx="459901" cy="843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6" name="Elbow Connector 55"/>
            <p:cNvCxnSpPr>
              <a:stCxn id="31" idx="2"/>
            </p:cNvCxnSpPr>
            <p:nvPr/>
          </p:nvCxnSpPr>
          <p:spPr>
            <a:xfrm rot="16200000" flipH="1">
              <a:off x="2198113" y="3841929"/>
              <a:ext cx="459901" cy="259437"/>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7" name="Elbow Connector 56"/>
            <p:cNvCxnSpPr>
              <a:stCxn id="32" idx="2"/>
            </p:cNvCxnSpPr>
            <p:nvPr/>
          </p:nvCxnSpPr>
          <p:spPr>
            <a:xfrm rot="5400000">
              <a:off x="2682519" y="3930666"/>
              <a:ext cx="459902" cy="819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8" name="Elbow Connector 57"/>
            <p:cNvCxnSpPr>
              <a:stCxn id="32" idx="2"/>
            </p:cNvCxnSpPr>
            <p:nvPr/>
          </p:nvCxnSpPr>
          <p:spPr>
            <a:xfrm rot="16200000" flipH="1">
              <a:off x="2810465" y="3884685"/>
              <a:ext cx="459901" cy="17392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9" name="Elbow Connector 58"/>
            <p:cNvCxnSpPr>
              <a:stCxn id="32" idx="2"/>
            </p:cNvCxnSpPr>
            <p:nvPr/>
          </p:nvCxnSpPr>
          <p:spPr>
            <a:xfrm rot="16200000" flipH="1">
              <a:off x="2882264" y="3812888"/>
              <a:ext cx="459901" cy="31752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0" name="Elbow Connector 59"/>
            <p:cNvCxnSpPr>
              <a:stCxn id="32" idx="2"/>
            </p:cNvCxnSpPr>
            <p:nvPr/>
          </p:nvCxnSpPr>
          <p:spPr>
            <a:xfrm rot="16200000" flipH="1">
              <a:off x="2954060" y="3741091"/>
              <a:ext cx="459902" cy="46111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1" name="Rounded Rectangle 60"/>
            <p:cNvSpPr/>
            <p:nvPr/>
          </p:nvSpPr>
          <p:spPr>
            <a:xfrm>
              <a:off x="259528" y="1530975"/>
              <a:ext cx="501360" cy="279835"/>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2" name="Rounded Rectangle 61"/>
            <p:cNvSpPr/>
            <p:nvPr/>
          </p:nvSpPr>
          <p:spPr>
            <a:xfrm>
              <a:off x="397706" y="2738457"/>
              <a:ext cx="395344" cy="197672"/>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63" name="Elbow Connector 62"/>
            <p:cNvCxnSpPr>
              <a:stCxn id="61" idx="2"/>
              <a:endCxn id="28" idx="0"/>
            </p:cNvCxnSpPr>
            <p:nvPr/>
          </p:nvCxnSpPr>
          <p:spPr>
            <a:xfrm rot="16200000" flipH="1">
              <a:off x="795960" y="1525057"/>
              <a:ext cx="927647" cy="1499151"/>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595378" y="2274630"/>
              <a:ext cx="0" cy="46382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168216" y="2270710"/>
              <a:ext cx="341991"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2" name="Diamond 81"/>
            <p:cNvSpPr/>
            <p:nvPr/>
          </p:nvSpPr>
          <p:spPr>
            <a:xfrm>
              <a:off x="1859313" y="4208173"/>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4" name="Diamond 83"/>
            <p:cNvSpPr/>
            <p:nvPr/>
          </p:nvSpPr>
          <p:spPr>
            <a:xfrm>
              <a:off x="2043215" y="4201600"/>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6" name="Diamond 85"/>
            <p:cNvSpPr/>
            <p:nvPr/>
          </p:nvSpPr>
          <p:spPr>
            <a:xfrm>
              <a:off x="1199144" y="4201598"/>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Tree>
    <p:extLst>
      <p:ext uri="{BB962C8B-B14F-4D97-AF65-F5344CB8AC3E}">
        <p14:creationId xmlns:p14="http://schemas.microsoft.com/office/powerpoint/2010/main" val="2446914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ectangle 11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en-US" dirty="0"/>
              <a:t>Flat Nodes</a:t>
            </a:r>
            <a:endParaRPr lang="sv-SE"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3869" y="1644519"/>
            <a:ext cx="6852411" cy="4780751"/>
          </a:xfrm>
          <a:prstGeom prst="rect">
            <a:avLst/>
          </a:prstGeom>
          <a:ln w="38100">
            <a:solidFill>
              <a:schemeClr val="accent1"/>
            </a:solidFill>
          </a:ln>
        </p:spPr>
      </p:pic>
      <p:sp>
        <p:nvSpPr>
          <p:cNvPr id="16" name="Rectangle 15"/>
          <p:cNvSpPr/>
          <p:nvPr/>
        </p:nvSpPr>
        <p:spPr>
          <a:xfrm>
            <a:off x="154790" y="1617133"/>
            <a:ext cx="5051700" cy="4834467"/>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8" name="Light"/>
          <p:cNvGrpSpPr/>
          <p:nvPr/>
        </p:nvGrpSpPr>
        <p:grpSpPr>
          <a:xfrm rot="2599780">
            <a:off x="8943012" y="1956108"/>
            <a:ext cx="3606053" cy="391752"/>
            <a:chOff x="2612264" y="1114516"/>
            <a:chExt cx="2704540" cy="293814"/>
          </a:xfrm>
        </p:grpSpPr>
        <p:sp>
          <p:nvSpPr>
            <p:cNvPr id="19" name="Sun 18"/>
            <p:cNvSpPr/>
            <p:nvPr/>
          </p:nvSpPr>
          <p:spPr>
            <a:xfrm>
              <a:off x="3861171" y="1114516"/>
              <a:ext cx="273652" cy="273652"/>
            </a:xfrm>
            <a:prstGeom prst="sun">
              <a:avLst/>
            </a:prstGeom>
            <a:gradFill>
              <a:gsLst>
                <a:gs pos="0">
                  <a:srgbClr val="FFCC66"/>
                </a:gs>
                <a:gs pos="100000">
                  <a:srgbClr val="FFCC66"/>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Down Arrow 19"/>
            <p:cNvSpPr/>
            <p:nvPr/>
          </p:nvSpPr>
          <p:spPr>
            <a:xfrm rot="37193">
              <a:off x="5223362"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Down Arrow 20"/>
            <p:cNvSpPr/>
            <p:nvPr/>
          </p:nvSpPr>
          <p:spPr>
            <a:xfrm rot="21550823">
              <a:off x="3127491" y="1128232"/>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Down Arrow 21"/>
            <p:cNvSpPr/>
            <p:nvPr/>
          </p:nvSpPr>
          <p:spPr>
            <a:xfrm rot="35632">
              <a:off x="473404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Down Arrow 22"/>
            <p:cNvSpPr/>
            <p:nvPr/>
          </p:nvSpPr>
          <p:spPr>
            <a:xfrm>
              <a:off x="365403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Down Arrow 23"/>
            <p:cNvSpPr/>
            <p:nvPr/>
          </p:nvSpPr>
          <p:spPr>
            <a:xfrm>
              <a:off x="4248521" y="1128233"/>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5" name="Down Arrow 24"/>
            <p:cNvSpPr/>
            <p:nvPr/>
          </p:nvSpPr>
          <p:spPr>
            <a:xfrm rot="21550823">
              <a:off x="2612264" y="1148394"/>
              <a:ext cx="93442" cy="259936"/>
            </a:xfrm>
            <a:prstGeom prst="downArrow">
              <a:avLst/>
            </a:prstGeom>
            <a:gradFill>
              <a:gsLst>
                <a:gs pos="0">
                  <a:srgbClr val="FFCC66"/>
                </a:gs>
                <a:gs pos="100000">
                  <a:srgbClr val="FF99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27" name="Group 26"/>
          <p:cNvGrpSpPr/>
          <p:nvPr/>
        </p:nvGrpSpPr>
        <p:grpSpPr>
          <a:xfrm>
            <a:off x="224288" y="2041300"/>
            <a:ext cx="4431715" cy="4170659"/>
            <a:chOff x="168216" y="1530975"/>
            <a:chExt cx="3323786" cy="3127994"/>
          </a:xfrm>
        </p:grpSpPr>
        <p:sp>
          <p:nvSpPr>
            <p:cNvPr id="28" name="Rounded Rectangle 27"/>
            <p:cNvSpPr/>
            <p:nvPr/>
          </p:nvSpPr>
          <p:spPr>
            <a:xfrm>
              <a:off x="1811687" y="2738457"/>
              <a:ext cx="395344" cy="197672"/>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9" name="Rounded Rectangle 28"/>
            <p:cNvSpPr/>
            <p:nvPr/>
          </p:nvSpPr>
          <p:spPr>
            <a:xfrm>
              <a:off x="107402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0" name="Diamond 29"/>
            <p:cNvSpPr/>
            <p:nvPr/>
          </p:nvSpPr>
          <p:spPr>
            <a:xfrm>
              <a:off x="1729129" y="3544026"/>
              <a:ext cx="111780" cy="11178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1" name="Rounded Rectangle 30"/>
            <p:cNvSpPr/>
            <p:nvPr/>
          </p:nvSpPr>
          <p:spPr>
            <a:xfrm>
              <a:off x="2100672"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2" name="Rounded Rectangle 31"/>
            <p:cNvSpPr/>
            <p:nvPr/>
          </p:nvSpPr>
          <p:spPr>
            <a:xfrm>
              <a:off x="2755781" y="3544026"/>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3" name="Diamond 32"/>
            <p:cNvSpPr/>
            <p:nvPr/>
          </p:nvSpPr>
          <p:spPr>
            <a:xfrm>
              <a:off x="844019"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34" name="Diamond 33"/>
            <p:cNvSpPr/>
            <p:nvPr/>
          </p:nvSpPr>
          <p:spPr>
            <a:xfrm>
              <a:off x="1021581"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9" name="Rectangle 68"/>
            <p:cNvSpPr/>
            <p:nvPr/>
          </p:nvSpPr>
          <p:spPr>
            <a:xfrm>
              <a:off x="1376704" y="420817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45" name="Elbow Connector 44"/>
            <p:cNvCxnSpPr>
              <a:stCxn id="28" idx="2"/>
              <a:endCxn id="29" idx="0"/>
            </p:cNvCxnSpPr>
            <p:nvPr/>
          </p:nvCxnSpPr>
          <p:spPr>
            <a:xfrm rot="5400000">
              <a:off x="1336578" y="2871244"/>
              <a:ext cx="607897" cy="7376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6" name="Elbow Connector 45"/>
            <p:cNvCxnSpPr>
              <a:stCxn id="28" idx="2"/>
              <a:endCxn id="30" idx="0"/>
            </p:cNvCxnSpPr>
            <p:nvPr/>
          </p:nvCxnSpPr>
          <p:spPr>
            <a:xfrm rot="5400000">
              <a:off x="1593241" y="3127907"/>
              <a:ext cx="607897" cy="22434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7" name="Elbow Connector 46"/>
            <p:cNvCxnSpPr>
              <a:stCxn id="28" idx="2"/>
              <a:endCxn id="31" idx="0"/>
            </p:cNvCxnSpPr>
            <p:nvPr/>
          </p:nvCxnSpPr>
          <p:spPr>
            <a:xfrm rot="16200000" flipH="1">
              <a:off x="1849903" y="3095584"/>
              <a:ext cx="607897" cy="28898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8" name="Elbow Connector 47"/>
            <p:cNvCxnSpPr>
              <a:stCxn id="28" idx="2"/>
              <a:endCxn id="32" idx="0"/>
            </p:cNvCxnSpPr>
            <p:nvPr/>
          </p:nvCxnSpPr>
          <p:spPr>
            <a:xfrm rot="16200000" flipH="1">
              <a:off x="2177458" y="2768030"/>
              <a:ext cx="607897" cy="94409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9" name="Elbow Connector 48"/>
            <p:cNvCxnSpPr>
              <a:stCxn id="29" idx="2"/>
              <a:endCxn id="33" idx="0"/>
            </p:cNvCxnSpPr>
            <p:nvPr/>
          </p:nvCxnSpPr>
          <p:spPr>
            <a:xfrm rot="5400000">
              <a:off x="855853" y="3785757"/>
              <a:ext cx="459901" cy="37178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0" name="Elbow Connector 49"/>
            <p:cNvCxnSpPr>
              <a:stCxn id="29" idx="2"/>
              <a:endCxn id="34" idx="0"/>
            </p:cNvCxnSpPr>
            <p:nvPr/>
          </p:nvCxnSpPr>
          <p:spPr>
            <a:xfrm rot="5400000">
              <a:off x="944633" y="3874537"/>
              <a:ext cx="459901" cy="1942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1" name="Elbow Connector 50"/>
            <p:cNvCxnSpPr>
              <a:stCxn id="29" idx="2"/>
              <a:endCxn id="66" idx="0"/>
            </p:cNvCxnSpPr>
            <p:nvPr/>
          </p:nvCxnSpPr>
          <p:spPr>
            <a:xfrm rot="5400000">
              <a:off x="1030264" y="3960169"/>
              <a:ext cx="459901" cy="2295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2" name="Elbow Connector 51"/>
            <p:cNvCxnSpPr>
              <a:stCxn id="29" idx="2"/>
              <a:endCxn id="69" idx="0"/>
            </p:cNvCxnSpPr>
            <p:nvPr/>
          </p:nvCxnSpPr>
          <p:spPr>
            <a:xfrm rot="16200000" flipH="1">
              <a:off x="1118906" y="3894484"/>
              <a:ext cx="466474" cy="16090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3" name="Elbow Connector 52"/>
            <p:cNvCxnSpPr>
              <a:stCxn id="31" idx="2"/>
              <a:endCxn id="82" idx="0"/>
            </p:cNvCxnSpPr>
            <p:nvPr/>
          </p:nvCxnSpPr>
          <p:spPr>
            <a:xfrm rot="5400000">
              <a:off x="1873537" y="3783365"/>
              <a:ext cx="466475" cy="38314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4" name="Elbow Connector 53"/>
            <p:cNvCxnSpPr>
              <a:stCxn id="31" idx="2"/>
              <a:endCxn id="84" idx="0"/>
            </p:cNvCxnSpPr>
            <p:nvPr/>
          </p:nvCxnSpPr>
          <p:spPr>
            <a:xfrm rot="5400000">
              <a:off x="1968774" y="3872030"/>
              <a:ext cx="459902" cy="19923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5" name="Elbow Connector 54"/>
            <p:cNvCxnSpPr>
              <a:stCxn id="31" idx="2"/>
              <a:endCxn id="71" idx="0"/>
            </p:cNvCxnSpPr>
            <p:nvPr/>
          </p:nvCxnSpPr>
          <p:spPr>
            <a:xfrm rot="16200000" flipH="1">
              <a:off x="2106085" y="3933956"/>
              <a:ext cx="468839" cy="843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6" name="Elbow Connector 55"/>
            <p:cNvCxnSpPr>
              <a:stCxn id="31" idx="2"/>
              <a:endCxn id="75" idx="0"/>
            </p:cNvCxnSpPr>
            <p:nvPr/>
          </p:nvCxnSpPr>
          <p:spPr>
            <a:xfrm rot="16200000" flipH="1">
              <a:off x="2193644" y="3846398"/>
              <a:ext cx="468839" cy="259438"/>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7" name="Elbow Connector 56"/>
            <p:cNvCxnSpPr>
              <a:stCxn id="32" idx="2"/>
              <a:endCxn id="79" idx="0"/>
            </p:cNvCxnSpPr>
            <p:nvPr/>
          </p:nvCxnSpPr>
          <p:spPr>
            <a:xfrm rot="5400000">
              <a:off x="2681370" y="3929517"/>
              <a:ext cx="459903" cy="8426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8" name="Elbow Connector 57"/>
            <p:cNvCxnSpPr>
              <a:stCxn id="32" idx="2"/>
              <a:endCxn id="85" idx="0"/>
            </p:cNvCxnSpPr>
            <p:nvPr/>
          </p:nvCxnSpPr>
          <p:spPr>
            <a:xfrm rot="16200000" flipH="1">
              <a:off x="2781183" y="3913967"/>
              <a:ext cx="459903" cy="11536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9" name="Elbow Connector 58"/>
            <p:cNvCxnSpPr>
              <a:stCxn id="32" idx="2"/>
              <a:endCxn id="89" idx="0"/>
            </p:cNvCxnSpPr>
            <p:nvPr/>
          </p:nvCxnSpPr>
          <p:spPr>
            <a:xfrm rot="16200000" flipH="1">
              <a:off x="2879312" y="3815838"/>
              <a:ext cx="459900" cy="31161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0" name="Elbow Connector 59"/>
            <p:cNvCxnSpPr>
              <a:stCxn id="32" idx="2"/>
              <a:endCxn id="93" idx="0"/>
            </p:cNvCxnSpPr>
            <p:nvPr/>
          </p:nvCxnSpPr>
          <p:spPr>
            <a:xfrm rot="16200000" flipH="1">
              <a:off x="2964832" y="3730318"/>
              <a:ext cx="459900" cy="48265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1" name="Rounded Rectangle 60"/>
            <p:cNvSpPr/>
            <p:nvPr/>
          </p:nvSpPr>
          <p:spPr>
            <a:xfrm>
              <a:off x="259528" y="1530975"/>
              <a:ext cx="501360" cy="279835"/>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2" name="Rounded Rectangle 61"/>
            <p:cNvSpPr/>
            <p:nvPr/>
          </p:nvSpPr>
          <p:spPr>
            <a:xfrm>
              <a:off x="397706" y="2738457"/>
              <a:ext cx="395344" cy="197672"/>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63" name="Elbow Connector 62"/>
            <p:cNvCxnSpPr>
              <a:stCxn id="61" idx="2"/>
              <a:endCxn id="28" idx="0"/>
            </p:cNvCxnSpPr>
            <p:nvPr/>
          </p:nvCxnSpPr>
          <p:spPr>
            <a:xfrm rot="16200000" flipH="1">
              <a:off x="795960" y="1525057"/>
              <a:ext cx="927647" cy="1499151"/>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595378" y="2274630"/>
              <a:ext cx="0" cy="46382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168216" y="2270710"/>
              <a:ext cx="341991"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2" name="Diamond 81"/>
            <p:cNvSpPr/>
            <p:nvPr/>
          </p:nvSpPr>
          <p:spPr>
            <a:xfrm>
              <a:off x="1859313" y="4208173"/>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4" name="Diamond 83"/>
            <p:cNvSpPr/>
            <p:nvPr/>
          </p:nvSpPr>
          <p:spPr>
            <a:xfrm>
              <a:off x="2043215" y="4201600"/>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6" name="Diamond 65"/>
            <p:cNvSpPr/>
            <p:nvPr/>
          </p:nvSpPr>
          <p:spPr>
            <a:xfrm>
              <a:off x="1192844" y="42015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7" name="Rectangle 66"/>
            <p:cNvSpPr/>
            <p:nvPr/>
          </p:nvSpPr>
          <p:spPr>
            <a:xfrm>
              <a:off x="1376704" y="4319953"/>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68" name="Rectangle 67"/>
            <p:cNvSpPr/>
            <p:nvPr/>
          </p:nvSpPr>
          <p:spPr>
            <a:xfrm>
              <a:off x="1376704" y="4431734"/>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0" name="Rectangle 69"/>
            <p:cNvSpPr/>
            <p:nvPr/>
          </p:nvSpPr>
          <p:spPr>
            <a:xfrm>
              <a:off x="1376704" y="4543515"/>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1" name="Rectangle 70"/>
            <p:cNvSpPr/>
            <p:nvPr/>
          </p:nvSpPr>
          <p:spPr>
            <a:xfrm>
              <a:off x="2326775" y="4210537"/>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2" name="Rectangle 71"/>
            <p:cNvSpPr/>
            <p:nvPr/>
          </p:nvSpPr>
          <p:spPr>
            <a:xfrm>
              <a:off x="2326775" y="4323626"/>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3" name="Rectangle 72"/>
            <p:cNvSpPr/>
            <p:nvPr/>
          </p:nvSpPr>
          <p:spPr>
            <a:xfrm>
              <a:off x="2326775" y="4435407"/>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4" name="Rectangle 73"/>
            <p:cNvSpPr/>
            <p:nvPr/>
          </p:nvSpPr>
          <p:spPr>
            <a:xfrm>
              <a:off x="2326775" y="4547188"/>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5" name="Rectangle 74"/>
            <p:cNvSpPr/>
            <p:nvPr/>
          </p:nvSpPr>
          <p:spPr>
            <a:xfrm>
              <a:off x="2501892" y="4210537"/>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6" name="Rectangle 75"/>
            <p:cNvSpPr/>
            <p:nvPr/>
          </p:nvSpPr>
          <p:spPr>
            <a:xfrm>
              <a:off x="2501892" y="4323626"/>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7" name="Rectangle 76"/>
            <p:cNvSpPr/>
            <p:nvPr/>
          </p:nvSpPr>
          <p:spPr>
            <a:xfrm>
              <a:off x="2501892" y="4435407"/>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8" name="Rectangle 77"/>
            <p:cNvSpPr/>
            <p:nvPr/>
          </p:nvSpPr>
          <p:spPr>
            <a:xfrm>
              <a:off x="2501892" y="4547188"/>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9" name="Rectangle 78"/>
            <p:cNvSpPr/>
            <p:nvPr/>
          </p:nvSpPr>
          <p:spPr>
            <a:xfrm>
              <a:off x="2813299" y="4201601"/>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0" name="Rectangle 79"/>
            <p:cNvSpPr/>
            <p:nvPr/>
          </p:nvSpPr>
          <p:spPr>
            <a:xfrm>
              <a:off x="2813299" y="4314690"/>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1" name="Rectangle 80"/>
            <p:cNvSpPr/>
            <p:nvPr/>
          </p:nvSpPr>
          <p:spPr>
            <a:xfrm>
              <a:off x="2813299" y="4426471"/>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3" name="Rectangle 82"/>
            <p:cNvSpPr/>
            <p:nvPr/>
          </p:nvSpPr>
          <p:spPr>
            <a:xfrm>
              <a:off x="2813299" y="453825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5" name="Rectangle 84"/>
            <p:cNvSpPr/>
            <p:nvPr/>
          </p:nvSpPr>
          <p:spPr>
            <a:xfrm>
              <a:off x="3012926" y="4201601"/>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6" name="Rectangle 85"/>
            <p:cNvSpPr/>
            <p:nvPr/>
          </p:nvSpPr>
          <p:spPr>
            <a:xfrm>
              <a:off x="3012926" y="4314690"/>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7" name="Rectangle 86"/>
            <p:cNvSpPr/>
            <p:nvPr/>
          </p:nvSpPr>
          <p:spPr>
            <a:xfrm>
              <a:off x="3012926" y="4426471"/>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8" name="Rectangle 87"/>
            <p:cNvSpPr/>
            <p:nvPr/>
          </p:nvSpPr>
          <p:spPr>
            <a:xfrm>
              <a:off x="3012926" y="453825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9" name="Rectangle 88"/>
            <p:cNvSpPr/>
            <p:nvPr/>
          </p:nvSpPr>
          <p:spPr>
            <a:xfrm>
              <a:off x="3209182" y="4201598"/>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0" name="Rectangle 89"/>
            <p:cNvSpPr/>
            <p:nvPr/>
          </p:nvSpPr>
          <p:spPr>
            <a:xfrm>
              <a:off x="3209182" y="4314687"/>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1" name="Rectangle 90"/>
            <p:cNvSpPr/>
            <p:nvPr/>
          </p:nvSpPr>
          <p:spPr>
            <a:xfrm>
              <a:off x="3209182" y="4426468"/>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2" name="Rectangle 91"/>
            <p:cNvSpPr/>
            <p:nvPr/>
          </p:nvSpPr>
          <p:spPr>
            <a:xfrm>
              <a:off x="3209182" y="4538249"/>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3" name="Rectangle 92"/>
            <p:cNvSpPr/>
            <p:nvPr/>
          </p:nvSpPr>
          <p:spPr>
            <a:xfrm>
              <a:off x="3380222" y="4201598"/>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4" name="Rectangle 93"/>
            <p:cNvSpPr/>
            <p:nvPr/>
          </p:nvSpPr>
          <p:spPr>
            <a:xfrm>
              <a:off x="3380222" y="4314687"/>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5" name="Rectangle 94"/>
            <p:cNvSpPr/>
            <p:nvPr/>
          </p:nvSpPr>
          <p:spPr>
            <a:xfrm>
              <a:off x="3380222" y="4426468"/>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6" name="Rectangle 95"/>
            <p:cNvSpPr/>
            <p:nvPr/>
          </p:nvSpPr>
          <p:spPr>
            <a:xfrm>
              <a:off x="3380222" y="4538249"/>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97" name="SamplePoints"/>
          <p:cNvGrpSpPr/>
          <p:nvPr/>
        </p:nvGrpSpPr>
        <p:grpSpPr>
          <a:xfrm>
            <a:off x="10167941" y="4114011"/>
            <a:ext cx="567771" cy="506296"/>
            <a:chOff x="7625956" y="3085508"/>
            <a:chExt cx="425828" cy="379722"/>
          </a:xfrm>
        </p:grpSpPr>
        <p:cxnSp>
          <p:nvCxnSpPr>
            <p:cNvPr id="98" name="Straight Connector 97"/>
            <p:cNvCxnSpPr/>
            <p:nvPr/>
          </p:nvCxnSpPr>
          <p:spPr>
            <a:xfrm>
              <a:off x="7686922" y="3143340"/>
              <a:ext cx="279778" cy="247995"/>
            </a:xfrm>
            <a:prstGeom prst="line">
              <a:avLst/>
            </a:prstGeom>
            <a:ln w="12700">
              <a:solidFill>
                <a:schemeClr val="tx1">
                  <a:lumMod val="60000"/>
                  <a:lumOff val="40000"/>
                </a:schemeClr>
              </a:solidFill>
              <a:prstDash val="sysDot"/>
            </a:ln>
          </p:spPr>
          <p:style>
            <a:lnRef idx="2">
              <a:schemeClr val="accent1"/>
            </a:lnRef>
            <a:fillRef idx="0">
              <a:schemeClr val="accent1"/>
            </a:fillRef>
            <a:effectRef idx="1">
              <a:schemeClr val="accent1"/>
            </a:effectRef>
            <a:fontRef idx="minor">
              <a:schemeClr val="tx1"/>
            </a:fontRef>
          </p:style>
        </p:cxnSp>
        <p:sp>
          <p:nvSpPr>
            <p:cNvPr id="99" name="Multiply 98"/>
            <p:cNvSpPr/>
            <p:nvPr/>
          </p:nvSpPr>
          <p:spPr>
            <a:xfrm>
              <a:off x="7758495" y="3208362"/>
              <a:ext cx="146050" cy="131727"/>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0" name="Multiply 99"/>
            <p:cNvSpPr/>
            <p:nvPr/>
          </p:nvSpPr>
          <p:spPr>
            <a:xfrm>
              <a:off x="7625956" y="3085508"/>
              <a:ext cx="146050" cy="131727"/>
            </a:xfrm>
            <a:prstGeom prst="mathMultiply">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1" name="Multiply 100"/>
            <p:cNvSpPr/>
            <p:nvPr/>
          </p:nvSpPr>
          <p:spPr>
            <a:xfrm>
              <a:off x="7905734" y="3333503"/>
              <a:ext cx="146050" cy="131727"/>
            </a:xfrm>
            <a:prstGeom prst="mathMultiply">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102" name="Level0Left"/>
          <p:cNvSpPr/>
          <p:nvPr/>
        </p:nvSpPr>
        <p:spPr>
          <a:xfrm>
            <a:off x="337843" y="2045821"/>
            <a:ext cx="668480" cy="373113"/>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3" name="Level0Right"/>
          <p:cNvSpPr/>
          <p:nvPr/>
        </p:nvSpPr>
        <p:spPr>
          <a:xfrm>
            <a:off x="5820123" y="1610768"/>
            <a:ext cx="5873519" cy="4841203"/>
          </a:xfrm>
          <a:custGeom>
            <a:avLst/>
            <a:gdLst>
              <a:gd name="connsiteX0" fmla="*/ 1795428 w 4405139"/>
              <a:gd name="connsiteY0" fmla="*/ 0 h 3630902"/>
              <a:gd name="connsiteX1" fmla="*/ 0 w 4405139"/>
              <a:gd name="connsiteY1" fmla="*/ 1915568 h 3630902"/>
              <a:gd name="connsiteX2" fmla="*/ 1835474 w 4405139"/>
              <a:gd name="connsiteY2" fmla="*/ 3630902 h 3630902"/>
              <a:gd name="connsiteX3" fmla="*/ 2649758 w 4405139"/>
              <a:gd name="connsiteY3" fmla="*/ 3630902 h 3630902"/>
              <a:gd name="connsiteX4" fmla="*/ 4405139 w 4405139"/>
              <a:gd name="connsiteY4" fmla="*/ 1775404 h 3630902"/>
              <a:gd name="connsiteX5" fmla="*/ 2516269 w 4405139"/>
              <a:gd name="connsiteY5" fmla="*/ 6674 h 3630902"/>
              <a:gd name="connsiteX6" fmla="*/ 1795428 w 4405139"/>
              <a:gd name="connsiteY6" fmla="*/ 0 h 363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139" h="3630902">
                <a:moveTo>
                  <a:pt x="1795428" y="0"/>
                </a:moveTo>
                <a:lnTo>
                  <a:pt x="0" y="1915568"/>
                </a:lnTo>
                <a:lnTo>
                  <a:pt x="1835474" y="3630902"/>
                </a:lnTo>
                <a:lnTo>
                  <a:pt x="2649758" y="3630902"/>
                </a:lnTo>
                <a:lnTo>
                  <a:pt x="4405139" y="1775404"/>
                </a:lnTo>
                <a:lnTo>
                  <a:pt x="2516269" y="6674"/>
                </a:lnTo>
                <a:lnTo>
                  <a:pt x="1795428"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04" name="Level1Left"/>
          <p:cNvGrpSpPr/>
          <p:nvPr/>
        </p:nvGrpSpPr>
        <p:grpSpPr>
          <a:xfrm>
            <a:off x="679784" y="2413461"/>
            <a:ext cx="2262432" cy="1501375"/>
            <a:chOff x="509838" y="1810095"/>
            <a:chExt cx="1696824" cy="1126031"/>
          </a:xfrm>
        </p:grpSpPr>
        <p:sp>
          <p:nvSpPr>
            <p:cNvPr id="105" name="Rounded Rectangle 104"/>
            <p:cNvSpPr/>
            <p:nvPr/>
          </p:nvSpPr>
          <p:spPr>
            <a:xfrm>
              <a:off x="1811318" y="2738454"/>
              <a:ext cx="395344" cy="197672"/>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06" name="Elbow Connector 105"/>
            <p:cNvCxnSpPr/>
            <p:nvPr/>
          </p:nvCxnSpPr>
          <p:spPr>
            <a:xfrm rot="16200000" flipH="1">
              <a:off x="795590" y="1524343"/>
              <a:ext cx="927647" cy="1499151"/>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107" name="Level1Right"/>
          <p:cNvSpPr/>
          <p:nvPr/>
        </p:nvSpPr>
        <p:spPr>
          <a:xfrm>
            <a:off x="8845875" y="2625286"/>
            <a:ext cx="2838867" cy="2803269"/>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08" name="Level2Left"/>
          <p:cNvGrpSpPr/>
          <p:nvPr/>
        </p:nvGrpSpPr>
        <p:grpSpPr>
          <a:xfrm>
            <a:off x="2678655" y="3914834"/>
            <a:ext cx="659479" cy="1084693"/>
            <a:chOff x="1003333" y="1670653"/>
            <a:chExt cx="494609" cy="813520"/>
          </a:xfrm>
        </p:grpSpPr>
        <p:sp>
          <p:nvSpPr>
            <p:cNvPr id="109" name="Rounded Rectangle 108"/>
            <p:cNvSpPr/>
            <p:nvPr/>
          </p:nvSpPr>
          <p:spPr>
            <a:xfrm>
              <a:off x="1102598" y="2286501"/>
              <a:ext cx="395344" cy="197672"/>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10" name="Elbow Connector 109"/>
            <p:cNvCxnSpPr>
              <a:stCxn id="105" idx="2"/>
              <a:endCxn id="109" idx="0"/>
            </p:cNvCxnSpPr>
            <p:nvPr/>
          </p:nvCxnSpPr>
          <p:spPr>
            <a:xfrm rot="16200000" flipH="1">
              <a:off x="843878" y="1830108"/>
              <a:ext cx="615847" cy="296938"/>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111" name="Level2Right"/>
          <p:cNvSpPr/>
          <p:nvPr/>
        </p:nvSpPr>
        <p:spPr>
          <a:xfrm>
            <a:off x="9573392" y="4026014"/>
            <a:ext cx="1416467" cy="1398705"/>
          </a:xfrm>
          <a:custGeom>
            <a:avLst/>
            <a:gdLst>
              <a:gd name="connsiteX0" fmla="*/ 1054563 w 2129150"/>
              <a:gd name="connsiteY0" fmla="*/ 0 h 2102452"/>
              <a:gd name="connsiteX1" fmla="*/ 0 w 2129150"/>
              <a:gd name="connsiteY1" fmla="*/ 1101284 h 2102452"/>
              <a:gd name="connsiteX2" fmla="*/ 1101285 w 2129150"/>
              <a:gd name="connsiteY2" fmla="*/ 2102452 h 2102452"/>
              <a:gd name="connsiteX3" fmla="*/ 2129150 w 2129150"/>
              <a:gd name="connsiteY3" fmla="*/ 1014516 h 2102452"/>
              <a:gd name="connsiteX4" fmla="*/ 1054563 w 2129150"/>
              <a:gd name="connsiteY4" fmla="*/ 0 h 210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150" h="2102452">
                <a:moveTo>
                  <a:pt x="1054563" y="0"/>
                </a:moveTo>
                <a:lnTo>
                  <a:pt x="0" y="1101284"/>
                </a:lnTo>
                <a:lnTo>
                  <a:pt x="1101285" y="2102452"/>
                </a:lnTo>
                <a:lnTo>
                  <a:pt x="2129150" y="1014516"/>
                </a:lnTo>
                <a:lnTo>
                  <a:pt x="1054563" y="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12" name="Level3Left"/>
          <p:cNvGrpSpPr/>
          <p:nvPr/>
        </p:nvGrpSpPr>
        <p:grpSpPr>
          <a:xfrm>
            <a:off x="3064459" y="5014316"/>
            <a:ext cx="435911" cy="1192745"/>
            <a:chOff x="1003332" y="1670652"/>
            <a:chExt cx="326933" cy="894559"/>
          </a:xfrm>
        </p:grpSpPr>
        <p:sp>
          <p:nvSpPr>
            <p:cNvPr id="113" name="Rounded Rectangle 112"/>
            <p:cNvSpPr/>
            <p:nvPr/>
          </p:nvSpPr>
          <p:spPr>
            <a:xfrm>
              <a:off x="1187234" y="2111516"/>
              <a:ext cx="143031" cy="453695"/>
            </a:xfrm>
            <a:prstGeom prst="roundRect">
              <a:avLst/>
            </a:prstGeom>
            <a:noFill/>
            <a:ln w="38100">
              <a:solidFill>
                <a:srgbClr val="C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14" name="Elbow Connector 113"/>
            <p:cNvCxnSpPr>
              <a:endCxn id="113" idx="0"/>
            </p:cNvCxnSpPr>
            <p:nvPr/>
          </p:nvCxnSpPr>
          <p:spPr>
            <a:xfrm rot="16200000" flipH="1">
              <a:off x="910609" y="1763375"/>
              <a:ext cx="440864" cy="255417"/>
            </a:xfrm>
            <a:prstGeom prst="bentConnector3">
              <a:avLst/>
            </a:prstGeom>
            <a:ln>
              <a:solidFill>
                <a:srgbClr val="C00000"/>
              </a:solidFill>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14" name="Level3Right"/>
          <p:cNvSpPr/>
          <p:nvPr/>
        </p:nvSpPr>
        <p:spPr>
          <a:xfrm>
            <a:off x="10100733" y="4030134"/>
            <a:ext cx="889000" cy="829733"/>
          </a:xfrm>
          <a:custGeom>
            <a:avLst/>
            <a:gdLst>
              <a:gd name="connsiteX0" fmla="*/ 666750 w 666750"/>
              <a:gd name="connsiteY0" fmla="*/ 508000 h 622300"/>
              <a:gd name="connsiteX1" fmla="*/ 133350 w 666750"/>
              <a:gd name="connsiteY1" fmla="*/ 0 h 622300"/>
              <a:gd name="connsiteX2" fmla="*/ 0 w 666750"/>
              <a:gd name="connsiteY2" fmla="*/ 133350 h 622300"/>
              <a:gd name="connsiteX3" fmla="*/ 558800 w 666750"/>
              <a:gd name="connsiteY3" fmla="*/ 622300 h 622300"/>
              <a:gd name="connsiteX4" fmla="*/ 666750 w 666750"/>
              <a:gd name="connsiteY4" fmla="*/ 508000 h 622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622300">
                <a:moveTo>
                  <a:pt x="666750" y="508000"/>
                </a:moveTo>
                <a:lnTo>
                  <a:pt x="133350" y="0"/>
                </a:lnTo>
                <a:lnTo>
                  <a:pt x="0" y="133350"/>
                </a:lnTo>
                <a:lnTo>
                  <a:pt x="558800" y="622300"/>
                </a:lnTo>
                <a:lnTo>
                  <a:pt x="666750" y="508000"/>
                </a:lnTo>
                <a:close/>
              </a:path>
            </a:pathLst>
          </a:cu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nvGrpSpPr>
          <p:cNvPr id="116" name="Level4_Red"/>
          <p:cNvGrpSpPr/>
          <p:nvPr/>
        </p:nvGrpSpPr>
        <p:grpSpPr>
          <a:xfrm>
            <a:off x="3335073" y="4252345"/>
            <a:ext cx="7255044" cy="1656633"/>
            <a:chOff x="2501304" y="3189258"/>
            <a:chExt cx="5441283" cy="1242475"/>
          </a:xfrm>
        </p:grpSpPr>
        <p:sp>
          <p:nvSpPr>
            <p:cNvPr id="117" name="Rectangle 116"/>
            <p:cNvSpPr/>
            <p:nvPr/>
          </p:nvSpPr>
          <p:spPr>
            <a:xfrm rot="2478696">
              <a:off x="7751821" y="3189258"/>
              <a:ext cx="190766" cy="176743"/>
            </a:xfrm>
            <a:prstGeom prst="rect">
              <a:avLst/>
            </a:prstGeom>
            <a:solidFill>
              <a:srgbClr val="C00000"/>
            </a:solidFill>
            <a:ln w="1270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8" name="Rectangle 117"/>
            <p:cNvSpPr/>
            <p:nvPr/>
          </p:nvSpPr>
          <p:spPr>
            <a:xfrm>
              <a:off x="2501304" y="4319952"/>
              <a:ext cx="111780" cy="111781"/>
            </a:xfrm>
            <a:prstGeom prst="rect">
              <a:avLst/>
            </a:prstGeom>
            <a:solidFill>
              <a:srgbClr val="C00000"/>
            </a:solidFill>
            <a:ln w="1270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9" name="Level4_Blue"/>
          <p:cNvGrpSpPr/>
          <p:nvPr/>
        </p:nvGrpSpPr>
        <p:grpSpPr>
          <a:xfrm>
            <a:off x="3334124" y="4093034"/>
            <a:ext cx="7060192" cy="1676700"/>
            <a:chOff x="2614744" y="3069775"/>
            <a:chExt cx="5295144" cy="1257525"/>
          </a:xfrm>
        </p:grpSpPr>
        <p:sp>
          <p:nvSpPr>
            <p:cNvPr id="120" name="Rectangle 119"/>
            <p:cNvSpPr/>
            <p:nvPr/>
          </p:nvSpPr>
          <p:spPr>
            <a:xfrm rot="2478696">
              <a:off x="7739502" y="3069775"/>
              <a:ext cx="170386" cy="174682"/>
            </a:xfrm>
            <a:prstGeom prst="rect">
              <a:avLst/>
            </a:prstGeom>
            <a:solidFill>
              <a:srgbClr val="0070C0"/>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1" name="Rectangle 120"/>
            <p:cNvSpPr/>
            <p:nvPr/>
          </p:nvSpPr>
          <p:spPr>
            <a:xfrm>
              <a:off x="2614744" y="4215519"/>
              <a:ext cx="111780" cy="111781"/>
            </a:xfrm>
            <a:prstGeom prst="rect">
              <a:avLst/>
            </a:prstGeom>
            <a:solidFill>
              <a:srgbClr val="0070C0"/>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6" name="Level4_Green"/>
          <p:cNvGrpSpPr/>
          <p:nvPr/>
        </p:nvGrpSpPr>
        <p:grpSpPr>
          <a:xfrm>
            <a:off x="3335072" y="4415041"/>
            <a:ext cx="7442755" cy="1642976"/>
            <a:chOff x="2501304" y="3311281"/>
            <a:chExt cx="5582066" cy="1232232"/>
          </a:xfrm>
        </p:grpSpPr>
        <p:sp>
          <p:nvSpPr>
            <p:cNvPr id="122" name="Level4_Green_Left"/>
            <p:cNvSpPr/>
            <p:nvPr/>
          </p:nvSpPr>
          <p:spPr>
            <a:xfrm>
              <a:off x="2501304" y="4431732"/>
              <a:ext cx="111780" cy="111781"/>
            </a:xfrm>
            <a:prstGeom prst="rect">
              <a:avLst/>
            </a:prstGeom>
            <a:solidFill>
              <a:srgbClr val="1D8B16"/>
            </a:solidFill>
            <a:ln w="1270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3" name="Rectangle 122"/>
            <p:cNvSpPr/>
            <p:nvPr/>
          </p:nvSpPr>
          <p:spPr>
            <a:xfrm rot="2478696">
              <a:off x="7889811" y="3311281"/>
              <a:ext cx="193559" cy="177317"/>
            </a:xfrm>
            <a:prstGeom prst="rect">
              <a:avLst/>
            </a:prstGeom>
            <a:solidFill>
              <a:srgbClr val="1D8B16"/>
            </a:solidFill>
            <a:ln w="1270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Tree>
    <p:extLst>
      <p:ext uri="{BB962C8B-B14F-4D97-AF65-F5344CB8AC3E}">
        <p14:creationId xmlns:p14="http://schemas.microsoft.com/office/powerpoint/2010/main" val="240527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fade">
                                      <p:cBhvr>
                                        <p:cTn id="12" dur="500"/>
                                        <p:tgtEl>
                                          <p:spTgt spid="10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fade">
                                      <p:cBhvr>
                                        <p:cTn id="15" dur="500"/>
                                        <p:tgtEl>
                                          <p:spTgt spid="103"/>
                                        </p:tgtEl>
                                      </p:cBhvr>
                                    </p:animEffect>
                                  </p:childTnLst>
                                </p:cTn>
                              </p:par>
                            </p:childTnLst>
                          </p:cTn>
                        </p:par>
                        <p:par>
                          <p:cTn id="16" fill="hold">
                            <p:stCondLst>
                              <p:cond delay="500"/>
                            </p:stCondLst>
                            <p:childTnLst>
                              <p:par>
                                <p:cTn id="17" presetID="9" presetClass="emph" presetSubtype="0" grpId="1" nodeType="afterEffect">
                                  <p:stCondLst>
                                    <p:cond delay="0"/>
                                  </p:stCondLst>
                                  <p:childTnLst>
                                    <p:set>
                                      <p:cBhvr rctx="PPT">
                                        <p:cTn id="18" dur="indefinite"/>
                                        <p:tgtEl>
                                          <p:spTgt spid="103"/>
                                        </p:tgtEl>
                                        <p:attrNameLst>
                                          <p:attrName>style.opacity</p:attrName>
                                        </p:attrNameLst>
                                      </p:cBhvr>
                                      <p:to>
                                        <p:strVal val="0.5"/>
                                      </p:to>
                                    </p:set>
                                    <p:animEffect filter="image" prLst="opacity: 0.5">
                                      <p:cBhvr rctx="IE">
                                        <p:cTn id="19" dur="indefinite"/>
                                        <p:tgtEl>
                                          <p:spTgt spid="103"/>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7"/>
                                        </p:tgtEl>
                                        <p:attrNameLst>
                                          <p:attrName>style.visibility</p:attrName>
                                        </p:attrNameLst>
                                      </p:cBhvr>
                                      <p:to>
                                        <p:strVal val="visible"/>
                                      </p:to>
                                    </p:set>
                                    <p:animEffect transition="in" filter="fade">
                                      <p:cBhvr>
                                        <p:cTn id="26" dur="500"/>
                                        <p:tgtEl>
                                          <p:spTgt spid="107"/>
                                        </p:tgtEl>
                                      </p:cBhvr>
                                    </p:animEffect>
                                  </p:childTnLst>
                                </p:cTn>
                              </p:par>
                            </p:childTnLst>
                          </p:cTn>
                        </p:par>
                        <p:par>
                          <p:cTn id="27" fill="hold">
                            <p:stCondLst>
                              <p:cond delay="1000"/>
                            </p:stCondLst>
                            <p:childTnLst>
                              <p:par>
                                <p:cTn id="28" presetID="9" presetClass="emph" presetSubtype="0" grpId="1" nodeType="afterEffect">
                                  <p:stCondLst>
                                    <p:cond delay="0"/>
                                  </p:stCondLst>
                                  <p:childTnLst>
                                    <p:set>
                                      <p:cBhvr rctx="PPT">
                                        <p:cTn id="29" dur="indefinite"/>
                                        <p:tgtEl>
                                          <p:spTgt spid="107"/>
                                        </p:tgtEl>
                                        <p:attrNameLst>
                                          <p:attrName>style.opacity</p:attrName>
                                        </p:attrNameLst>
                                      </p:cBhvr>
                                      <p:to>
                                        <p:strVal val="0.25"/>
                                      </p:to>
                                    </p:set>
                                    <p:animEffect filter="image" prLst="opacity: 0.25">
                                      <p:cBhvr rctx="IE">
                                        <p:cTn id="30" dur="indefinite"/>
                                        <p:tgtEl>
                                          <p:spTgt spid="107"/>
                                        </p:tgtEl>
                                      </p:cBhvr>
                                    </p:animEffect>
                                  </p:childTnLst>
                                </p:cTn>
                              </p:par>
                              <p:par>
                                <p:cTn id="31" presetID="22" presetClass="entr" presetSubtype="1" fill="hold" nodeType="with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wipe(up)">
                                      <p:cBhvr>
                                        <p:cTn id="33" dur="500"/>
                                        <p:tgtEl>
                                          <p:spTgt spid="10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1"/>
                                        </p:tgtEl>
                                        <p:attrNameLst>
                                          <p:attrName>style.visibility</p:attrName>
                                        </p:attrNameLst>
                                      </p:cBhvr>
                                      <p:to>
                                        <p:strVal val="visible"/>
                                      </p:to>
                                    </p:set>
                                    <p:animEffect transition="in" filter="fade">
                                      <p:cBhvr>
                                        <p:cTn id="36" dur="500"/>
                                        <p:tgtEl>
                                          <p:spTgt spid="111"/>
                                        </p:tgtEl>
                                      </p:cBhvr>
                                    </p:animEffect>
                                  </p:childTnLst>
                                </p:cTn>
                              </p:par>
                            </p:childTnLst>
                          </p:cTn>
                        </p:par>
                        <p:par>
                          <p:cTn id="37" fill="hold">
                            <p:stCondLst>
                              <p:cond delay="1500"/>
                            </p:stCondLst>
                            <p:childTnLst>
                              <p:par>
                                <p:cTn id="38" presetID="9" presetClass="emph" presetSubtype="0" grpId="1" nodeType="afterEffect">
                                  <p:stCondLst>
                                    <p:cond delay="0"/>
                                  </p:stCondLst>
                                  <p:childTnLst>
                                    <p:set>
                                      <p:cBhvr rctx="PPT">
                                        <p:cTn id="39" dur="indefinite"/>
                                        <p:tgtEl>
                                          <p:spTgt spid="111"/>
                                        </p:tgtEl>
                                        <p:attrNameLst>
                                          <p:attrName>style.opacity</p:attrName>
                                        </p:attrNameLst>
                                      </p:cBhvr>
                                      <p:to>
                                        <p:strVal val="0.25"/>
                                      </p:to>
                                    </p:set>
                                    <p:animEffect filter="image" prLst="opacity: 0.25">
                                      <p:cBhvr rctx="IE">
                                        <p:cTn id="40" dur="indefinite"/>
                                        <p:tgtEl>
                                          <p:spTgt spid="111"/>
                                        </p:tgtEl>
                                      </p:cBhvr>
                                    </p:animEffect>
                                  </p:childTnLst>
                                </p:cTn>
                              </p:par>
                              <p:par>
                                <p:cTn id="41" presetID="22" presetClass="entr" presetSubtype="1"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wipe(up)">
                                      <p:cBhvr>
                                        <p:cTn id="43" dur="500"/>
                                        <p:tgtEl>
                                          <p:spTgt spid="1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nodeType="with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119"/>
                                        </p:tgtEl>
                                        <p:attrNameLst>
                                          <p:attrName>style.visibility</p:attrName>
                                        </p:attrNameLst>
                                      </p:cBhvr>
                                      <p:to>
                                        <p:strVal val="visible"/>
                                      </p:to>
                                    </p:set>
                                    <p:animEffect transition="in" filter="fade">
                                      <p:cBhvr>
                                        <p:cTn id="53" dur="500"/>
                                        <p:tgtEl>
                                          <p:spTgt spid="119"/>
                                        </p:tgtEl>
                                      </p:cBhvr>
                                    </p:animEffect>
                                  </p:childTnLst>
                                </p:cTn>
                              </p:par>
                            </p:childTnLst>
                          </p:cTn>
                        </p:par>
                        <p:par>
                          <p:cTn id="54" fill="hold">
                            <p:stCondLst>
                              <p:cond delay="2500"/>
                            </p:stCondLst>
                            <p:childTnLst>
                              <p:par>
                                <p:cTn id="55" presetID="10" presetClass="entr" presetSubtype="0"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3" grpId="1" animBg="1"/>
      <p:bldP spid="107" grpId="0" animBg="1"/>
      <p:bldP spid="107" grpId="1" animBg="1"/>
      <p:bldP spid="111" grpId="0" animBg="1"/>
      <p:bldP spid="111" grpId="1"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12"/>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Flat Leaves Sampling</a:t>
            </a:r>
          </a:p>
        </p:txBody>
      </p:sp>
      <p:graphicFrame>
        <p:nvGraphicFramePr>
          <p:cNvPr id="4" name="Content Placeholder 3"/>
          <p:cNvGraphicFramePr>
            <a:graphicFrameLocks noGrp="1"/>
          </p:cNvGraphicFramePr>
          <p:nvPr>
            <p:ph idx="1"/>
            <p:extLst/>
          </p:nvPr>
        </p:nvGraphicFramePr>
        <p:xfrm>
          <a:off x="6829121" y="2122843"/>
          <a:ext cx="4443312" cy="3901440"/>
        </p:xfrm>
        <a:graphic>
          <a:graphicData uri="http://schemas.openxmlformats.org/drawingml/2006/table">
            <a:tbl>
              <a:tblPr firstRow="1" bandRow="1">
                <a:tableStyleId>{5940675A-B579-460E-94D1-54222C63F5DA}</a:tableStyleId>
              </a:tblPr>
              <a:tblGrid>
                <a:gridCol w="277707">
                  <a:extLst>
                    <a:ext uri="{9D8B030D-6E8A-4147-A177-3AD203B41FA5}">
                      <a16:colId xmlns:a16="http://schemas.microsoft.com/office/drawing/2014/main" val="20000"/>
                    </a:ext>
                  </a:extLst>
                </a:gridCol>
                <a:gridCol w="277707">
                  <a:extLst>
                    <a:ext uri="{9D8B030D-6E8A-4147-A177-3AD203B41FA5}">
                      <a16:colId xmlns:a16="http://schemas.microsoft.com/office/drawing/2014/main" val="20001"/>
                    </a:ext>
                  </a:extLst>
                </a:gridCol>
                <a:gridCol w="277707">
                  <a:extLst>
                    <a:ext uri="{9D8B030D-6E8A-4147-A177-3AD203B41FA5}">
                      <a16:colId xmlns:a16="http://schemas.microsoft.com/office/drawing/2014/main" val="20002"/>
                    </a:ext>
                  </a:extLst>
                </a:gridCol>
                <a:gridCol w="277707">
                  <a:extLst>
                    <a:ext uri="{9D8B030D-6E8A-4147-A177-3AD203B41FA5}">
                      <a16:colId xmlns:a16="http://schemas.microsoft.com/office/drawing/2014/main" val="20003"/>
                    </a:ext>
                  </a:extLst>
                </a:gridCol>
                <a:gridCol w="277707">
                  <a:extLst>
                    <a:ext uri="{9D8B030D-6E8A-4147-A177-3AD203B41FA5}">
                      <a16:colId xmlns:a16="http://schemas.microsoft.com/office/drawing/2014/main" val="20004"/>
                    </a:ext>
                  </a:extLst>
                </a:gridCol>
                <a:gridCol w="277707">
                  <a:extLst>
                    <a:ext uri="{9D8B030D-6E8A-4147-A177-3AD203B41FA5}">
                      <a16:colId xmlns:a16="http://schemas.microsoft.com/office/drawing/2014/main" val="20005"/>
                    </a:ext>
                  </a:extLst>
                </a:gridCol>
                <a:gridCol w="277707">
                  <a:extLst>
                    <a:ext uri="{9D8B030D-6E8A-4147-A177-3AD203B41FA5}">
                      <a16:colId xmlns:a16="http://schemas.microsoft.com/office/drawing/2014/main" val="20006"/>
                    </a:ext>
                  </a:extLst>
                </a:gridCol>
                <a:gridCol w="277707">
                  <a:extLst>
                    <a:ext uri="{9D8B030D-6E8A-4147-A177-3AD203B41FA5}">
                      <a16:colId xmlns:a16="http://schemas.microsoft.com/office/drawing/2014/main" val="20007"/>
                    </a:ext>
                  </a:extLst>
                </a:gridCol>
                <a:gridCol w="277707">
                  <a:extLst>
                    <a:ext uri="{9D8B030D-6E8A-4147-A177-3AD203B41FA5}">
                      <a16:colId xmlns:a16="http://schemas.microsoft.com/office/drawing/2014/main" val="20008"/>
                    </a:ext>
                  </a:extLst>
                </a:gridCol>
                <a:gridCol w="277707">
                  <a:extLst>
                    <a:ext uri="{9D8B030D-6E8A-4147-A177-3AD203B41FA5}">
                      <a16:colId xmlns:a16="http://schemas.microsoft.com/office/drawing/2014/main" val="20009"/>
                    </a:ext>
                  </a:extLst>
                </a:gridCol>
                <a:gridCol w="277707">
                  <a:extLst>
                    <a:ext uri="{9D8B030D-6E8A-4147-A177-3AD203B41FA5}">
                      <a16:colId xmlns:a16="http://schemas.microsoft.com/office/drawing/2014/main" val="20010"/>
                    </a:ext>
                  </a:extLst>
                </a:gridCol>
                <a:gridCol w="277707">
                  <a:extLst>
                    <a:ext uri="{9D8B030D-6E8A-4147-A177-3AD203B41FA5}">
                      <a16:colId xmlns:a16="http://schemas.microsoft.com/office/drawing/2014/main" val="20011"/>
                    </a:ext>
                  </a:extLst>
                </a:gridCol>
                <a:gridCol w="277707">
                  <a:extLst>
                    <a:ext uri="{9D8B030D-6E8A-4147-A177-3AD203B41FA5}">
                      <a16:colId xmlns:a16="http://schemas.microsoft.com/office/drawing/2014/main" val="20012"/>
                    </a:ext>
                  </a:extLst>
                </a:gridCol>
                <a:gridCol w="277707">
                  <a:extLst>
                    <a:ext uri="{9D8B030D-6E8A-4147-A177-3AD203B41FA5}">
                      <a16:colId xmlns:a16="http://schemas.microsoft.com/office/drawing/2014/main" val="20013"/>
                    </a:ext>
                  </a:extLst>
                </a:gridCol>
                <a:gridCol w="277707">
                  <a:extLst>
                    <a:ext uri="{9D8B030D-6E8A-4147-A177-3AD203B41FA5}">
                      <a16:colId xmlns:a16="http://schemas.microsoft.com/office/drawing/2014/main" val="20014"/>
                    </a:ext>
                  </a:extLst>
                </a:gridCol>
                <a:gridCol w="277707">
                  <a:extLst>
                    <a:ext uri="{9D8B030D-6E8A-4147-A177-3AD203B41FA5}">
                      <a16:colId xmlns:a16="http://schemas.microsoft.com/office/drawing/2014/main" val="20015"/>
                    </a:ext>
                  </a:extLst>
                </a:gridCol>
              </a:tblGrid>
              <a:tr h="243840">
                <a:tc>
                  <a:txBody>
                    <a:bodyPr/>
                    <a:lstStyle/>
                    <a:p>
                      <a:endParaRPr lang="sv-SE" sz="800" dirty="0"/>
                    </a:p>
                  </a:txBody>
                  <a:tcPr marL="121920" marR="121920" marT="60960" marB="6096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243840">
                <a:tc>
                  <a:txBody>
                    <a:bodyPr/>
                    <a:lstStyle/>
                    <a:p>
                      <a:endParaRPr lang="sv-SE" sz="800" dirty="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5"/>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6"/>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7"/>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8"/>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9"/>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0"/>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1"/>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2"/>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3"/>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4"/>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cxnSp>
        <p:nvCxnSpPr>
          <p:cNvPr id="6" name="Straight Connector 5"/>
          <p:cNvCxnSpPr/>
          <p:nvPr/>
        </p:nvCxnSpPr>
        <p:spPr>
          <a:xfrm>
            <a:off x="7944721" y="2122843"/>
            <a:ext cx="0" cy="390144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167967" y="2122843"/>
            <a:ext cx="0" cy="390144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829121" y="3093811"/>
            <a:ext cx="444330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29121" y="5057085"/>
            <a:ext cx="4443307" cy="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227169" y="2024033"/>
            <a:ext cx="4884769" cy="461665"/>
          </a:xfrm>
          <a:prstGeom prst="rect">
            <a:avLst/>
          </a:prstGeom>
          <a:noFill/>
        </p:spPr>
        <p:txBody>
          <a:bodyPr wrap="square" rtlCol="0">
            <a:spAutoFit/>
          </a:bodyPr>
          <a:lstStyle/>
          <a:p>
            <a:r>
              <a:rPr lang="sv-SE" sz="2400" dirty="0"/>
              <a:t>8×8 flat leafs of a specific depth.</a:t>
            </a:r>
          </a:p>
        </p:txBody>
      </p:sp>
      <p:sp>
        <p:nvSpPr>
          <p:cNvPr id="26" name="Multiply 25"/>
          <p:cNvSpPr/>
          <p:nvPr/>
        </p:nvSpPr>
        <p:spPr>
          <a:xfrm>
            <a:off x="8814122" y="3863643"/>
            <a:ext cx="194733" cy="175636"/>
          </a:xfrm>
          <a:prstGeom prst="mathMultiply">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7" name="TextBox 26"/>
          <p:cNvSpPr txBox="1"/>
          <p:nvPr/>
        </p:nvSpPr>
        <p:spPr>
          <a:xfrm>
            <a:off x="2625662" y="3459018"/>
            <a:ext cx="2087781" cy="461665"/>
          </a:xfrm>
          <a:prstGeom prst="rect">
            <a:avLst/>
          </a:prstGeom>
          <a:noFill/>
        </p:spPr>
        <p:txBody>
          <a:bodyPr wrap="square" rtlCol="0">
            <a:spAutoFit/>
          </a:bodyPr>
          <a:lstStyle/>
          <a:p>
            <a:pPr algn="ctr"/>
            <a:r>
              <a:rPr lang="sv-SE" sz="2400" dirty="0"/>
              <a:t>1×1 filter size</a:t>
            </a:r>
          </a:p>
        </p:txBody>
      </p:sp>
      <p:sp>
        <p:nvSpPr>
          <p:cNvPr id="28" name="Right Arrow 27"/>
          <p:cNvSpPr/>
          <p:nvPr/>
        </p:nvSpPr>
        <p:spPr>
          <a:xfrm rot="5400000">
            <a:off x="3283074" y="4295089"/>
            <a:ext cx="772957" cy="6374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9" name="TextBox 28"/>
          <p:cNvSpPr txBox="1"/>
          <p:nvPr/>
        </p:nvSpPr>
        <p:spPr>
          <a:xfrm>
            <a:off x="3155576" y="5171639"/>
            <a:ext cx="1027953" cy="461665"/>
          </a:xfrm>
          <a:prstGeom prst="rect">
            <a:avLst/>
          </a:prstGeom>
          <a:noFill/>
        </p:spPr>
        <p:txBody>
          <a:bodyPr wrap="square" rtlCol="0">
            <a:spAutoFit/>
          </a:bodyPr>
          <a:lstStyle/>
          <a:p>
            <a:pPr algn="ctr"/>
            <a:r>
              <a:rPr lang="sv-SE" sz="2400" dirty="0"/>
              <a:t>1 leaf</a:t>
            </a:r>
          </a:p>
        </p:txBody>
      </p:sp>
    </p:spTree>
    <p:extLst>
      <p:ext uri="{BB962C8B-B14F-4D97-AF65-F5344CB8AC3E}">
        <p14:creationId xmlns:p14="http://schemas.microsoft.com/office/powerpoint/2010/main" val="3159772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 name="Rectangle 63"/>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Flat Leaves Sampling</a:t>
            </a:r>
          </a:p>
        </p:txBody>
      </p:sp>
      <p:graphicFrame>
        <p:nvGraphicFramePr>
          <p:cNvPr id="4" name="Content Placeholder 3"/>
          <p:cNvGraphicFramePr>
            <a:graphicFrameLocks noGrp="1"/>
          </p:cNvGraphicFramePr>
          <p:nvPr>
            <p:ph idx="1"/>
            <p:extLst/>
          </p:nvPr>
        </p:nvGraphicFramePr>
        <p:xfrm>
          <a:off x="6829121" y="2122843"/>
          <a:ext cx="4443312" cy="3901440"/>
        </p:xfrm>
        <a:graphic>
          <a:graphicData uri="http://schemas.openxmlformats.org/drawingml/2006/table">
            <a:tbl>
              <a:tblPr firstRow="1" bandRow="1">
                <a:tableStyleId>{5940675A-B579-460E-94D1-54222C63F5DA}</a:tableStyleId>
              </a:tblPr>
              <a:tblGrid>
                <a:gridCol w="277707">
                  <a:extLst>
                    <a:ext uri="{9D8B030D-6E8A-4147-A177-3AD203B41FA5}">
                      <a16:colId xmlns:a16="http://schemas.microsoft.com/office/drawing/2014/main" val="20000"/>
                    </a:ext>
                  </a:extLst>
                </a:gridCol>
                <a:gridCol w="277707">
                  <a:extLst>
                    <a:ext uri="{9D8B030D-6E8A-4147-A177-3AD203B41FA5}">
                      <a16:colId xmlns:a16="http://schemas.microsoft.com/office/drawing/2014/main" val="20001"/>
                    </a:ext>
                  </a:extLst>
                </a:gridCol>
                <a:gridCol w="277707">
                  <a:extLst>
                    <a:ext uri="{9D8B030D-6E8A-4147-A177-3AD203B41FA5}">
                      <a16:colId xmlns:a16="http://schemas.microsoft.com/office/drawing/2014/main" val="20002"/>
                    </a:ext>
                  </a:extLst>
                </a:gridCol>
                <a:gridCol w="277707">
                  <a:extLst>
                    <a:ext uri="{9D8B030D-6E8A-4147-A177-3AD203B41FA5}">
                      <a16:colId xmlns:a16="http://schemas.microsoft.com/office/drawing/2014/main" val="20003"/>
                    </a:ext>
                  </a:extLst>
                </a:gridCol>
                <a:gridCol w="277707">
                  <a:extLst>
                    <a:ext uri="{9D8B030D-6E8A-4147-A177-3AD203B41FA5}">
                      <a16:colId xmlns:a16="http://schemas.microsoft.com/office/drawing/2014/main" val="20004"/>
                    </a:ext>
                  </a:extLst>
                </a:gridCol>
                <a:gridCol w="277707">
                  <a:extLst>
                    <a:ext uri="{9D8B030D-6E8A-4147-A177-3AD203B41FA5}">
                      <a16:colId xmlns:a16="http://schemas.microsoft.com/office/drawing/2014/main" val="20005"/>
                    </a:ext>
                  </a:extLst>
                </a:gridCol>
                <a:gridCol w="277707">
                  <a:extLst>
                    <a:ext uri="{9D8B030D-6E8A-4147-A177-3AD203B41FA5}">
                      <a16:colId xmlns:a16="http://schemas.microsoft.com/office/drawing/2014/main" val="20006"/>
                    </a:ext>
                  </a:extLst>
                </a:gridCol>
                <a:gridCol w="277707">
                  <a:extLst>
                    <a:ext uri="{9D8B030D-6E8A-4147-A177-3AD203B41FA5}">
                      <a16:colId xmlns:a16="http://schemas.microsoft.com/office/drawing/2014/main" val="20007"/>
                    </a:ext>
                  </a:extLst>
                </a:gridCol>
                <a:gridCol w="277707">
                  <a:extLst>
                    <a:ext uri="{9D8B030D-6E8A-4147-A177-3AD203B41FA5}">
                      <a16:colId xmlns:a16="http://schemas.microsoft.com/office/drawing/2014/main" val="20008"/>
                    </a:ext>
                  </a:extLst>
                </a:gridCol>
                <a:gridCol w="277707">
                  <a:extLst>
                    <a:ext uri="{9D8B030D-6E8A-4147-A177-3AD203B41FA5}">
                      <a16:colId xmlns:a16="http://schemas.microsoft.com/office/drawing/2014/main" val="20009"/>
                    </a:ext>
                  </a:extLst>
                </a:gridCol>
                <a:gridCol w="277707">
                  <a:extLst>
                    <a:ext uri="{9D8B030D-6E8A-4147-A177-3AD203B41FA5}">
                      <a16:colId xmlns:a16="http://schemas.microsoft.com/office/drawing/2014/main" val="20010"/>
                    </a:ext>
                  </a:extLst>
                </a:gridCol>
                <a:gridCol w="277707">
                  <a:extLst>
                    <a:ext uri="{9D8B030D-6E8A-4147-A177-3AD203B41FA5}">
                      <a16:colId xmlns:a16="http://schemas.microsoft.com/office/drawing/2014/main" val="20011"/>
                    </a:ext>
                  </a:extLst>
                </a:gridCol>
                <a:gridCol w="277707">
                  <a:extLst>
                    <a:ext uri="{9D8B030D-6E8A-4147-A177-3AD203B41FA5}">
                      <a16:colId xmlns:a16="http://schemas.microsoft.com/office/drawing/2014/main" val="20012"/>
                    </a:ext>
                  </a:extLst>
                </a:gridCol>
                <a:gridCol w="277707">
                  <a:extLst>
                    <a:ext uri="{9D8B030D-6E8A-4147-A177-3AD203B41FA5}">
                      <a16:colId xmlns:a16="http://schemas.microsoft.com/office/drawing/2014/main" val="20013"/>
                    </a:ext>
                  </a:extLst>
                </a:gridCol>
                <a:gridCol w="277707">
                  <a:extLst>
                    <a:ext uri="{9D8B030D-6E8A-4147-A177-3AD203B41FA5}">
                      <a16:colId xmlns:a16="http://schemas.microsoft.com/office/drawing/2014/main" val="20014"/>
                    </a:ext>
                  </a:extLst>
                </a:gridCol>
                <a:gridCol w="277707">
                  <a:extLst>
                    <a:ext uri="{9D8B030D-6E8A-4147-A177-3AD203B41FA5}">
                      <a16:colId xmlns:a16="http://schemas.microsoft.com/office/drawing/2014/main" val="20015"/>
                    </a:ext>
                  </a:extLst>
                </a:gridCol>
              </a:tblGrid>
              <a:tr h="243840">
                <a:tc>
                  <a:txBody>
                    <a:bodyPr/>
                    <a:lstStyle/>
                    <a:p>
                      <a:endParaRPr lang="sv-SE" sz="800" dirty="0"/>
                    </a:p>
                  </a:txBody>
                  <a:tcPr marL="121920" marR="121920" marT="60960" marB="6096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243840">
                <a:tc>
                  <a:txBody>
                    <a:bodyPr/>
                    <a:lstStyle/>
                    <a:p>
                      <a:endParaRPr lang="sv-SE" sz="800" dirty="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5"/>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6"/>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7"/>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8"/>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9"/>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0"/>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1"/>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2"/>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3"/>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4"/>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cxnSp>
        <p:nvCxnSpPr>
          <p:cNvPr id="6" name="Straight Connector 5"/>
          <p:cNvCxnSpPr/>
          <p:nvPr/>
        </p:nvCxnSpPr>
        <p:spPr>
          <a:xfrm>
            <a:off x="7944721" y="2122843"/>
            <a:ext cx="0" cy="390144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0167967" y="2122843"/>
            <a:ext cx="0" cy="390144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829121" y="3093811"/>
            <a:ext cx="444330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29121" y="5057085"/>
            <a:ext cx="4443307" cy="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227169" y="2024033"/>
            <a:ext cx="4757271" cy="461665"/>
          </a:xfrm>
          <a:prstGeom prst="rect">
            <a:avLst/>
          </a:prstGeom>
          <a:noFill/>
        </p:spPr>
        <p:txBody>
          <a:bodyPr wrap="square" rtlCol="0">
            <a:spAutoFit/>
          </a:bodyPr>
          <a:lstStyle/>
          <a:p>
            <a:r>
              <a:rPr lang="sv-SE" sz="2400" dirty="0"/>
              <a:t>8×8 flat leafs of a specific depth.</a:t>
            </a:r>
          </a:p>
        </p:txBody>
      </p:sp>
      <p:grpSp>
        <p:nvGrpSpPr>
          <p:cNvPr id="3" name="Group 2"/>
          <p:cNvGrpSpPr/>
          <p:nvPr/>
        </p:nvGrpSpPr>
        <p:grpSpPr>
          <a:xfrm>
            <a:off x="8267468" y="3379433"/>
            <a:ext cx="1299193" cy="1153900"/>
            <a:chOff x="6200600" y="2534574"/>
            <a:chExt cx="974395" cy="865425"/>
          </a:xfrm>
        </p:grpSpPr>
        <p:sp>
          <p:nvSpPr>
            <p:cNvPr id="26" name="Multiply 25"/>
            <p:cNvSpPr/>
            <p:nvPr/>
          </p:nvSpPr>
          <p:spPr>
            <a:xfrm>
              <a:off x="6610591" y="2897732"/>
              <a:ext cx="146050" cy="131727"/>
            </a:xfrm>
            <a:prstGeom prst="mathMultiply">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Multiply 9"/>
            <p:cNvSpPr/>
            <p:nvPr/>
          </p:nvSpPr>
          <p:spPr>
            <a:xfrm>
              <a:off x="6401414"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Multiply 11"/>
            <p:cNvSpPr/>
            <p:nvPr/>
          </p:nvSpPr>
          <p:spPr>
            <a:xfrm>
              <a:off x="6610591"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Multiply 12"/>
            <p:cNvSpPr/>
            <p:nvPr/>
          </p:nvSpPr>
          <p:spPr>
            <a:xfrm>
              <a:off x="6401414"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Multiply 13"/>
            <p:cNvSpPr/>
            <p:nvPr/>
          </p:nvSpPr>
          <p:spPr>
            <a:xfrm>
              <a:off x="7028945"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Multiply 14"/>
            <p:cNvSpPr/>
            <p:nvPr/>
          </p:nvSpPr>
          <p:spPr>
            <a:xfrm>
              <a:off x="6819768"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 name="Multiply 15"/>
            <p:cNvSpPr/>
            <p:nvPr/>
          </p:nvSpPr>
          <p:spPr>
            <a:xfrm>
              <a:off x="7028945"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 name="Multiply 16"/>
            <p:cNvSpPr/>
            <p:nvPr/>
          </p:nvSpPr>
          <p:spPr>
            <a:xfrm>
              <a:off x="6819768"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Multiply 21"/>
            <p:cNvSpPr/>
            <p:nvPr/>
          </p:nvSpPr>
          <p:spPr>
            <a:xfrm>
              <a:off x="6200600"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Multiply 23"/>
            <p:cNvSpPr/>
            <p:nvPr/>
          </p:nvSpPr>
          <p:spPr>
            <a:xfrm>
              <a:off x="6200600"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0" name="Multiply 29"/>
            <p:cNvSpPr/>
            <p:nvPr/>
          </p:nvSpPr>
          <p:spPr>
            <a:xfrm>
              <a:off x="6610591"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1" name="Multiply 30"/>
            <p:cNvSpPr/>
            <p:nvPr/>
          </p:nvSpPr>
          <p:spPr>
            <a:xfrm>
              <a:off x="6401414"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2" name="Multiply 31"/>
            <p:cNvSpPr/>
            <p:nvPr/>
          </p:nvSpPr>
          <p:spPr>
            <a:xfrm>
              <a:off x="6610591"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3" name="Multiply 32"/>
            <p:cNvSpPr/>
            <p:nvPr/>
          </p:nvSpPr>
          <p:spPr>
            <a:xfrm>
              <a:off x="6401414"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4" name="Multiply 33"/>
            <p:cNvSpPr/>
            <p:nvPr/>
          </p:nvSpPr>
          <p:spPr>
            <a:xfrm>
              <a:off x="7028945"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5" name="Multiply 34"/>
            <p:cNvSpPr/>
            <p:nvPr/>
          </p:nvSpPr>
          <p:spPr>
            <a:xfrm>
              <a:off x="6819768"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6" name="Multiply 35"/>
            <p:cNvSpPr/>
            <p:nvPr/>
          </p:nvSpPr>
          <p:spPr>
            <a:xfrm>
              <a:off x="7028945"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7" name="Multiply 36"/>
            <p:cNvSpPr/>
            <p:nvPr/>
          </p:nvSpPr>
          <p:spPr>
            <a:xfrm>
              <a:off x="6819768"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2" name="Multiply 41"/>
            <p:cNvSpPr/>
            <p:nvPr/>
          </p:nvSpPr>
          <p:spPr>
            <a:xfrm>
              <a:off x="6200600"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4" name="Multiply 43"/>
            <p:cNvSpPr/>
            <p:nvPr/>
          </p:nvSpPr>
          <p:spPr>
            <a:xfrm>
              <a:off x="6200600"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6" name="Multiply 65"/>
            <p:cNvSpPr/>
            <p:nvPr/>
          </p:nvSpPr>
          <p:spPr>
            <a:xfrm>
              <a:off x="6610591"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7" name="Multiply 66"/>
            <p:cNvSpPr/>
            <p:nvPr/>
          </p:nvSpPr>
          <p:spPr>
            <a:xfrm>
              <a:off x="6401414"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0" name="Multiply 69"/>
            <p:cNvSpPr/>
            <p:nvPr/>
          </p:nvSpPr>
          <p:spPr>
            <a:xfrm>
              <a:off x="7028945"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1" name="Multiply 70"/>
            <p:cNvSpPr/>
            <p:nvPr/>
          </p:nvSpPr>
          <p:spPr>
            <a:xfrm>
              <a:off x="6819768"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8" name="Multiply 77"/>
            <p:cNvSpPr/>
            <p:nvPr/>
          </p:nvSpPr>
          <p:spPr>
            <a:xfrm>
              <a:off x="6200600"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grpSp>
        <p:nvGrpSpPr>
          <p:cNvPr id="93" name="Group 92"/>
          <p:cNvGrpSpPr/>
          <p:nvPr/>
        </p:nvGrpSpPr>
        <p:grpSpPr>
          <a:xfrm>
            <a:off x="7430760" y="3374510"/>
            <a:ext cx="1299193" cy="1153900"/>
            <a:chOff x="6200600" y="2534574"/>
            <a:chExt cx="974395" cy="865425"/>
          </a:xfrm>
        </p:grpSpPr>
        <p:sp>
          <p:nvSpPr>
            <p:cNvPr id="94" name="Multiply 93"/>
            <p:cNvSpPr/>
            <p:nvPr/>
          </p:nvSpPr>
          <p:spPr>
            <a:xfrm>
              <a:off x="6610591" y="2897732"/>
              <a:ext cx="146050" cy="131727"/>
            </a:xfrm>
            <a:prstGeom prst="mathMultiply">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5" name="Multiply 94"/>
            <p:cNvSpPr/>
            <p:nvPr/>
          </p:nvSpPr>
          <p:spPr>
            <a:xfrm>
              <a:off x="6401414"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6" name="Multiply 95"/>
            <p:cNvSpPr/>
            <p:nvPr/>
          </p:nvSpPr>
          <p:spPr>
            <a:xfrm>
              <a:off x="6610591"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7" name="Multiply 96"/>
            <p:cNvSpPr/>
            <p:nvPr/>
          </p:nvSpPr>
          <p:spPr>
            <a:xfrm>
              <a:off x="6401414"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8" name="Multiply 97"/>
            <p:cNvSpPr/>
            <p:nvPr/>
          </p:nvSpPr>
          <p:spPr>
            <a:xfrm>
              <a:off x="7028945"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9" name="Multiply 98"/>
            <p:cNvSpPr/>
            <p:nvPr/>
          </p:nvSpPr>
          <p:spPr>
            <a:xfrm>
              <a:off x="6819768"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0" name="Multiply 99"/>
            <p:cNvSpPr/>
            <p:nvPr/>
          </p:nvSpPr>
          <p:spPr>
            <a:xfrm>
              <a:off x="7028945"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1" name="Multiply 100"/>
            <p:cNvSpPr/>
            <p:nvPr/>
          </p:nvSpPr>
          <p:spPr>
            <a:xfrm>
              <a:off x="6819768"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2" name="Multiply 101"/>
            <p:cNvSpPr/>
            <p:nvPr/>
          </p:nvSpPr>
          <p:spPr>
            <a:xfrm>
              <a:off x="6200600"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3" name="Multiply 102"/>
            <p:cNvSpPr/>
            <p:nvPr/>
          </p:nvSpPr>
          <p:spPr>
            <a:xfrm>
              <a:off x="6200600"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4" name="Multiply 103"/>
            <p:cNvSpPr/>
            <p:nvPr/>
          </p:nvSpPr>
          <p:spPr>
            <a:xfrm>
              <a:off x="6610591"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5" name="Multiply 104"/>
            <p:cNvSpPr/>
            <p:nvPr/>
          </p:nvSpPr>
          <p:spPr>
            <a:xfrm>
              <a:off x="6401414"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6" name="Multiply 105"/>
            <p:cNvSpPr/>
            <p:nvPr/>
          </p:nvSpPr>
          <p:spPr>
            <a:xfrm>
              <a:off x="6610591"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7" name="Multiply 106"/>
            <p:cNvSpPr/>
            <p:nvPr/>
          </p:nvSpPr>
          <p:spPr>
            <a:xfrm>
              <a:off x="6401414"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8" name="Multiply 107"/>
            <p:cNvSpPr/>
            <p:nvPr/>
          </p:nvSpPr>
          <p:spPr>
            <a:xfrm>
              <a:off x="7028945"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9" name="Multiply 108"/>
            <p:cNvSpPr/>
            <p:nvPr/>
          </p:nvSpPr>
          <p:spPr>
            <a:xfrm>
              <a:off x="6819768"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0" name="Multiply 109"/>
            <p:cNvSpPr/>
            <p:nvPr/>
          </p:nvSpPr>
          <p:spPr>
            <a:xfrm>
              <a:off x="7028945"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1" name="Multiply 110"/>
            <p:cNvSpPr/>
            <p:nvPr/>
          </p:nvSpPr>
          <p:spPr>
            <a:xfrm>
              <a:off x="6819768"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2" name="Multiply 111"/>
            <p:cNvSpPr/>
            <p:nvPr/>
          </p:nvSpPr>
          <p:spPr>
            <a:xfrm>
              <a:off x="6200600"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3" name="Multiply 112"/>
            <p:cNvSpPr/>
            <p:nvPr/>
          </p:nvSpPr>
          <p:spPr>
            <a:xfrm>
              <a:off x="6200600"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4" name="Multiply 113"/>
            <p:cNvSpPr/>
            <p:nvPr/>
          </p:nvSpPr>
          <p:spPr>
            <a:xfrm>
              <a:off x="6610591"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5" name="Multiply 114"/>
            <p:cNvSpPr/>
            <p:nvPr/>
          </p:nvSpPr>
          <p:spPr>
            <a:xfrm>
              <a:off x="6401414"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6" name="Multiply 115"/>
            <p:cNvSpPr/>
            <p:nvPr/>
          </p:nvSpPr>
          <p:spPr>
            <a:xfrm>
              <a:off x="7028945"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7" name="Multiply 116"/>
            <p:cNvSpPr/>
            <p:nvPr/>
          </p:nvSpPr>
          <p:spPr>
            <a:xfrm>
              <a:off x="6819768"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8" name="Multiply 117"/>
            <p:cNvSpPr/>
            <p:nvPr/>
          </p:nvSpPr>
          <p:spPr>
            <a:xfrm>
              <a:off x="6200600"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120" name="TextBox 119"/>
          <p:cNvSpPr txBox="1"/>
          <p:nvPr/>
        </p:nvSpPr>
        <p:spPr>
          <a:xfrm>
            <a:off x="2556752" y="3459018"/>
            <a:ext cx="2087781" cy="461665"/>
          </a:xfrm>
          <a:prstGeom prst="rect">
            <a:avLst/>
          </a:prstGeom>
          <a:noFill/>
        </p:spPr>
        <p:txBody>
          <a:bodyPr wrap="square" rtlCol="0">
            <a:spAutoFit/>
          </a:bodyPr>
          <a:lstStyle/>
          <a:p>
            <a:pPr algn="ctr"/>
            <a:r>
              <a:rPr lang="sv-SE" sz="2400" dirty="0"/>
              <a:t>5×5 filter size</a:t>
            </a:r>
          </a:p>
        </p:txBody>
      </p:sp>
      <p:sp>
        <p:nvSpPr>
          <p:cNvPr id="122" name="TextBox 121"/>
          <p:cNvSpPr txBox="1"/>
          <p:nvPr/>
        </p:nvSpPr>
        <p:spPr>
          <a:xfrm>
            <a:off x="2249960" y="5171639"/>
            <a:ext cx="2701365" cy="461665"/>
          </a:xfrm>
          <a:prstGeom prst="rect">
            <a:avLst/>
          </a:prstGeom>
          <a:noFill/>
        </p:spPr>
        <p:txBody>
          <a:bodyPr wrap="square" rtlCol="0">
            <a:spAutoFit/>
          </a:bodyPr>
          <a:lstStyle/>
          <a:p>
            <a:pPr algn="ctr"/>
            <a:r>
              <a:rPr lang="sv-SE" sz="2400" dirty="0"/>
              <a:t>1, 2 or 4 leaves</a:t>
            </a:r>
          </a:p>
        </p:txBody>
      </p:sp>
      <p:sp>
        <p:nvSpPr>
          <p:cNvPr id="123" name="Right Arrow 122"/>
          <p:cNvSpPr/>
          <p:nvPr/>
        </p:nvSpPr>
        <p:spPr>
          <a:xfrm rot="5400000">
            <a:off x="3283074" y="4295089"/>
            <a:ext cx="772957" cy="6374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324515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61111E-6 -1.85185E-6 L -0.06875 -0.00093 " pathEditMode="relative" rAng="0" ptsTypes="AA">
                                      <p:cBhvr>
                                        <p:cTn id="6" dur="2000" fill="hold"/>
                                        <p:tgtEl>
                                          <p:spTgt spid="3"/>
                                        </p:tgtEl>
                                        <p:attrNameLst>
                                          <p:attrName>ppt_x</p:attrName>
                                          <p:attrName>ppt_y</p:attrName>
                                        </p:attrNameLst>
                                      </p:cBhvr>
                                      <p:rCtr x="-3438" y="-31"/>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0"/>
                                          </p:stCondLst>
                                        </p:cTn>
                                        <p:tgtEl>
                                          <p:spTgt spid="93"/>
                                        </p:tgtEl>
                                        <p:attrNameLst>
                                          <p:attrName>style.visibility</p:attrName>
                                        </p:attrNameLst>
                                      </p:cBhvr>
                                      <p:to>
                                        <p:strVal val="visible"/>
                                      </p:to>
                                    </p:set>
                                  </p:childTnLst>
                                </p:cTn>
                              </p:par>
                            </p:childTnLst>
                          </p:cTn>
                        </p:par>
                        <p:par>
                          <p:cTn id="12" fill="hold">
                            <p:stCondLst>
                              <p:cond delay="2000"/>
                            </p:stCondLst>
                            <p:childTnLst>
                              <p:par>
                                <p:cTn id="13" presetID="42" presetClass="path" presetSubtype="0" accel="50000" decel="50000" fill="hold" nodeType="afterEffect">
                                  <p:stCondLst>
                                    <p:cond delay="0"/>
                                  </p:stCondLst>
                                  <p:childTnLst>
                                    <p:animMotion origin="layout" path="M -3.61111E-6 4.07407E-6 L 0.00018 -0.10741 " pathEditMode="relative" rAng="0" ptsTypes="AA">
                                      <p:cBhvr>
                                        <p:cTn id="14" dur="2000" fill="hold"/>
                                        <p:tgtEl>
                                          <p:spTgt spid="93"/>
                                        </p:tgtEl>
                                        <p:attrNameLst>
                                          <p:attrName>ppt_x</p:attrName>
                                          <p:attrName>ppt_y</p:attrName>
                                        </p:attrNameLst>
                                      </p:cBhvr>
                                      <p:rCtr x="0" y="-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 name="Rectangle 94"/>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Flat Leaves Sampling</a:t>
            </a:r>
          </a:p>
        </p:txBody>
      </p:sp>
      <p:graphicFrame>
        <p:nvGraphicFramePr>
          <p:cNvPr id="4" name="Content Placeholder 3"/>
          <p:cNvGraphicFramePr>
            <a:graphicFrameLocks noGrp="1"/>
          </p:cNvGraphicFramePr>
          <p:nvPr>
            <p:ph idx="1"/>
            <p:extLst/>
          </p:nvPr>
        </p:nvGraphicFramePr>
        <p:xfrm>
          <a:off x="6829121" y="2122843"/>
          <a:ext cx="4443312" cy="3901440"/>
        </p:xfrm>
        <a:graphic>
          <a:graphicData uri="http://schemas.openxmlformats.org/drawingml/2006/table">
            <a:tbl>
              <a:tblPr firstRow="1" bandRow="1">
                <a:tableStyleId>{5940675A-B579-460E-94D1-54222C63F5DA}</a:tableStyleId>
              </a:tblPr>
              <a:tblGrid>
                <a:gridCol w="277707">
                  <a:extLst>
                    <a:ext uri="{9D8B030D-6E8A-4147-A177-3AD203B41FA5}">
                      <a16:colId xmlns:a16="http://schemas.microsoft.com/office/drawing/2014/main" val="20000"/>
                    </a:ext>
                  </a:extLst>
                </a:gridCol>
                <a:gridCol w="277707">
                  <a:extLst>
                    <a:ext uri="{9D8B030D-6E8A-4147-A177-3AD203B41FA5}">
                      <a16:colId xmlns:a16="http://schemas.microsoft.com/office/drawing/2014/main" val="20001"/>
                    </a:ext>
                  </a:extLst>
                </a:gridCol>
                <a:gridCol w="277707">
                  <a:extLst>
                    <a:ext uri="{9D8B030D-6E8A-4147-A177-3AD203B41FA5}">
                      <a16:colId xmlns:a16="http://schemas.microsoft.com/office/drawing/2014/main" val="20002"/>
                    </a:ext>
                  </a:extLst>
                </a:gridCol>
                <a:gridCol w="277707">
                  <a:extLst>
                    <a:ext uri="{9D8B030D-6E8A-4147-A177-3AD203B41FA5}">
                      <a16:colId xmlns:a16="http://schemas.microsoft.com/office/drawing/2014/main" val="20003"/>
                    </a:ext>
                  </a:extLst>
                </a:gridCol>
                <a:gridCol w="277707">
                  <a:extLst>
                    <a:ext uri="{9D8B030D-6E8A-4147-A177-3AD203B41FA5}">
                      <a16:colId xmlns:a16="http://schemas.microsoft.com/office/drawing/2014/main" val="20004"/>
                    </a:ext>
                  </a:extLst>
                </a:gridCol>
                <a:gridCol w="277707">
                  <a:extLst>
                    <a:ext uri="{9D8B030D-6E8A-4147-A177-3AD203B41FA5}">
                      <a16:colId xmlns:a16="http://schemas.microsoft.com/office/drawing/2014/main" val="20005"/>
                    </a:ext>
                  </a:extLst>
                </a:gridCol>
                <a:gridCol w="277707">
                  <a:extLst>
                    <a:ext uri="{9D8B030D-6E8A-4147-A177-3AD203B41FA5}">
                      <a16:colId xmlns:a16="http://schemas.microsoft.com/office/drawing/2014/main" val="20006"/>
                    </a:ext>
                  </a:extLst>
                </a:gridCol>
                <a:gridCol w="277707">
                  <a:extLst>
                    <a:ext uri="{9D8B030D-6E8A-4147-A177-3AD203B41FA5}">
                      <a16:colId xmlns:a16="http://schemas.microsoft.com/office/drawing/2014/main" val="20007"/>
                    </a:ext>
                  </a:extLst>
                </a:gridCol>
                <a:gridCol w="277707">
                  <a:extLst>
                    <a:ext uri="{9D8B030D-6E8A-4147-A177-3AD203B41FA5}">
                      <a16:colId xmlns:a16="http://schemas.microsoft.com/office/drawing/2014/main" val="20008"/>
                    </a:ext>
                  </a:extLst>
                </a:gridCol>
                <a:gridCol w="277707">
                  <a:extLst>
                    <a:ext uri="{9D8B030D-6E8A-4147-A177-3AD203B41FA5}">
                      <a16:colId xmlns:a16="http://schemas.microsoft.com/office/drawing/2014/main" val="20009"/>
                    </a:ext>
                  </a:extLst>
                </a:gridCol>
                <a:gridCol w="277707">
                  <a:extLst>
                    <a:ext uri="{9D8B030D-6E8A-4147-A177-3AD203B41FA5}">
                      <a16:colId xmlns:a16="http://schemas.microsoft.com/office/drawing/2014/main" val="20010"/>
                    </a:ext>
                  </a:extLst>
                </a:gridCol>
                <a:gridCol w="277707">
                  <a:extLst>
                    <a:ext uri="{9D8B030D-6E8A-4147-A177-3AD203B41FA5}">
                      <a16:colId xmlns:a16="http://schemas.microsoft.com/office/drawing/2014/main" val="20011"/>
                    </a:ext>
                  </a:extLst>
                </a:gridCol>
                <a:gridCol w="277707">
                  <a:extLst>
                    <a:ext uri="{9D8B030D-6E8A-4147-A177-3AD203B41FA5}">
                      <a16:colId xmlns:a16="http://schemas.microsoft.com/office/drawing/2014/main" val="20012"/>
                    </a:ext>
                  </a:extLst>
                </a:gridCol>
                <a:gridCol w="277707">
                  <a:extLst>
                    <a:ext uri="{9D8B030D-6E8A-4147-A177-3AD203B41FA5}">
                      <a16:colId xmlns:a16="http://schemas.microsoft.com/office/drawing/2014/main" val="20013"/>
                    </a:ext>
                  </a:extLst>
                </a:gridCol>
                <a:gridCol w="277707">
                  <a:extLst>
                    <a:ext uri="{9D8B030D-6E8A-4147-A177-3AD203B41FA5}">
                      <a16:colId xmlns:a16="http://schemas.microsoft.com/office/drawing/2014/main" val="20014"/>
                    </a:ext>
                  </a:extLst>
                </a:gridCol>
                <a:gridCol w="277707">
                  <a:extLst>
                    <a:ext uri="{9D8B030D-6E8A-4147-A177-3AD203B41FA5}">
                      <a16:colId xmlns:a16="http://schemas.microsoft.com/office/drawing/2014/main" val="20015"/>
                    </a:ext>
                  </a:extLst>
                </a:gridCol>
              </a:tblGrid>
              <a:tr h="243840">
                <a:tc>
                  <a:txBody>
                    <a:bodyPr/>
                    <a:lstStyle/>
                    <a:p>
                      <a:endParaRPr lang="sv-SE" sz="800" dirty="0"/>
                    </a:p>
                  </a:txBody>
                  <a:tcPr marL="121920" marR="121920" marT="60960" marB="60960">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dirty="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solidFill>
                          <a:schemeClr val="tx1"/>
                        </a:solidFill>
                      </a:endParaRPr>
                    </a:p>
                  </a:txBody>
                  <a:tcPr marL="121920" marR="121920" marT="60960" marB="60960">
                    <a:lnT w="12700" cap="flat" cmpd="sng" algn="ctr">
                      <a:noFill/>
                      <a:prstDash val="solid"/>
                      <a:round/>
                      <a:headEnd type="none" w="med" len="med"/>
                      <a:tailEnd type="none" w="med" len="med"/>
                    </a:lnT>
                  </a:tcPr>
                </a:tc>
                <a:tc>
                  <a:txBody>
                    <a:bodyPr/>
                    <a:lstStyle/>
                    <a:p>
                      <a:endParaRPr lang="sv-SE" sz="80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T w="12700" cap="flat" cmpd="sng" algn="ctr">
                      <a:noFill/>
                      <a:prstDash val="solid"/>
                      <a:round/>
                      <a:headEnd type="none" w="med" len="med"/>
                      <a:tailEnd type="none" w="med" len="med"/>
                    </a:lnT>
                  </a:tcPr>
                </a:tc>
                <a:tc>
                  <a:txBody>
                    <a:bodyPr/>
                    <a:lstStyle/>
                    <a:p>
                      <a:endParaRPr lang="sv-SE" sz="800" dirty="0"/>
                    </a:p>
                  </a:txBody>
                  <a:tcPr marL="121920" marR="121920" marT="60960" marB="60960">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243840">
                <a:tc>
                  <a:txBody>
                    <a:bodyPr/>
                    <a:lstStyle/>
                    <a:p>
                      <a:endParaRPr lang="sv-SE" sz="800" dirty="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5"/>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6"/>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7"/>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8"/>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09"/>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0"/>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1"/>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2"/>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dirty="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3"/>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tcPr>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solidFill>
                          <a:schemeClr val="tx1"/>
                        </a:solidFill>
                      </a:endParaRPr>
                    </a:p>
                  </a:txBody>
                  <a:tcPr marL="121920" marR="121920" marT="60960" marB="60960"/>
                </a:tc>
                <a:tc>
                  <a:txBody>
                    <a:bodyPr/>
                    <a:lstStyle/>
                    <a:p>
                      <a:endParaRPr lang="sv-SE" sz="800" dirty="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tc>
                <a:tc>
                  <a:txBody>
                    <a:bodyPr/>
                    <a:lstStyle/>
                    <a:p>
                      <a:endParaRPr lang="sv-SE" sz="800"/>
                    </a:p>
                  </a:txBody>
                  <a:tcPr marL="121920" marR="121920" marT="60960" marB="60960">
                    <a:lnR w="12700" cap="flat" cmpd="sng" algn="ctr">
                      <a:noFill/>
                      <a:prstDash val="solid"/>
                      <a:round/>
                      <a:headEnd type="none" w="med" len="med"/>
                      <a:tailEnd type="none" w="med" len="med"/>
                    </a:lnR>
                  </a:tcPr>
                </a:tc>
                <a:extLst>
                  <a:ext uri="{0D108BD9-81ED-4DB2-BD59-A6C34878D82A}">
                    <a16:rowId xmlns:a16="http://schemas.microsoft.com/office/drawing/2014/main" val="10014"/>
                  </a:ext>
                </a:extLst>
              </a:tr>
              <a:tr h="243840">
                <a:tc>
                  <a:txBody>
                    <a:bodyPr/>
                    <a:lstStyle/>
                    <a:p>
                      <a:endParaRPr lang="sv-SE" sz="800"/>
                    </a:p>
                  </a:txBody>
                  <a:tcPr marL="121920" marR="121920" marT="60960" marB="60960">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solidFill>
                          <a:schemeClr val="tx1"/>
                        </a:solidFill>
                      </a:endParaRPr>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a:p>
                  </a:txBody>
                  <a:tcPr marL="121920" marR="121920" marT="60960" marB="60960">
                    <a:lnB w="12700" cap="flat" cmpd="sng" algn="ctr">
                      <a:noFill/>
                      <a:prstDash val="solid"/>
                      <a:round/>
                      <a:headEnd type="none" w="med" len="med"/>
                      <a:tailEnd type="none" w="med" len="med"/>
                    </a:lnB>
                  </a:tcPr>
                </a:tc>
                <a:tc>
                  <a:txBody>
                    <a:bodyPr/>
                    <a:lstStyle/>
                    <a:p>
                      <a:endParaRPr lang="sv-SE" sz="800" dirty="0"/>
                    </a:p>
                  </a:txBody>
                  <a:tcPr marL="121920" marR="121920" marT="60960" marB="60960">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cxnSp>
        <p:nvCxnSpPr>
          <p:cNvPr id="8" name="Straight Connector 7"/>
          <p:cNvCxnSpPr/>
          <p:nvPr/>
        </p:nvCxnSpPr>
        <p:spPr>
          <a:xfrm>
            <a:off x="6829121" y="3093811"/>
            <a:ext cx="4443307" cy="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29121" y="5057085"/>
            <a:ext cx="4443307" cy="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227168" y="2024033"/>
            <a:ext cx="4876800" cy="461665"/>
          </a:xfrm>
          <a:prstGeom prst="rect">
            <a:avLst/>
          </a:prstGeom>
          <a:noFill/>
        </p:spPr>
        <p:txBody>
          <a:bodyPr wrap="square" rtlCol="0">
            <a:spAutoFit/>
          </a:bodyPr>
          <a:lstStyle/>
          <a:p>
            <a:r>
              <a:rPr lang="sv-SE" sz="2400" dirty="0"/>
              <a:t>8×8 flat leafs of a specific depth.</a:t>
            </a:r>
          </a:p>
        </p:txBody>
      </p:sp>
      <p:grpSp>
        <p:nvGrpSpPr>
          <p:cNvPr id="3" name="Group 2"/>
          <p:cNvGrpSpPr/>
          <p:nvPr/>
        </p:nvGrpSpPr>
        <p:grpSpPr>
          <a:xfrm>
            <a:off x="7702498" y="2122843"/>
            <a:ext cx="2465469" cy="3901440"/>
            <a:chOff x="5776873" y="1592132"/>
            <a:chExt cx="1849102" cy="2926080"/>
          </a:xfrm>
        </p:grpSpPr>
        <p:cxnSp>
          <p:nvCxnSpPr>
            <p:cNvPr id="6" name="Straight Connector 5"/>
            <p:cNvCxnSpPr/>
            <p:nvPr/>
          </p:nvCxnSpPr>
          <p:spPr>
            <a:xfrm>
              <a:off x="5958541" y="1592132"/>
              <a:ext cx="0" cy="292608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625975" y="1592132"/>
              <a:ext cx="0" cy="292608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26" name="Multiply 25"/>
            <p:cNvSpPr/>
            <p:nvPr/>
          </p:nvSpPr>
          <p:spPr>
            <a:xfrm>
              <a:off x="6610591" y="2897732"/>
              <a:ext cx="146050" cy="131727"/>
            </a:xfrm>
            <a:prstGeom prst="mathMultiply">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0" name="Multiply 9"/>
            <p:cNvSpPr/>
            <p:nvPr/>
          </p:nvSpPr>
          <p:spPr>
            <a:xfrm>
              <a:off x="6401414"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2" name="Multiply 11"/>
            <p:cNvSpPr/>
            <p:nvPr/>
          </p:nvSpPr>
          <p:spPr>
            <a:xfrm>
              <a:off x="6610591"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3" name="Multiply 12"/>
            <p:cNvSpPr/>
            <p:nvPr/>
          </p:nvSpPr>
          <p:spPr>
            <a:xfrm>
              <a:off x="6401414"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4" name="Multiply 13"/>
            <p:cNvSpPr/>
            <p:nvPr/>
          </p:nvSpPr>
          <p:spPr>
            <a:xfrm>
              <a:off x="7028945"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5" name="Multiply 14"/>
            <p:cNvSpPr/>
            <p:nvPr/>
          </p:nvSpPr>
          <p:spPr>
            <a:xfrm>
              <a:off x="6819768"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6" name="Multiply 15"/>
            <p:cNvSpPr/>
            <p:nvPr/>
          </p:nvSpPr>
          <p:spPr>
            <a:xfrm>
              <a:off x="7028945"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7" name="Multiply 16"/>
            <p:cNvSpPr/>
            <p:nvPr/>
          </p:nvSpPr>
          <p:spPr>
            <a:xfrm>
              <a:off x="6819768"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8" name="Multiply 17"/>
            <p:cNvSpPr/>
            <p:nvPr/>
          </p:nvSpPr>
          <p:spPr>
            <a:xfrm>
              <a:off x="7444307"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9" name="Multiply 18"/>
            <p:cNvSpPr/>
            <p:nvPr/>
          </p:nvSpPr>
          <p:spPr>
            <a:xfrm>
              <a:off x="7235130"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0" name="Multiply 19"/>
            <p:cNvSpPr/>
            <p:nvPr/>
          </p:nvSpPr>
          <p:spPr>
            <a:xfrm>
              <a:off x="7444307"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1" name="Multiply 20"/>
            <p:cNvSpPr/>
            <p:nvPr/>
          </p:nvSpPr>
          <p:spPr>
            <a:xfrm>
              <a:off x="7235130"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Multiply 21"/>
            <p:cNvSpPr/>
            <p:nvPr/>
          </p:nvSpPr>
          <p:spPr>
            <a:xfrm>
              <a:off x="6200600"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3" name="Multiply 22"/>
            <p:cNvSpPr/>
            <p:nvPr/>
          </p:nvSpPr>
          <p:spPr>
            <a:xfrm>
              <a:off x="5991423"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4" name="Multiply 23"/>
            <p:cNvSpPr/>
            <p:nvPr/>
          </p:nvSpPr>
          <p:spPr>
            <a:xfrm>
              <a:off x="6200600"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7" name="Multiply 26"/>
            <p:cNvSpPr/>
            <p:nvPr/>
          </p:nvSpPr>
          <p:spPr>
            <a:xfrm>
              <a:off x="5991423"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8" name="Multiply 27"/>
            <p:cNvSpPr/>
            <p:nvPr/>
          </p:nvSpPr>
          <p:spPr>
            <a:xfrm>
              <a:off x="5776873" y="289773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9" name="Multiply 28"/>
            <p:cNvSpPr/>
            <p:nvPr/>
          </p:nvSpPr>
          <p:spPr>
            <a:xfrm>
              <a:off x="5776873" y="271246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0" name="Multiply 29"/>
            <p:cNvSpPr/>
            <p:nvPr/>
          </p:nvSpPr>
          <p:spPr>
            <a:xfrm>
              <a:off x="6610591"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1" name="Multiply 30"/>
            <p:cNvSpPr/>
            <p:nvPr/>
          </p:nvSpPr>
          <p:spPr>
            <a:xfrm>
              <a:off x="6401414"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2" name="Multiply 31"/>
            <p:cNvSpPr/>
            <p:nvPr/>
          </p:nvSpPr>
          <p:spPr>
            <a:xfrm>
              <a:off x="6610591"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3" name="Multiply 32"/>
            <p:cNvSpPr/>
            <p:nvPr/>
          </p:nvSpPr>
          <p:spPr>
            <a:xfrm>
              <a:off x="6401414"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4" name="Multiply 33"/>
            <p:cNvSpPr/>
            <p:nvPr/>
          </p:nvSpPr>
          <p:spPr>
            <a:xfrm>
              <a:off x="7028945"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5" name="Multiply 34"/>
            <p:cNvSpPr/>
            <p:nvPr/>
          </p:nvSpPr>
          <p:spPr>
            <a:xfrm>
              <a:off x="6819768"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6" name="Multiply 35"/>
            <p:cNvSpPr/>
            <p:nvPr/>
          </p:nvSpPr>
          <p:spPr>
            <a:xfrm>
              <a:off x="7028945"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7" name="Multiply 36"/>
            <p:cNvSpPr/>
            <p:nvPr/>
          </p:nvSpPr>
          <p:spPr>
            <a:xfrm>
              <a:off x="6819768"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8" name="Multiply 37"/>
            <p:cNvSpPr/>
            <p:nvPr/>
          </p:nvSpPr>
          <p:spPr>
            <a:xfrm>
              <a:off x="7444307"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39" name="Multiply 38"/>
            <p:cNvSpPr/>
            <p:nvPr/>
          </p:nvSpPr>
          <p:spPr>
            <a:xfrm>
              <a:off x="7235130"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0" name="Multiply 39"/>
            <p:cNvSpPr/>
            <p:nvPr/>
          </p:nvSpPr>
          <p:spPr>
            <a:xfrm>
              <a:off x="7444307"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1" name="Multiply 40"/>
            <p:cNvSpPr/>
            <p:nvPr/>
          </p:nvSpPr>
          <p:spPr>
            <a:xfrm>
              <a:off x="7235130"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2" name="Multiply 41"/>
            <p:cNvSpPr/>
            <p:nvPr/>
          </p:nvSpPr>
          <p:spPr>
            <a:xfrm>
              <a:off x="6200600"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3" name="Multiply 42"/>
            <p:cNvSpPr/>
            <p:nvPr/>
          </p:nvSpPr>
          <p:spPr>
            <a:xfrm>
              <a:off x="5991423"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4" name="Multiply 43"/>
            <p:cNvSpPr/>
            <p:nvPr/>
          </p:nvSpPr>
          <p:spPr>
            <a:xfrm>
              <a:off x="6200600"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5" name="Multiply 44"/>
            <p:cNvSpPr/>
            <p:nvPr/>
          </p:nvSpPr>
          <p:spPr>
            <a:xfrm>
              <a:off x="5991423"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6" name="Multiply 45"/>
            <p:cNvSpPr/>
            <p:nvPr/>
          </p:nvSpPr>
          <p:spPr>
            <a:xfrm>
              <a:off x="5776873" y="326827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7" name="Multiply 46"/>
            <p:cNvSpPr/>
            <p:nvPr/>
          </p:nvSpPr>
          <p:spPr>
            <a:xfrm>
              <a:off x="5776873" y="3083002"/>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8" name="Multiply 47"/>
            <p:cNvSpPr/>
            <p:nvPr/>
          </p:nvSpPr>
          <p:spPr>
            <a:xfrm>
              <a:off x="6610591"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9" name="Multiply 48"/>
            <p:cNvSpPr/>
            <p:nvPr/>
          </p:nvSpPr>
          <p:spPr>
            <a:xfrm>
              <a:off x="6401414"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0" name="Multiply 49"/>
            <p:cNvSpPr/>
            <p:nvPr/>
          </p:nvSpPr>
          <p:spPr>
            <a:xfrm>
              <a:off x="6610591"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1" name="Multiply 50"/>
            <p:cNvSpPr/>
            <p:nvPr/>
          </p:nvSpPr>
          <p:spPr>
            <a:xfrm>
              <a:off x="6401414"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2" name="Multiply 51"/>
            <p:cNvSpPr/>
            <p:nvPr/>
          </p:nvSpPr>
          <p:spPr>
            <a:xfrm>
              <a:off x="7028945"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3" name="Multiply 52"/>
            <p:cNvSpPr/>
            <p:nvPr/>
          </p:nvSpPr>
          <p:spPr>
            <a:xfrm>
              <a:off x="6819768"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4" name="Multiply 53"/>
            <p:cNvSpPr/>
            <p:nvPr/>
          </p:nvSpPr>
          <p:spPr>
            <a:xfrm>
              <a:off x="7028945"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5" name="Multiply 54"/>
            <p:cNvSpPr/>
            <p:nvPr/>
          </p:nvSpPr>
          <p:spPr>
            <a:xfrm>
              <a:off x="6819768"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6" name="Multiply 55"/>
            <p:cNvSpPr/>
            <p:nvPr/>
          </p:nvSpPr>
          <p:spPr>
            <a:xfrm>
              <a:off x="7444307"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7" name="Multiply 56"/>
            <p:cNvSpPr/>
            <p:nvPr/>
          </p:nvSpPr>
          <p:spPr>
            <a:xfrm>
              <a:off x="7235130"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8" name="Multiply 57"/>
            <p:cNvSpPr/>
            <p:nvPr/>
          </p:nvSpPr>
          <p:spPr>
            <a:xfrm>
              <a:off x="7444307"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59" name="Multiply 58"/>
            <p:cNvSpPr/>
            <p:nvPr/>
          </p:nvSpPr>
          <p:spPr>
            <a:xfrm>
              <a:off x="7235130"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0" name="Multiply 59"/>
            <p:cNvSpPr/>
            <p:nvPr/>
          </p:nvSpPr>
          <p:spPr>
            <a:xfrm>
              <a:off x="6200600"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1" name="Multiply 60"/>
            <p:cNvSpPr/>
            <p:nvPr/>
          </p:nvSpPr>
          <p:spPr>
            <a:xfrm>
              <a:off x="5991423"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2" name="Multiply 61"/>
            <p:cNvSpPr/>
            <p:nvPr/>
          </p:nvSpPr>
          <p:spPr>
            <a:xfrm>
              <a:off x="6200600"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3" name="Multiply 62"/>
            <p:cNvSpPr/>
            <p:nvPr/>
          </p:nvSpPr>
          <p:spPr>
            <a:xfrm>
              <a:off x="5991423"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4" name="Multiply 63"/>
            <p:cNvSpPr/>
            <p:nvPr/>
          </p:nvSpPr>
          <p:spPr>
            <a:xfrm>
              <a:off x="5776873" y="362230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5" name="Multiply 64"/>
            <p:cNvSpPr/>
            <p:nvPr/>
          </p:nvSpPr>
          <p:spPr>
            <a:xfrm>
              <a:off x="5776873" y="3437037"/>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6" name="Multiply 65"/>
            <p:cNvSpPr/>
            <p:nvPr/>
          </p:nvSpPr>
          <p:spPr>
            <a:xfrm>
              <a:off x="6610591"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7" name="Multiply 66"/>
            <p:cNvSpPr/>
            <p:nvPr/>
          </p:nvSpPr>
          <p:spPr>
            <a:xfrm>
              <a:off x="6401414"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8" name="Multiply 67"/>
            <p:cNvSpPr/>
            <p:nvPr/>
          </p:nvSpPr>
          <p:spPr>
            <a:xfrm>
              <a:off x="6610591"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69" name="Multiply 68"/>
            <p:cNvSpPr/>
            <p:nvPr/>
          </p:nvSpPr>
          <p:spPr>
            <a:xfrm>
              <a:off x="6401414"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0" name="Multiply 69"/>
            <p:cNvSpPr/>
            <p:nvPr/>
          </p:nvSpPr>
          <p:spPr>
            <a:xfrm>
              <a:off x="7028945"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1" name="Multiply 70"/>
            <p:cNvSpPr/>
            <p:nvPr/>
          </p:nvSpPr>
          <p:spPr>
            <a:xfrm>
              <a:off x="6819768"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2" name="Multiply 71"/>
            <p:cNvSpPr/>
            <p:nvPr/>
          </p:nvSpPr>
          <p:spPr>
            <a:xfrm>
              <a:off x="7028945"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3" name="Multiply 72"/>
            <p:cNvSpPr/>
            <p:nvPr/>
          </p:nvSpPr>
          <p:spPr>
            <a:xfrm>
              <a:off x="6819768"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4" name="Multiply 73"/>
            <p:cNvSpPr/>
            <p:nvPr/>
          </p:nvSpPr>
          <p:spPr>
            <a:xfrm>
              <a:off x="7444307"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5" name="Multiply 74"/>
            <p:cNvSpPr/>
            <p:nvPr/>
          </p:nvSpPr>
          <p:spPr>
            <a:xfrm>
              <a:off x="7235130"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6" name="Multiply 75"/>
            <p:cNvSpPr/>
            <p:nvPr/>
          </p:nvSpPr>
          <p:spPr>
            <a:xfrm>
              <a:off x="7444307"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7" name="Multiply 76"/>
            <p:cNvSpPr/>
            <p:nvPr/>
          </p:nvSpPr>
          <p:spPr>
            <a:xfrm>
              <a:off x="7235130"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8" name="Multiply 77"/>
            <p:cNvSpPr/>
            <p:nvPr/>
          </p:nvSpPr>
          <p:spPr>
            <a:xfrm>
              <a:off x="6200600"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79" name="Multiply 78"/>
            <p:cNvSpPr/>
            <p:nvPr/>
          </p:nvSpPr>
          <p:spPr>
            <a:xfrm>
              <a:off x="5991423"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0" name="Multiply 79"/>
            <p:cNvSpPr/>
            <p:nvPr/>
          </p:nvSpPr>
          <p:spPr>
            <a:xfrm>
              <a:off x="6200600"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1" name="Multiply 80"/>
            <p:cNvSpPr/>
            <p:nvPr/>
          </p:nvSpPr>
          <p:spPr>
            <a:xfrm>
              <a:off x="5991423"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2" name="Multiply 81"/>
            <p:cNvSpPr/>
            <p:nvPr/>
          </p:nvSpPr>
          <p:spPr>
            <a:xfrm>
              <a:off x="5776873" y="253457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3" name="Multiply 82"/>
            <p:cNvSpPr/>
            <p:nvPr/>
          </p:nvSpPr>
          <p:spPr>
            <a:xfrm>
              <a:off x="5776873" y="2349304"/>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4" name="Multiply 83"/>
            <p:cNvSpPr/>
            <p:nvPr/>
          </p:nvSpPr>
          <p:spPr>
            <a:xfrm>
              <a:off x="6610591"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5" name="Multiply 84"/>
            <p:cNvSpPr/>
            <p:nvPr/>
          </p:nvSpPr>
          <p:spPr>
            <a:xfrm>
              <a:off x="6401414"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6" name="Multiply 85"/>
            <p:cNvSpPr/>
            <p:nvPr/>
          </p:nvSpPr>
          <p:spPr>
            <a:xfrm>
              <a:off x="7028945"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7" name="Multiply 86"/>
            <p:cNvSpPr/>
            <p:nvPr/>
          </p:nvSpPr>
          <p:spPr>
            <a:xfrm>
              <a:off x="6819768"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8" name="Multiply 87"/>
            <p:cNvSpPr/>
            <p:nvPr/>
          </p:nvSpPr>
          <p:spPr>
            <a:xfrm>
              <a:off x="7444307"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89" name="Multiply 88"/>
            <p:cNvSpPr/>
            <p:nvPr/>
          </p:nvSpPr>
          <p:spPr>
            <a:xfrm>
              <a:off x="7235130"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0" name="Multiply 89"/>
            <p:cNvSpPr/>
            <p:nvPr/>
          </p:nvSpPr>
          <p:spPr>
            <a:xfrm>
              <a:off x="6200600"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1" name="Multiply 90"/>
            <p:cNvSpPr/>
            <p:nvPr/>
          </p:nvSpPr>
          <p:spPr>
            <a:xfrm>
              <a:off x="5991423"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92" name="Multiply 91"/>
            <p:cNvSpPr/>
            <p:nvPr/>
          </p:nvSpPr>
          <p:spPr>
            <a:xfrm>
              <a:off x="5776873" y="2145268"/>
              <a:ext cx="146050" cy="131727"/>
            </a:xfrm>
            <a:prstGeom prst="mathMultiply">
              <a:avLst/>
            </a:prstGeom>
            <a:solidFill>
              <a:srgbClr val="FF99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94" name="TextBox 93"/>
          <p:cNvSpPr txBox="1"/>
          <p:nvPr/>
        </p:nvSpPr>
        <p:spPr>
          <a:xfrm>
            <a:off x="2621678" y="3459018"/>
            <a:ext cx="2087781" cy="461665"/>
          </a:xfrm>
          <a:prstGeom prst="rect">
            <a:avLst/>
          </a:prstGeom>
          <a:noFill/>
        </p:spPr>
        <p:txBody>
          <a:bodyPr wrap="square" rtlCol="0">
            <a:spAutoFit/>
          </a:bodyPr>
          <a:lstStyle/>
          <a:p>
            <a:pPr algn="ctr"/>
            <a:r>
              <a:rPr lang="sv-SE" sz="2400" dirty="0"/>
              <a:t>9×9 filter size</a:t>
            </a:r>
          </a:p>
        </p:txBody>
      </p:sp>
      <p:sp>
        <p:nvSpPr>
          <p:cNvPr id="96" name="TextBox 95"/>
          <p:cNvSpPr txBox="1"/>
          <p:nvPr/>
        </p:nvSpPr>
        <p:spPr>
          <a:xfrm>
            <a:off x="2372659" y="5171640"/>
            <a:ext cx="2585819" cy="461665"/>
          </a:xfrm>
          <a:prstGeom prst="rect">
            <a:avLst/>
          </a:prstGeom>
          <a:noFill/>
        </p:spPr>
        <p:txBody>
          <a:bodyPr wrap="square" rtlCol="0">
            <a:spAutoFit/>
          </a:bodyPr>
          <a:lstStyle/>
          <a:p>
            <a:pPr algn="ctr"/>
            <a:r>
              <a:rPr lang="sv-SE" sz="2400" dirty="0"/>
              <a:t>4 leaves</a:t>
            </a:r>
          </a:p>
        </p:txBody>
      </p:sp>
      <p:sp>
        <p:nvSpPr>
          <p:cNvPr id="97" name="Right Arrow 96"/>
          <p:cNvSpPr/>
          <p:nvPr/>
        </p:nvSpPr>
        <p:spPr>
          <a:xfrm rot="5400000">
            <a:off x="3283074" y="4295089"/>
            <a:ext cx="772957" cy="6374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2478852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normAutofit/>
          </a:bodyPr>
          <a:lstStyle/>
          <a:p>
            <a:pPr algn="l"/>
            <a:r>
              <a:rPr lang="sv-SE" dirty="0"/>
              <a:t>Lookup Performance 1080p</a:t>
            </a:r>
          </a:p>
        </p:txBody>
      </p:sp>
      <p:graphicFrame>
        <p:nvGraphicFramePr>
          <p:cNvPr id="5" name="Chart 4"/>
          <p:cNvGraphicFramePr>
            <a:graphicFrameLocks/>
          </p:cNvGraphicFramePr>
          <p:nvPr>
            <p:extLst/>
          </p:nvPr>
        </p:nvGraphicFramePr>
        <p:xfrm>
          <a:off x="720002" y="1584000"/>
          <a:ext cx="6866133" cy="4800000"/>
        </p:xfrm>
        <a:graphic>
          <a:graphicData uri="http://schemas.openxmlformats.org/drawingml/2006/chart">
            <c:chart xmlns:c="http://schemas.openxmlformats.org/drawingml/2006/chart" xmlns:r="http://schemas.openxmlformats.org/officeDocument/2006/relationships" r:id="rId5"/>
          </a:graphicData>
        </a:graphic>
      </p:graphicFrame>
      <p:cxnSp>
        <p:nvCxnSpPr>
          <p:cNvPr id="7" name="Straight Connector 6"/>
          <p:cNvCxnSpPr/>
          <p:nvPr/>
        </p:nvCxnSpPr>
        <p:spPr>
          <a:xfrm>
            <a:off x="1495180" y="1923300"/>
            <a:ext cx="0" cy="403984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682607" y="2028396"/>
            <a:ext cx="2758440" cy="379656"/>
          </a:xfrm>
          <a:prstGeom prst="rect">
            <a:avLst/>
          </a:prstGeom>
          <a:noFill/>
        </p:spPr>
        <p:txBody>
          <a:bodyPr wrap="square" rtlCol="0">
            <a:spAutoFit/>
          </a:bodyPr>
          <a:lstStyle/>
          <a:p>
            <a:pPr algn="ctr"/>
            <a:r>
              <a:rPr lang="sv-SE" sz="1867" dirty="0"/>
              <a:t>CSM 8 cascades</a:t>
            </a:r>
          </a:p>
        </p:txBody>
      </p:sp>
      <p:sp>
        <p:nvSpPr>
          <p:cNvPr id="8" name="TextBox 7"/>
          <p:cNvSpPr txBox="1"/>
          <p:nvPr/>
        </p:nvSpPr>
        <p:spPr>
          <a:xfrm>
            <a:off x="1682607" y="3379381"/>
            <a:ext cx="2758440" cy="379656"/>
          </a:xfrm>
          <a:prstGeom prst="rect">
            <a:avLst/>
          </a:prstGeom>
          <a:noFill/>
        </p:spPr>
        <p:txBody>
          <a:bodyPr wrap="square" rtlCol="0">
            <a:spAutoFit/>
          </a:bodyPr>
          <a:lstStyle/>
          <a:p>
            <a:pPr algn="ctr"/>
            <a:r>
              <a:rPr lang="sv-SE" sz="1867" dirty="0"/>
              <a:t>CSM 4 cascades</a:t>
            </a:r>
          </a:p>
        </p:txBody>
      </p:sp>
      <p:sp>
        <p:nvSpPr>
          <p:cNvPr id="9" name="TextBox 8"/>
          <p:cNvSpPr txBox="1"/>
          <p:nvPr/>
        </p:nvSpPr>
        <p:spPr>
          <a:xfrm>
            <a:off x="1495180" y="4830628"/>
            <a:ext cx="2758440" cy="379656"/>
          </a:xfrm>
          <a:prstGeom prst="rect">
            <a:avLst/>
          </a:prstGeom>
          <a:noFill/>
        </p:spPr>
        <p:txBody>
          <a:bodyPr wrap="square" rtlCol="0">
            <a:spAutoFit/>
          </a:bodyPr>
          <a:lstStyle/>
          <a:p>
            <a:pPr algn="ctr"/>
            <a:r>
              <a:rPr lang="sv-SE" sz="1867" dirty="0"/>
              <a:t>Our 9×9 PCF</a:t>
            </a:r>
          </a:p>
        </p:txBody>
      </p:sp>
      <p:sp>
        <p:nvSpPr>
          <p:cNvPr id="10" name="TextBox 9"/>
          <p:cNvSpPr txBox="1"/>
          <p:nvPr/>
        </p:nvSpPr>
        <p:spPr>
          <a:xfrm>
            <a:off x="1329449" y="5696592"/>
            <a:ext cx="2758440" cy="379656"/>
          </a:xfrm>
          <a:prstGeom prst="rect">
            <a:avLst/>
          </a:prstGeom>
          <a:noFill/>
        </p:spPr>
        <p:txBody>
          <a:bodyPr wrap="square" rtlCol="0">
            <a:spAutoFit/>
          </a:bodyPr>
          <a:lstStyle/>
          <a:p>
            <a:pPr algn="ctr"/>
            <a:r>
              <a:rPr lang="sv-SE" sz="1867" dirty="0"/>
              <a:t>Our 1spp</a:t>
            </a:r>
          </a:p>
        </p:txBody>
      </p:sp>
      <p:pic>
        <p:nvPicPr>
          <p:cNvPr id="11" name="mycit256_OURS_aa9_rsaa_tl_mm_te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42402" y="3148292"/>
            <a:ext cx="3839999" cy="2160000"/>
          </a:xfrm>
          <a:prstGeom prst="rect">
            <a:avLst/>
          </a:prstGeom>
        </p:spPr>
      </p:pic>
      <p:sp>
        <p:nvSpPr>
          <p:cNvPr id="13" name="TextBox 12"/>
          <p:cNvSpPr txBox="1"/>
          <p:nvPr/>
        </p:nvSpPr>
        <p:spPr>
          <a:xfrm>
            <a:off x="7753037" y="1923300"/>
            <a:ext cx="3307080" cy="954300"/>
          </a:xfrm>
          <a:prstGeom prst="rect">
            <a:avLst/>
          </a:prstGeom>
          <a:noFill/>
        </p:spPr>
        <p:txBody>
          <a:bodyPr wrap="square" rtlCol="0">
            <a:spAutoFit/>
          </a:bodyPr>
          <a:lstStyle/>
          <a:p>
            <a:r>
              <a:rPr lang="sv-SE" sz="1867" dirty="0"/>
              <a:t>Benchmark against:</a:t>
            </a:r>
          </a:p>
          <a:p>
            <a:pPr marL="380990" indent="-380990">
              <a:buFont typeface="Arial" panose="020B0604020202020204" pitchFamily="34" charset="0"/>
              <a:buChar char="•"/>
            </a:pPr>
            <a:r>
              <a:rPr lang="sv-SE" sz="1867" dirty="0"/>
              <a:t>2048×2048 cascades</a:t>
            </a:r>
          </a:p>
          <a:p>
            <a:pPr marL="380990" indent="-380990">
              <a:buFont typeface="Arial" panose="020B0604020202020204" pitchFamily="34" charset="0"/>
              <a:buChar char="•"/>
            </a:pPr>
            <a:r>
              <a:rPr lang="sv-SE" sz="1867" dirty="0"/>
              <a:t>2×2 hardware PCF</a:t>
            </a:r>
          </a:p>
        </p:txBody>
      </p:sp>
      <p:sp>
        <p:nvSpPr>
          <p:cNvPr id="14" name="TextBox 13"/>
          <p:cNvSpPr txBox="1"/>
          <p:nvPr/>
        </p:nvSpPr>
        <p:spPr>
          <a:xfrm>
            <a:off x="7669531" y="5318211"/>
            <a:ext cx="3307080" cy="461665"/>
          </a:xfrm>
          <a:prstGeom prst="rect">
            <a:avLst/>
          </a:prstGeom>
          <a:noFill/>
        </p:spPr>
        <p:txBody>
          <a:bodyPr wrap="square" rtlCol="0">
            <a:spAutoFit/>
          </a:bodyPr>
          <a:lstStyle/>
          <a:p>
            <a:r>
              <a:rPr lang="sv-SE" sz="2400" dirty="0"/>
              <a:t>Closed City (613K tris)</a:t>
            </a:r>
          </a:p>
        </p:txBody>
      </p:sp>
    </p:spTree>
    <p:extLst>
      <p:ext uri="{BB962C8B-B14F-4D97-AF65-F5344CB8AC3E}">
        <p14:creationId xmlns:p14="http://schemas.microsoft.com/office/powerpoint/2010/main" val="405783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0" fill="hold"/>
                                        <p:tgtEl>
                                          <p:spTgt spid="11"/>
                                        </p:tgtEl>
                                      </p:cBhvr>
                                    </p:cmd>
                                  </p:childTnLst>
                                </p:cTn>
                              </p:par>
                              <p:par>
                                <p:cTn id="7" presetID="42" presetClass="path" presetSubtype="0" fill="hold" nodeType="withEffect">
                                  <p:stCondLst>
                                    <p:cond delay="0"/>
                                  </p:stCondLst>
                                  <p:childTnLst>
                                    <p:animMotion origin="layout" path="M 5.55556E-7 1.11022E-16 L 0.48663 -0.00216 " pathEditMode="relative" rAng="0" ptsTypes="AA">
                                      <p:cBhvr>
                                        <p:cTn id="8" dur="40000" fill="hold"/>
                                        <p:tgtEl>
                                          <p:spTgt spid="7"/>
                                        </p:tgtEl>
                                        <p:attrNameLst>
                                          <p:attrName>ppt_x</p:attrName>
                                          <p:attrName>ppt_y</p:attrName>
                                        </p:attrNameLst>
                                      </p:cBhvr>
                                      <p:rCtr x="24323" y="-123"/>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11"/>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Lookup Quality</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4092" b="4092"/>
          <a:stretch/>
        </p:blipFill>
        <p:spPr>
          <a:xfrm>
            <a:off x="4684846" y="1250411"/>
            <a:ext cx="3231116" cy="3519136"/>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4095" b="4095"/>
          <a:stretch/>
        </p:blipFill>
        <p:spPr>
          <a:xfrm>
            <a:off x="8293590" y="1242607"/>
            <a:ext cx="3231116" cy="3516117"/>
          </a:xfrm>
          <a:prstGeom prst="rect">
            <a:avLst/>
          </a:prstGeom>
        </p:spPr>
      </p:pic>
      <p:pic>
        <p:nvPicPr>
          <p:cNvPr id="8"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24459" t="79462" r="48540" b="4490"/>
          <a:stretch/>
        </p:blipFill>
        <p:spPr>
          <a:xfrm>
            <a:off x="4678770" y="4769547"/>
            <a:ext cx="3229124" cy="2088453"/>
          </a:xfrm>
          <a:prstGeom prst="rect">
            <a:avLst/>
          </a:prstGeom>
        </p:spPr>
      </p:pic>
      <p:pic>
        <p:nvPicPr>
          <p:cNvPr id="9"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24458" t="79462" r="48540" b="4490"/>
          <a:stretch/>
        </p:blipFill>
        <p:spPr>
          <a:xfrm>
            <a:off x="8295582" y="4761743"/>
            <a:ext cx="3229124" cy="2088453"/>
          </a:xfrm>
          <a:prstGeom prst="rect">
            <a:avLst/>
          </a:prstGeom>
        </p:spPr>
      </p:pic>
      <p:pic>
        <p:nvPicPr>
          <p:cNvPr id="11"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24479" t="79448" r="48533" b="4505"/>
          <a:stretch/>
        </p:blipFill>
        <p:spPr>
          <a:xfrm>
            <a:off x="1061929" y="4769547"/>
            <a:ext cx="3227611" cy="2088453"/>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t="-4092" b="4092"/>
          <a:stretch/>
        </p:blipFill>
        <p:spPr>
          <a:xfrm>
            <a:off x="1071519" y="1250411"/>
            <a:ext cx="3234157" cy="3519136"/>
          </a:xfrm>
          <a:prstGeom prst="rect">
            <a:avLst/>
          </a:prstGeom>
        </p:spPr>
      </p:pic>
      <p:sp>
        <p:nvSpPr>
          <p:cNvPr id="15" name="Rectangle 14"/>
          <p:cNvSpPr/>
          <p:nvPr/>
        </p:nvSpPr>
        <p:spPr>
          <a:xfrm>
            <a:off x="1771135" y="4044780"/>
            <a:ext cx="996779" cy="51074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
        <p:nvSpPr>
          <p:cNvPr id="16" name="Rectangle 15"/>
          <p:cNvSpPr/>
          <p:nvPr/>
        </p:nvSpPr>
        <p:spPr>
          <a:xfrm>
            <a:off x="1045791" y="4766528"/>
            <a:ext cx="3243748" cy="209147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
        <p:nvSpPr>
          <p:cNvPr id="17" name="TextBox 16"/>
          <p:cNvSpPr txBox="1"/>
          <p:nvPr/>
        </p:nvSpPr>
        <p:spPr>
          <a:xfrm>
            <a:off x="1114832" y="1442301"/>
            <a:ext cx="3105664" cy="461665"/>
          </a:xfrm>
          <a:prstGeom prst="rect">
            <a:avLst/>
          </a:prstGeom>
          <a:noFill/>
        </p:spPr>
        <p:txBody>
          <a:bodyPr wrap="square" rtlCol="0">
            <a:spAutoFit/>
          </a:bodyPr>
          <a:lstStyle/>
          <a:p>
            <a:pPr algn="ctr"/>
            <a:r>
              <a:rPr lang="sv-SE" sz="2400" b="1" dirty="0"/>
              <a:t>4 CSM 2×2 PCF</a:t>
            </a:r>
          </a:p>
        </p:txBody>
      </p:sp>
      <p:sp>
        <p:nvSpPr>
          <p:cNvPr id="18" name="TextBox 17"/>
          <p:cNvSpPr txBox="1"/>
          <p:nvPr/>
        </p:nvSpPr>
        <p:spPr>
          <a:xfrm>
            <a:off x="4758465" y="1442301"/>
            <a:ext cx="3105664" cy="461665"/>
          </a:xfrm>
          <a:prstGeom prst="rect">
            <a:avLst/>
          </a:prstGeom>
          <a:noFill/>
        </p:spPr>
        <p:txBody>
          <a:bodyPr wrap="square" rtlCol="0">
            <a:spAutoFit/>
          </a:bodyPr>
          <a:lstStyle/>
          <a:p>
            <a:pPr algn="ctr"/>
            <a:r>
              <a:rPr lang="sv-SE" sz="2400" b="1" dirty="0"/>
              <a:t>8 CSM 2×2 PCF</a:t>
            </a:r>
          </a:p>
        </p:txBody>
      </p:sp>
      <p:sp>
        <p:nvSpPr>
          <p:cNvPr id="19" name="TextBox 18"/>
          <p:cNvSpPr txBox="1"/>
          <p:nvPr/>
        </p:nvSpPr>
        <p:spPr>
          <a:xfrm>
            <a:off x="8235895" y="1442301"/>
            <a:ext cx="3105664" cy="461665"/>
          </a:xfrm>
          <a:prstGeom prst="rect">
            <a:avLst/>
          </a:prstGeom>
          <a:noFill/>
        </p:spPr>
        <p:txBody>
          <a:bodyPr wrap="square" rtlCol="0">
            <a:spAutoFit/>
          </a:bodyPr>
          <a:lstStyle/>
          <a:p>
            <a:pPr algn="ctr"/>
            <a:r>
              <a:rPr lang="sv-SE" sz="2400" b="1" dirty="0"/>
              <a:t>OUR 9×9 PCF</a:t>
            </a:r>
          </a:p>
        </p:txBody>
      </p:sp>
      <p:sp>
        <p:nvSpPr>
          <p:cNvPr id="20" name="TextBox 19"/>
          <p:cNvSpPr txBox="1"/>
          <p:nvPr/>
        </p:nvSpPr>
        <p:spPr>
          <a:xfrm>
            <a:off x="1071519" y="2928379"/>
            <a:ext cx="1391595"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nchor="ctr">
            <a:spAutoFit/>
          </a:bodyPr>
          <a:lstStyle/>
          <a:p>
            <a:r>
              <a:rPr lang="sv-SE" sz="2400" dirty="0"/>
              <a:t>1.4 ms</a:t>
            </a:r>
          </a:p>
        </p:txBody>
      </p:sp>
      <p:sp>
        <p:nvSpPr>
          <p:cNvPr id="21" name="TextBox 20"/>
          <p:cNvSpPr txBox="1"/>
          <p:nvPr/>
        </p:nvSpPr>
        <p:spPr>
          <a:xfrm>
            <a:off x="4717120" y="2928379"/>
            <a:ext cx="1391595"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nchor="ctr">
            <a:spAutoFit/>
          </a:bodyPr>
          <a:lstStyle/>
          <a:p>
            <a:r>
              <a:rPr lang="sv-SE" sz="2400" dirty="0"/>
              <a:t>2.4 ms</a:t>
            </a:r>
          </a:p>
        </p:txBody>
      </p:sp>
      <p:sp>
        <p:nvSpPr>
          <p:cNvPr id="22" name="TextBox 21"/>
          <p:cNvSpPr txBox="1"/>
          <p:nvPr/>
        </p:nvSpPr>
        <p:spPr>
          <a:xfrm>
            <a:off x="8295581" y="2920575"/>
            <a:ext cx="1391595"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nchor="ctr">
            <a:spAutoFit/>
          </a:bodyPr>
          <a:lstStyle/>
          <a:p>
            <a:r>
              <a:rPr lang="sv-SE" sz="2400" dirty="0"/>
              <a:t>0.47 ms</a:t>
            </a:r>
          </a:p>
        </p:txBody>
      </p:sp>
      <p:sp>
        <p:nvSpPr>
          <p:cNvPr id="23" name="Rectangle 22"/>
          <p:cNvSpPr/>
          <p:nvPr/>
        </p:nvSpPr>
        <p:spPr>
          <a:xfrm>
            <a:off x="5398943" y="4036976"/>
            <a:ext cx="996779" cy="51074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
        <p:nvSpPr>
          <p:cNvPr id="24" name="Rectangle 23"/>
          <p:cNvSpPr/>
          <p:nvPr/>
        </p:nvSpPr>
        <p:spPr>
          <a:xfrm>
            <a:off x="4673599" y="4758724"/>
            <a:ext cx="3243748" cy="209147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
        <p:nvSpPr>
          <p:cNvPr id="25" name="Rectangle 24"/>
          <p:cNvSpPr/>
          <p:nvPr/>
        </p:nvSpPr>
        <p:spPr>
          <a:xfrm>
            <a:off x="9025481" y="4029172"/>
            <a:ext cx="996779" cy="51074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
        <p:nvSpPr>
          <p:cNvPr id="26" name="Rectangle 25"/>
          <p:cNvSpPr/>
          <p:nvPr/>
        </p:nvSpPr>
        <p:spPr>
          <a:xfrm>
            <a:off x="8300138" y="4750920"/>
            <a:ext cx="3243748" cy="209147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Tree>
    <p:extLst>
      <p:ext uri="{BB962C8B-B14F-4D97-AF65-F5344CB8AC3E}">
        <p14:creationId xmlns:p14="http://schemas.microsoft.com/office/powerpoint/2010/main" val="142156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xit" presetSubtype="0" fill="hold" grpId="1" nodeType="with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6"/>
                                        </p:tgtEl>
                                      </p:cBhvr>
                                    </p:animEffect>
                                    <p:set>
                                      <p:cBhvr>
                                        <p:cTn id="24" dur="1" fill="hold">
                                          <p:stCondLst>
                                            <p:cond delay="499"/>
                                          </p:stCondLst>
                                        </p:cTn>
                                        <p:tgtEl>
                                          <p:spTgt spid="16"/>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10" presetClass="exit" presetSubtype="0" fill="hold" grpId="1" nodeType="withEffect">
                                  <p:stCondLst>
                                    <p:cond delay="0"/>
                                  </p:stCondLst>
                                  <p:childTnLst>
                                    <p:animEffect transition="out" filter="fade">
                                      <p:cBhvr>
                                        <p:cTn id="43" dur="500"/>
                                        <p:tgtEl>
                                          <p:spTgt spid="23"/>
                                        </p:tgtEl>
                                      </p:cBhvr>
                                    </p:animEffect>
                                    <p:set>
                                      <p:cBhvr>
                                        <p:cTn id="44" dur="1" fill="hold">
                                          <p:stCondLst>
                                            <p:cond delay="499"/>
                                          </p:stCondLst>
                                        </p:cTn>
                                        <p:tgtEl>
                                          <p:spTgt spid="23"/>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24"/>
                                        </p:tgtEl>
                                      </p:cBhvr>
                                    </p:animEffect>
                                    <p:set>
                                      <p:cBhvr>
                                        <p:cTn id="4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20" grpId="0" animBg="1"/>
      <p:bldP spid="21" grpId="0" animBg="1"/>
      <p:bldP spid="22" grpId="0" animBg="1"/>
      <p:bldP spid="23" grpId="0" animBg="1"/>
      <p:bldP spid="23" grpId="1" animBg="1"/>
      <p:bldP spid="24" grpId="0" animBg="1"/>
      <p:bldP spid="24" grpId="1" animBg="1"/>
      <p:bldP spid="25" grpId="0" animBg="1"/>
      <p:bldP spid="26"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6" name="Rectangle 135"/>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81" name="L3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7682" y="1826817"/>
            <a:ext cx="6328309" cy="4415100"/>
          </a:xfrm>
          <a:prstGeom prst="rect">
            <a:avLst/>
          </a:prstGeom>
          <a:ln w="38100">
            <a:solidFill>
              <a:schemeClr val="accent1"/>
            </a:solidFill>
          </a:ln>
        </p:spPr>
      </p:pic>
      <p:sp>
        <p:nvSpPr>
          <p:cNvPr id="16" name="Rectangle 15"/>
          <p:cNvSpPr/>
          <p:nvPr/>
        </p:nvSpPr>
        <p:spPr>
          <a:xfrm>
            <a:off x="585824" y="1795157"/>
            <a:ext cx="5047216" cy="4463404"/>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sv-SE" dirty="0"/>
              <a:t>Voxel Occupancy Antialiasing</a:t>
            </a:r>
          </a:p>
        </p:txBody>
      </p:sp>
      <p:pic>
        <p:nvPicPr>
          <p:cNvPr id="60" name="L4Image"/>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677682" y="1826817"/>
            <a:ext cx="6328311" cy="4415100"/>
          </a:xfrm>
          <a:prstGeom prst="rect">
            <a:avLst/>
          </a:prstGeom>
          <a:ln w="38100">
            <a:solidFill>
              <a:schemeClr val="accent1"/>
            </a:solidFill>
          </a:ln>
        </p:spPr>
      </p:pic>
      <p:sp>
        <p:nvSpPr>
          <p:cNvPr id="95" name="Rounded Rectangle 94"/>
          <p:cNvSpPr/>
          <p:nvPr/>
        </p:nvSpPr>
        <p:spPr>
          <a:xfrm>
            <a:off x="2985081" y="3702442"/>
            <a:ext cx="571432" cy="285716"/>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6" name="Rounded Rectangle 95"/>
          <p:cNvSpPr/>
          <p:nvPr/>
        </p:nvSpPr>
        <p:spPr>
          <a:xfrm>
            <a:off x="1918855" y="4866815"/>
            <a:ext cx="571432" cy="285716"/>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7" name="Diamond 96"/>
          <p:cNvSpPr/>
          <p:nvPr/>
        </p:nvSpPr>
        <p:spPr>
          <a:xfrm>
            <a:off x="2865751" y="4866815"/>
            <a:ext cx="161568" cy="161567"/>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8" name="Rounded Rectangle 97"/>
          <p:cNvSpPr/>
          <p:nvPr/>
        </p:nvSpPr>
        <p:spPr>
          <a:xfrm>
            <a:off x="3402781" y="4866815"/>
            <a:ext cx="571432" cy="285716"/>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99" name="Rounded Rectangle 98"/>
          <p:cNvSpPr/>
          <p:nvPr/>
        </p:nvSpPr>
        <p:spPr>
          <a:xfrm>
            <a:off x="4349679" y="4866815"/>
            <a:ext cx="571432" cy="285716"/>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0" name="Diamond 99"/>
          <p:cNvSpPr/>
          <p:nvPr/>
        </p:nvSpPr>
        <p:spPr>
          <a:xfrm>
            <a:off x="1586409"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1" name="Diamond 100"/>
          <p:cNvSpPr/>
          <p:nvPr/>
        </p:nvSpPr>
        <p:spPr>
          <a:xfrm>
            <a:off x="1843057"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2" name="Diamond 101"/>
          <p:cNvSpPr/>
          <p:nvPr/>
        </p:nvSpPr>
        <p:spPr>
          <a:xfrm>
            <a:off x="2099707"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03" name="Group 102"/>
          <p:cNvGrpSpPr/>
          <p:nvPr/>
        </p:nvGrpSpPr>
        <p:grpSpPr>
          <a:xfrm>
            <a:off x="2356354" y="5817273"/>
            <a:ext cx="323879" cy="323139"/>
            <a:chOff x="1598141" y="1886464"/>
            <a:chExt cx="280730" cy="280087"/>
          </a:xfrm>
          <a:effectLst>
            <a:outerShdw blurRad="50800" dist="38100" dir="2700000" algn="tl" rotWithShape="0">
              <a:prstClr val="black">
                <a:alpha val="40000"/>
              </a:prstClr>
            </a:outerShdw>
          </a:effectLst>
        </p:grpSpPr>
        <p:sp>
          <p:nvSpPr>
            <p:cNvPr id="104" name="Rectangle 103"/>
            <p:cNvSpPr/>
            <p:nvPr/>
          </p:nvSpPr>
          <p:spPr>
            <a:xfrm>
              <a:off x="1598141" y="1886465"/>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5" name="Rectangle 104"/>
            <p:cNvSpPr/>
            <p:nvPr/>
          </p:nvSpPr>
          <p:spPr>
            <a:xfrm>
              <a:off x="1738184" y="1886464"/>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6" name="Rectangle 105"/>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7" name="Rectangle 10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08" name="Diamond 107"/>
          <p:cNvSpPr/>
          <p:nvPr/>
        </p:nvSpPr>
        <p:spPr>
          <a:xfrm>
            <a:off x="3061048"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09" name="Diamond 108"/>
          <p:cNvSpPr/>
          <p:nvPr/>
        </p:nvSpPr>
        <p:spPr>
          <a:xfrm>
            <a:off x="3729589"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0" name="Diamond 109"/>
          <p:cNvSpPr/>
          <p:nvPr/>
        </p:nvSpPr>
        <p:spPr>
          <a:xfrm>
            <a:off x="3982705"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11" name="Group 110"/>
          <p:cNvGrpSpPr/>
          <p:nvPr/>
        </p:nvGrpSpPr>
        <p:grpSpPr>
          <a:xfrm>
            <a:off x="3314163" y="5817273"/>
            <a:ext cx="323879" cy="323139"/>
            <a:chOff x="1598141" y="1886464"/>
            <a:chExt cx="280730" cy="280087"/>
          </a:xfrm>
          <a:effectLst>
            <a:outerShdw blurRad="50800" dist="38100" dir="2700000" algn="tl" rotWithShape="0">
              <a:prstClr val="black">
                <a:alpha val="40000"/>
              </a:prstClr>
            </a:outerShdw>
          </a:effectLst>
        </p:grpSpPr>
        <p:sp>
          <p:nvSpPr>
            <p:cNvPr id="112" name="Rectangle 111"/>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3" name="Rectangle 112"/>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4" name="Rectangle 113"/>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5" name="Rectangle 114"/>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116" name="Group 115"/>
          <p:cNvGrpSpPr/>
          <p:nvPr/>
        </p:nvGrpSpPr>
        <p:grpSpPr>
          <a:xfrm>
            <a:off x="4436137" y="5817273"/>
            <a:ext cx="323879" cy="323139"/>
            <a:chOff x="1598141" y="1886464"/>
            <a:chExt cx="280730" cy="280087"/>
          </a:xfrm>
          <a:effectLst>
            <a:outerShdw blurRad="50800" dist="38100" dir="2700000" algn="tl" rotWithShape="0">
              <a:prstClr val="black">
                <a:alpha val="40000"/>
              </a:prstClr>
            </a:outerShdw>
          </a:effectLst>
        </p:grpSpPr>
        <p:sp>
          <p:nvSpPr>
            <p:cNvPr id="117" name="Rectangle 116"/>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8" name="Rectangle 117"/>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19" name="Rectangle 118"/>
            <p:cNvSpPr/>
            <p:nvPr/>
          </p:nvSpPr>
          <p:spPr>
            <a:xfrm>
              <a:off x="1598463" y="2026507"/>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0" name="Rectangle 119"/>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121" name="Diamond 120"/>
          <p:cNvSpPr/>
          <p:nvPr/>
        </p:nvSpPr>
        <p:spPr>
          <a:xfrm>
            <a:off x="4806001" y="5817274"/>
            <a:ext cx="161568" cy="161567"/>
          </a:xfrm>
          <a:prstGeom prst="diamond">
            <a:avLst/>
          </a:prstGeom>
          <a:solidFill>
            <a:schemeClr val="tx1">
              <a:lumMod val="40000"/>
              <a:lumOff val="6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2" name="Diamond 121"/>
          <p:cNvSpPr/>
          <p:nvPr/>
        </p:nvSpPr>
        <p:spPr>
          <a:xfrm>
            <a:off x="5013556" y="5817274"/>
            <a:ext cx="161568" cy="161567"/>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23" name="Group 122"/>
          <p:cNvGrpSpPr/>
          <p:nvPr/>
        </p:nvGrpSpPr>
        <p:grpSpPr>
          <a:xfrm>
            <a:off x="5221111" y="5817273"/>
            <a:ext cx="323879" cy="323139"/>
            <a:chOff x="1598141" y="1886464"/>
            <a:chExt cx="280730" cy="280087"/>
          </a:xfrm>
          <a:effectLst>
            <a:outerShdw blurRad="50800" dist="38100" dir="2700000" algn="tl" rotWithShape="0">
              <a:prstClr val="black">
                <a:alpha val="40000"/>
              </a:prstClr>
            </a:outerShdw>
          </a:effectLst>
        </p:grpSpPr>
        <p:sp>
          <p:nvSpPr>
            <p:cNvPr id="124" name="Rectangle 123"/>
            <p:cNvSpPr/>
            <p:nvPr/>
          </p:nvSpPr>
          <p:spPr>
            <a:xfrm>
              <a:off x="1598141" y="1886465"/>
              <a:ext cx="140043" cy="140043"/>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5" name="Rectangle 124"/>
            <p:cNvSpPr/>
            <p:nvPr/>
          </p:nvSpPr>
          <p:spPr>
            <a:xfrm>
              <a:off x="1738184" y="1886464"/>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6" name="Rectangle 125"/>
            <p:cNvSpPr/>
            <p:nvPr/>
          </p:nvSpPr>
          <p:spPr>
            <a:xfrm>
              <a:off x="1598463" y="2026507"/>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27" name="Rectangle 126"/>
            <p:cNvSpPr/>
            <p:nvPr/>
          </p:nvSpPr>
          <p:spPr>
            <a:xfrm>
              <a:off x="1738828" y="2026508"/>
              <a:ext cx="140043" cy="140043"/>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cxnSp>
        <p:nvCxnSpPr>
          <p:cNvPr id="128" name="Elbow Connector 127"/>
          <p:cNvCxnSpPr>
            <a:stCxn id="95" idx="2"/>
            <a:endCxn id="96" idx="0"/>
          </p:cNvCxnSpPr>
          <p:nvPr/>
        </p:nvCxnSpPr>
        <p:spPr>
          <a:xfrm rot="5400000">
            <a:off x="2298357" y="3894373"/>
            <a:ext cx="878657" cy="106622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1" name="Elbow Connector 130"/>
          <p:cNvCxnSpPr>
            <a:stCxn id="95" idx="2"/>
            <a:endCxn id="97" idx="0"/>
          </p:cNvCxnSpPr>
          <p:nvPr/>
        </p:nvCxnSpPr>
        <p:spPr>
          <a:xfrm rot="5400000">
            <a:off x="2669338" y="4265354"/>
            <a:ext cx="878657" cy="32426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4" name="Elbow Connector 133"/>
          <p:cNvCxnSpPr>
            <a:stCxn id="95" idx="2"/>
            <a:endCxn id="98" idx="0"/>
          </p:cNvCxnSpPr>
          <p:nvPr/>
        </p:nvCxnSpPr>
        <p:spPr>
          <a:xfrm rot="16200000" flipH="1">
            <a:off x="3040320" y="4218635"/>
            <a:ext cx="878657" cy="41770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8" name="Elbow Connector 137"/>
          <p:cNvCxnSpPr>
            <a:stCxn id="95" idx="2"/>
            <a:endCxn id="99" idx="0"/>
          </p:cNvCxnSpPr>
          <p:nvPr/>
        </p:nvCxnSpPr>
        <p:spPr>
          <a:xfrm rot="16200000" flipH="1">
            <a:off x="3513769" y="3745186"/>
            <a:ext cx="878657" cy="1364597"/>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1" name="Elbow Connector 140"/>
          <p:cNvCxnSpPr>
            <a:stCxn id="96" idx="2"/>
            <a:endCxn id="100" idx="0"/>
          </p:cNvCxnSpPr>
          <p:nvPr/>
        </p:nvCxnSpPr>
        <p:spPr>
          <a:xfrm rot="5400000">
            <a:off x="1603514" y="5216214"/>
            <a:ext cx="664743" cy="537377"/>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4" name="Elbow Connector 143"/>
          <p:cNvCxnSpPr>
            <a:stCxn id="96" idx="2"/>
            <a:endCxn id="101" idx="0"/>
          </p:cNvCxnSpPr>
          <p:nvPr/>
        </p:nvCxnSpPr>
        <p:spPr>
          <a:xfrm rot="5400000">
            <a:off x="1731838" y="5344536"/>
            <a:ext cx="664743" cy="280728"/>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7" name="Elbow Connector 146"/>
          <p:cNvCxnSpPr>
            <a:stCxn id="96" idx="2"/>
            <a:endCxn id="102" idx="0"/>
          </p:cNvCxnSpPr>
          <p:nvPr/>
        </p:nvCxnSpPr>
        <p:spPr>
          <a:xfrm rot="5400000">
            <a:off x="1860162" y="5472863"/>
            <a:ext cx="664743" cy="2408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0" name="Elbow Connector 149"/>
          <p:cNvCxnSpPr>
            <a:stCxn id="96" idx="2"/>
            <a:endCxn id="104" idx="0"/>
          </p:cNvCxnSpPr>
          <p:nvPr/>
        </p:nvCxnSpPr>
        <p:spPr>
          <a:xfrm rot="16200000" flipH="1">
            <a:off x="1988481" y="5368619"/>
            <a:ext cx="664744" cy="23256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3" name="Elbow Connector 152"/>
          <p:cNvCxnSpPr>
            <a:stCxn id="98" idx="2"/>
            <a:endCxn id="108" idx="0"/>
          </p:cNvCxnSpPr>
          <p:nvPr/>
        </p:nvCxnSpPr>
        <p:spPr>
          <a:xfrm rot="5400000">
            <a:off x="3082797" y="5211569"/>
            <a:ext cx="664743" cy="54666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6" name="Elbow Connector 155"/>
          <p:cNvCxnSpPr>
            <a:stCxn id="98" idx="2"/>
            <a:endCxn id="112" idx="0"/>
          </p:cNvCxnSpPr>
          <p:nvPr/>
        </p:nvCxnSpPr>
        <p:spPr>
          <a:xfrm rot="5400000">
            <a:off x="3209349" y="5338127"/>
            <a:ext cx="664744" cy="29355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9" name="Elbow Connector 158"/>
          <p:cNvCxnSpPr>
            <a:stCxn id="98" idx="2"/>
            <a:endCxn id="109" idx="0"/>
          </p:cNvCxnSpPr>
          <p:nvPr/>
        </p:nvCxnSpPr>
        <p:spPr>
          <a:xfrm rot="16200000" flipH="1">
            <a:off x="3417065" y="5423962"/>
            <a:ext cx="664743" cy="12187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2" name="Elbow Connector 161"/>
          <p:cNvCxnSpPr>
            <a:stCxn id="98" idx="2"/>
            <a:endCxn id="110" idx="0"/>
          </p:cNvCxnSpPr>
          <p:nvPr/>
        </p:nvCxnSpPr>
        <p:spPr>
          <a:xfrm rot="16200000" flipH="1">
            <a:off x="3543623" y="5297404"/>
            <a:ext cx="664743" cy="37499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5" name="Elbow Connector 164"/>
          <p:cNvCxnSpPr>
            <a:stCxn id="99" idx="2"/>
            <a:endCxn id="117" idx="0"/>
          </p:cNvCxnSpPr>
          <p:nvPr/>
        </p:nvCxnSpPr>
        <p:spPr>
          <a:xfrm rot="5400000">
            <a:off x="4243785" y="5425665"/>
            <a:ext cx="664744" cy="11847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8" name="Elbow Connector 167"/>
          <p:cNvCxnSpPr>
            <a:stCxn id="99" idx="2"/>
            <a:endCxn id="121" idx="0"/>
          </p:cNvCxnSpPr>
          <p:nvPr/>
        </p:nvCxnSpPr>
        <p:spPr>
          <a:xfrm rot="16200000" flipH="1">
            <a:off x="4428719" y="5359204"/>
            <a:ext cx="664743" cy="25139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1" name="Elbow Connector 170"/>
          <p:cNvCxnSpPr>
            <a:stCxn id="99" idx="2"/>
            <a:endCxn id="122" idx="0"/>
          </p:cNvCxnSpPr>
          <p:nvPr/>
        </p:nvCxnSpPr>
        <p:spPr>
          <a:xfrm rot="16200000" flipH="1">
            <a:off x="4532498" y="5255429"/>
            <a:ext cx="664743" cy="45894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4" name="Elbow Connector 173"/>
          <p:cNvCxnSpPr>
            <a:stCxn id="99" idx="2"/>
            <a:endCxn id="124" idx="0"/>
          </p:cNvCxnSpPr>
          <p:nvPr/>
        </p:nvCxnSpPr>
        <p:spPr>
          <a:xfrm rot="16200000" flipH="1">
            <a:off x="4636272" y="5151653"/>
            <a:ext cx="664744" cy="66649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94" name="Rounded Rectangle 193"/>
          <p:cNvSpPr/>
          <p:nvPr/>
        </p:nvSpPr>
        <p:spPr>
          <a:xfrm>
            <a:off x="741583" y="1957141"/>
            <a:ext cx="724668" cy="404475"/>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1" name="Rounded Rectangle 200"/>
          <p:cNvSpPr/>
          <p:nvPr/>
        </p:nvSpPr>
        <p:spPr>
          <a:xfrm>
            <a:off x="941305" y="3702442"/>
            <a:ext cx="571432" cy="285716"/>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96" name="Elbow Connector 195"/>
          <p:cNvCxnSpPr>
            <a:stCxn id="194" idx="2"/>
            <a:endCxn id="95" idx="0"/>
          </p:cNvCxnSpPr>
          <p:nvPr/>
        </p:nvCxnSpPr>
        <p:spPr>
          <a:xfrm rot="16200000" flipH="1">
            <a:off x="1516945" y="1948587"/>
            <a:ext cx="1340825" cy="2166880"/>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a:off x="1227021" y="3032025"/>
            <a:ext cx="0" cy="67041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0" name="Straight Connector 199"/>
          <p:cNvCxnSpPr/>
          <p:nvPr/>
        </p:nvCxnSpPr>
        <p:spPr>
          <a:xfrm flipH="1">
            <a:off x="609601" y="3026357"/>
            <a:ext cx="494316"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7" name="L2_2"/>
          <p:cNvGrpSpPr/>
          <p:nvPr/>
        </p:nvGrpSpPr>
        <p:grpSpPr>
          <a:xfrm>
            <a:off x="4258562" y="4832265"/>
            <a:ext cx="830677" cy="320265"/>
            <a:chOff x="3193921" y="3624199"/>
            <a:chExt cx="623008" cy="240199"/>
          </a:xfrm>
        </p:grpSpPr>
        <p:sp>
          <p:nvSpPr>
            <p:cNvPr id="66" name="Rounded Rectangle 65"/>
            <p:cNvSpPr/>
            <p:nvPr/>
          </p:nvSpPr>
          <p:spPr>
            <a:xfrm>
              <a:off x="3262259" y="3650111"/>
              <a:ext cx="428574" cy="214287"/>
            </a:xfrm>
            <a:prstGeom prst="roundRect">
              <a:avLst/>
            </a:prstGeom>
            <a:solidFill>
              <a:srgbClr val="A6A6A6"/>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533" dirty="0"/>
            </a:p>
          </p:txBody>
        </p:sp>
        <p:sp>
          <p:nvSpPr>
            <p:cNvPr id="6" name="TextBox 5"/>
            <p:cNvSpPr txBox="1"/>
            <p:nvPr/>
          </p:nvSpPr>
          <p:spPr>
            <a:xfrm>
              <a:off x="3193921" y="3624199"/>
              <a:ext cx="623008" cy="238575"/>
            </a:xfrm>
            <a:prstGeom prst="rect">
              <a:avLst/>
            </a:prstGeom>
            <a:noFill/>
          </p:spPr>
          <p:txBody>
            <a:bodyPr wrap="none" rtlCol="0">
              <a:spAutoFit/>
            </a:bodyPr>
            <a:lstStyle/>
            <a:p>
              <a:r>
                <a:rPr lang="sv-SE" sz="1467" b="1" dirty="0">
                  <a:solidFill>
                    <a:schemeClr val="bg1"/>
                  </a:solidFill>
                </a:rPr>
                <a:t>43.7%</a:t>
              </a:r>
            </a:p>
          </p:txBody>
        </p:sp>
      </p:grpSp>
      <p:grpSp>
        <p:nvGrpSpPr>
          <p:cNvPr id="71" name="L2_1"/>
          <p:cNvGrpSpPr/>
          <p:nvPr/>
        </p:nvGrpSpPr>
        <p:grpSpPr>
          <a:xfrm>
            <a:off x="3313869" y="4832265"/>
            <a:ext cx="830677" cy="320265"/>
            <a:chOff x="3193921" y="3624199"/>
            <a:chExt cx="623008" cy="240199"/>
          </a:xfrm>
        </p:grpSpPr>
        <p:sp>
          <p:nvSpPr>
            <p:cNvPr id="72" name="Rounded Rectangle 71"/>
            <p:cNvSpPr/>
            <p:nvPr/>
          </p:nvSpPr>
          <p:spPr>
            <a:xfrm>
              <a:off x="3262259" y="3650111"/>
              <a:ext cx="428574" cy="214287"/>
            </a:xfrm>
            <a:prstGeom prst="roundRect">
              <a:avLst/>
            </a:prstGeom>
            <a:solidFill>
              <a:schemeClr val="bg2">
                <a:lumMod val="5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533" dirty="0"/>
            </a:p>
          </p:txBody>
        </p:sp>
        <p:sp>
          <p:nvSpPr>
            <p:cNvPr id="73" name="TextBox 72"/>
            <p:cNvSpPr txBox="1"/>
            <p:nvPr/>
          </p:nvSpPr>
          <p:spPr>
            <a:xfrm>
              <a:off x="3193921" y="3624199"/>
              <a:ext cx="623008" cy="238575"/>
            </a:xfrm>
            <a:prstGeom prst="rect">
              <a:avLst/>
            </a:prstGeom>
            <a:noFill/>
          </p:spPr>
          <p:txBody>
            <a:bodyPr wrap="none" rtlCol="0">
              <a:spAutoFit/>
            </a:bodyPr>
            <a:lstStyle/>
            <a:p>
              <a:r>
                <a:rPr lang="sv-SE" sz="1467" b="1" dirty="0">
                  <a:solidFill>
                    <a:schemeClr val="bg1"/>
                  </a:solidFill>
                </a:rPr>
                <a:t>13.5%</a:t>
              </a:r>
            </a:p>
          </p:txBody>
        </p:sp>
      </p:grpSp>
      <p:grpSp>
        <p:nvGrpSpPr>
          <p:cNvPr id="74" name="L2_1"/>
          <p:cNvGrpSpPr/>
          <p:nvPr/>
        </p:nvGrpSpPr>
        <p:grpSpPr>
          <a:xfrm>
            <a:off x="1840365" y="4832979"/>
            <a:ext cx="830677" cy="320265"/>
            <a:chOff x="3193921" y="3624199"/>
            <a:chExt cx="623008" cy="240199"/>
          </a:xfrm>
        </p:grpSpPr>
        <p:sp>
          <p:nvSpPr>
            <p:cNvPr id="75" name="Rounded Rectangle 74"/>
            <p:cNvSpPr/>
            <p:nvPr/>
          </p:nvSpPr>
          <p:spPr>
            <a:xfrm>
              <a:off x="3262259" y="3650111"/>
              <a:ext cx="428574" cy="214287"/>
            </a:xfrm>
            <a:prstGeom prst="roundRect">
              <a:avLst/>
            </a:prstGeom>
            <a:solidFill>
              <a:schemeClr val="bg2">
                <a:lumMod val="25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533" dirty="0"/>
            </a:p>
          </p:txBody>
        </p:sp>
        <p:sp>
          <p:nvSpPr>
            <p:cNvPr id="76" name="TextBox 75"/>
            <p:cNvSpPr txBox="1"/>
            <p:nvPr/>
          </p:nvSpPr>
          <p:spPr>
            <a:xfrm>
              <a:off x="3193921" y="3624199"/>
              <a:ext cx="623008" cy="238575"/>
            </a:xfrm>
            <a:prstGeom prst="rect">
              <a:avLst/>
            </a:prstGeom>
            <a:noFill/>
          </p:spPr>
          <p:txBody>
            <a:bodyPr wrap="none" rtlCol="0">
              <a:spAutoFit/>
            </a:bodyPr>
            <a:lstStyle/>
            <a:p>
              <a:r>
                <a:rPr lang="sv-SE" sz="1467" b="1" dirty="0">
                  <a:solidFill>
                    <a:schemeClr val="bg1"/>
                  </a:solidFill>
                </a:rPr>
                <a:t>6.25%</a:t>
              </a:r>
            </a:p>
          </p:txBody>
        </p:sp>
      </p:grpSp>
      <p:sp>
        <p:nvSpPr>
          <p:cNvPr id="77" name="Diamond 76"/>
          <p:cNvSpPr/>
          <p:nvPr/>
        </p:nvSpPr>
        <p:spPr>
          <a:xfrm>
            <a:off x="2354501" y="5817278"/>
            <a:ext cx="161568" cy="161567"/>
          </a:xfrm>
          <a:prstGeom prst="diamond">
            <a:avLst/>
          </a:prstGeom>
          <a:solidFill>
            <a:schemeClr val="bg2">
              <a:lumMod val="2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8" name="Diamond 77"/>
          <p:cNvSpPr/>
          <p:nvPr/>
        </p:nvSpPr>
        <p:spPr>
          <a:xfrm>
            <a:off x="3314905" y="5823047"/>
            <a:ext cx="161568" cy="161567"/>
          </a:xfrm>
          <a:prstGeom prst="diamond">
            <a:avLst/>
          </a:prstGeom>
          <a:solidFill>
            <a:schemeClr val="bg1">
              <a:lumMod val="5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79" name="Diamond 78"/>
          <p:cNvSpPr/>
          <p:nvPr/>
        </p:nvSpPr>
        <p:spPr>
          <a:xfrm>
            <a:off x="4436508" y="5817271"/>
            <a:ext cx="161568" cy="161567"/>
          </a:xfrm>
          <a:prstGeom prst="diamond">
            <a:avLst/>
          </a:prstGeom>
          <a:solidFill>
            <a:schemeClr val="bg1">
              <a:lumMod val="5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80" name="Diamond 79"/>
          <p:cNvSpPr/>
          <p:nvPr/>
        </p:nvSpPr>
        <p:spPr>
          <a:xfrm>
            <a:off x="5220368" y="5822502"/>
            <a:ext cx="161568" cy="161567"/>
          </a:xfrm>
          <a:prstGeom prst="diamond">
            <a:avLst/>
          </a:prstGeom>
          <a:solidFill>
            <a:schemeClr val="bg2">
              <a:lumMod val="2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pic>
        <p:nvPicPr>
          <p:cNvPr id="82" name="L2Im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7682" y="1826817"/>
            <a:ext cx="6328309" cy="4415100"/>
          </a:xfrm>
          <a:prstGeom prst="rect">
            <a:avLst/>
          </a:prstGeom>
          <a:ln w="38100">
            <a:solidFill>
              <a:schemeClr val="accent1"/>
            </a:solidFill>
          </a:ln>
        </p:spPr>
      </p:pic>
      <p:grpSp>
        <p:nvGrpSpPr>
          <p:cNvPr id="83" name="L1_1"/>
          <p:cNvGrpSpPr/>
          <p:nvPr/>
        </p:nvGrpSpPr>
        <p:grpSpPr>
          <a:xfrm>
            <a:off x="2893692" y="3673889"/>
            <a:ext cx="760144" cy="320265"/>
            <a:chOff x="3193921" y="3624199"/>
            <a:chExt cx="570108" cy="240199"/>
          </a:xfrm>
        </p:grpSpPr>
        <p:sp>
          <p:nvSpPr>
            <p:cNvPr id="84" name="Rounded Rectangle 83"/>
            <p:cNvSpPr/>
            <p:nvPr/>
          </p:nvSpPr>
          <p:spPr>
            <a:xfrm>
              <a:off x="3262259" y="3650111"/>
              <a:ext cx="428574" cy="214287"/>
            </a:xfrm>
            <a:prstGeom prst="roundRect">
              <a:avLst/>
            </a:prstGeom>
            <a:solidFill>
              <a:schemeClr val="bg2">
                <a:lumMod val="50000"/>
              </a:schemeClr>
            </a:solidFill>
            <a:ln w="381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533" dirty="0"/>
            </a:p>
          </p:txBody>
        </p:sp>
        <p:sp>
          <p:nvSpPr>
            <p:cNvPr id="85" name="TextBox 84"/>
            <p:cNvSpPr txBox="1"/>
            <p:nvPr/>
          </p:nvSpPr>
          <p:spPr>
            <a:xfrm>
              <a:off x="3193921" y="3624199"/>
              <a:ext cx="570108" cy="238575"/>
            </a:xfrm>
            <a:prstGeom prst="rect">
              <a:avLst/>
            </a:prstGeom>
            <a:noFill/>
          </p:spPr>
          <p:txBody>
            <a:bodyPr wrap="none" rtlCol="0">
              <a:spAutoFit/>
            </a:bodyPr>
            <a:lstStyle/>
            <a:p>
              <a:r>
                <a:rPr lang="sv-SE" sz="1467" b="1" dirty="0">
                  <a:solidFill>
                    <a:schemeClr val="bg1"/>
                  </a:solidFill>
                </a:rPr>
                <a:t>  40%</a:t>
              </a:r>
            </a:p>
          </p:txBody>
        </p:sp>
      </p:grpSp>
      <p:grpSp>
        <p:nvGrpSpPr>
          <p:cNvPr id="86" name="L1_2"/>
          <p:cNvGrpSpPr/>
          <p:nvPr/>
        </p:nvGrpSpPr>
        <p:grpSpPr>
          <a:xfrm>
            <a:off x="861594" y="3670888"/>
            <a:ext cx="681383" cy="320265"/>
            <a:chOff x="3193920" y="3624199"/>
            <a:chExt cx="511037" cy="240199"/>
          </a:xfrm>
        </p:grpSpPr>
        <p:sp>
          <p:nvSpPr>
            <p:cNvPr id="87" name="Rounded Rectangle 86"/>
            <p:cNvSpPr/>
            <p:nvPr/>
          </p:nvSpPr>
          <p:spPr>
            <a:xfrm>
              <a:off x="3262259" y="3650111"/>
              <a:ext cx="428574" cy="214287"/>
            </a:xfrm>
            <a:prstGeom prst="roundRect">
              <a:avLst/>
            </a:prstGeom>
            <a:solidFill>
              <a:schemeClr val="bg2">
                <a:lumMod val="50000"/>
                <a:alpha val="44000"/>
              </a:schemeClr>
            </a:solidFill>
            <a:ln w="381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533" dirty="0"/>
            </a:p>
          </p:txBody>
        </p:sp>
        <p:sp>
          <p:nvSpPr>
            <p:cNvPr id="88" name="TextBox 87"/>
            <p:cNvSpPr txBox="1"/>
            <p:nvPr/>
          </p:nvSpPr>
          <p:spPr>
            <a:xfrm>
              <a:off x="3193920" y="3624199"/>
              <a:ext cx="511037" cy="238575"/>
            </a:xfrm>
            <a:prstGeom prst="rect">
              <a:avLst/>
            </a:prstGeom>
            <a:noFill/>
          </p:spPr>
          <p:txBody>
            <a:bodyPr wrap="square" rtlCol="0">
              <a:spAutoFit/>
            </a:bodyPr>
            <a:lstStyle/>
            <a:p>
              <a:pPr algn="ctr"/>
              <a:r>
                <a:rPr lang="sv-SE" sz="1467" b="1" dirty="0">
                  <a:solidFill>
                    <a:schemeClr val="bg1"/>
                  </a:solidFill>
                </a:rPr>
                <a:t>0%</a:t>
              </a:r>
            </a:p>
          </p:txBody>
        </p:sp>
      </p:grpSp>
      <p:pic>
        <p:nvPicPr>
          <p:cNvPr id="89" name="L1Imag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7682" y="1826816"/>
            <a:ext cx="6328309" cy="4415099"/>
          </a:xfrm>
          <a:prstGeom prst="rect">
            <a:avLst/>
          </a:prstGeom>
          <a:ln w="38100">
            <a:solidFill>
              <a:schemeClr val="accent1"/>
            </a:solidFill>
          </a:ln>
        </p:spPr>
      </p:pic>
      <p:grpSp>
        <p:nvGrpSpPr>
          <p:cNvPr id="9" name="L4Percent"/>
          <p:cNvGrpSpPr/>
          <p:nvPr/>
        </p:nvGrpSpPr>
        <p:grpSpPr>
          <a:xfrm>
            <a:off x="1476673" y="5926266"/>
            <a:ext cx="4110829" cy="235898"/>
            <a:chOff x="1107504" y="4444692"/>
            <a:chExt cx="3083122" cy="176923"/>
          </a:xfrm>
        </p:grpSpPr>
        <p:sp>
          <p:nvSpPr>
            <p:cNvPr id="8" name="TextBox 7"/>
            <p:cNvSpPr txBox="1"/>
            <p:nvPr/>
          </p:nvSpPr>
          <p:spPr>
            <a:xfrm>
              <a:off x="1107504" y="4444692"/>
              <a:ext cx="303209" cy="176923"/>
            </a:xfrm>
            <a:prstGeom prst="rect">
              <a:avLst/>
            </a:prstGeom>
            <a:noFill/>
          </p:spPr>
          <p:txBody>
            <a:bodyPr wrap="none" rtlCol="0">
              <a:spAutoFit/>
            </a:bodyPr>
            <a:lstStyle/>
            <a:p>
              <a:r>
                <a:rPr lang="sv-SE" sz="933" b="1" dirty="0"/>
                <a:t>0%</a:t>
              </a:r>
            </a:p>
          </p:txBody>
        </p:sp>
        <p:sp>
          <p:nvSpPr>
            <p:cNvPr id="90" name="TextBox 89"/>
            <p:cNvSpPr txBox="1"/>
            <p:nvPr/>
          </p:nvSpPr>
          <p:spPr>
            <a:xfrm>
              <a:off x="1283215" y="4444692"/>
              <a:ext cx="303209" cy="176923"/>
            </a:xfrm>
            <a:prstGeom prst="rect">
              <a:avLst/>
            </a:prstGeom>
            <a:noFill/>
          </p:spPr>
          <p:txBody>
            <a:bodyPr wrap="none" rtlCol="0">
              <a:spAutoFit/>
            </a:bodyPr>
            <a:lstStyle/>
            <a:p>
              <a:r>
                <a:rPr lang="sv-SE" sz="933" b="1" dirty="0"/>
                <a:t>0%</a:t>
              </a:r>
            </a:p>
          </p:txBody>
        </p:sp>
        <p:sp>
          <p:nvSpPr>
            <p:cNvPr id="91" name="TextBox 90"/>
            <p:cNvSpPr txBox="1"/>
            <p:nvPr/>
          </p:nvSpPr>
          <p:spPr>
            <a:xfrm>
              <a:off x="1473489" y="4444692"/>
              <a:ext cx="303209" cy="176923"/>
            </a:xfrm>
            <a:prstGeom prst="rect">
              <a:avLst/>
            </a:prstGeom>
            <a:noFill/>
          </p:spPr>
          <p:txBody>
            <a:bodyPr wrap="none" rtlCol="0">
              <a:spAutoFit/>
            </a:bodyPr>
            <a:lstStyle/>
            <a:p>
              <a:r>
                <a:rPr lang="sv-SE" sz="933" b="1" dirty="0"/>
                <a:t>0%</a:t>
              </a:r>
            </a:p>
          </p:txBody>
        </p:sp>
        <p:sp>
          <p:nvSpPr>
            <p:cNvPr id="92" name="TextBox 91"/>
            <p:cNvSpPr txBox="1"/>
            <p:nvPr/>
          </p:nvSpPr>
          <p:spPr>
            <a:xfrm>
              <a:off x="1670598" y="4444692"/>
              <a:ext cx="360917" cy="176923"/>
            </a:xfrm>
            <a:prstGeom prst="rect">
              <a:avLst/>
            </a:prstGeom>
            <a:noFill/>
          </p:spPr>
          <p:txBody>
            <a:bodyPr wrap="none" rtlCol="0">
              <a:spAutoFit/>
            </a:bodyPr>
            <a:lstStyle/>
            <a:p>
              <a:r>
                <a:rPr lang="sv-SE" sz="933" b="1" dirty="0"/>
                <a:t>25%</a:t>
              </a:r>
            </a:p>
          </p:txBody>
        </p:sp>
        <p:sp>
          <p:nvSpPr>
            <p:cNvPr id="93" name="TextBox 92"/>
            <p:cNvSpPr txBox="1"/>
            <p:nvPr/>
          </p:nvSpPr>
          <p:spPr>
            <a:xfrm>
              <a:off x="2199679" y="4444692"/>
              <a:ext cx="303209" cy="176923"/>
            </a:xfrm>
            <a:prstGeom prst="rect">
              <a:avLst/>
            </a:prstGeom>
            <a:noFill/>
          </p:spPr>
          <p:txBody>
            <a:bodyPr wrap="none" rtlCol="0">
              <a:spAutoFit/>
            </a:bodyPr>
            <a:lstStyle/>
            <a:p>
              <a:r>
                <a:rPr lang="sv-SE" sz="933" b="1" dirty="0"/>
                <a:t>0%</a:t>
              </a:r>
            </a:p>
          </p:txBody>
        </p:sp>
        <p:sp>
          <p:nvSpPr>
            <p:cNvPr id="94" name="TextBox 93"/>
            <p:cNvSpPr txBox="1"/>
            <p:nvPr/>
          </p:nvSpPr>
          <p:spPr>
            <a:xfrm>
              <a:off x="2696725" y="4444692"/>
              <a:ext cx="303209" cy="176923"/>
            </a:xfrm>
            <a:prstGeom prst="rect">
              <a:avLst/>
            </a:prstGeom>
            <a:noFill/>
          </p:spPr>
          <p:txBody>
            <a:bodyPr wrap="none" rtlCol="0">
              <a:spAutoFit/>
            </a:bodyPr>
            <a:lstStyle/>
            <a:p>
              <a:r>
                <a:rPr lang="sv-SE" sz="933" b="1" dirty="0"/>
                <a:t>0%</a:t>
              </a:r>
            </a:p>
          </p:txBody>
        </p:sp>
        <p:sp>
          <p:nvSpPr>
            <p:cNvPr id="129" name="TextBox 128"/>
            <p:cNvSpPr txBox="1"/>
            <p:nvPr/>
          </p:nvSpPr>
          <p:spPr>
            <a:xfrm>
              <a:off x="2890363" y="4444692"/>
              <a:ext cx="303209" cy="176923"/>
            </a:xfrm>
            <a:prstGeom prst="rect">
              <a:avLst/>
            </a:prstGeom>
            <a:noFill/>
          </p:spPr>
          <p:txBody>
            <a:bodyPr wrap="none" rtlCol="0">
              <a:spAutoFit/>
            </a:bodyPr>
            <a:lstStyle/>
            <a:p>
              <a:r>
                <a:rPr lang="sv-SE" sz="933" b="1" dirty="0"/>
                <a:t>0%</a:t>
              </a:r>
            </a:p>
          </p:txBody>
        </p:sp>
        <p:sp>
          <p:nvSpPr>
            <p:cNvPr id="130" name="TextBox 129"/>
            <p:cNvSpPr txBox="1"/>
            <p:nvPr/>
          </p:nvSpPr>
          <p:spPr>
            <a:xfrm>
              <a:off x="2381458" y="4444692"/>
              <a:ext cx="360917" cy="176923"/>
            </a:xfrm>
            <a:prstGeom prst="rect">
              <a:avLst/>
            </a:prstGeom>
            <a:noFill/>
          </p:spPr>
          <p:txBody>
            <a:bodyPr wrap="none" rtlCol="0">
              <a:spAutoFit/>
            </a:bodyPr>
            <a:lstStyle/>
            <a:p>
              <a:r>
                <a:rPr lang="sv-SE" sz="933" b="1" dirty="0"/>
                <a:t>50%</a:t>
              </a:r>
            </a:p>
          </p:txBody>
        </p:sp>
        <p:sp>
          <p:nvSpPr>
            <p:cNvPr id="132" name="TextBox 131"/>
            <p:cNvSpPr txBox="1"/>
            <p:nvPr/>
          </p:nvSpPr>
          <p:spPr>
            <a:xfrm>
              <a:off x="3220494" y="4444692"/>
              <a:ext cx="360917" cy="176923"/>
            </a:xfrm>
            <a:prstGeom prst="rect">
              <a:avLst/>
            </a:prstGeom>
            <a:noFill/>
          </p:spPr>
          <p:txBody>
            <a:bodyPr wrap="none" rtlCol="0">
              <a:spAutoFit/>
            </a:bodyPr>
            <a:lstStyle/>
            <a:p>
              <a:r>
                <a:rPr lang="sv-SE" sz="933" b="1" dirty="0"/>
                <a:t>50%</a:t>
              </a:r>
            </a:p>
          </p:txBody>
        </p:sp>
        <p:sp>
          <p:nvSpPr>
            <p:cNvPr id="133" name="TextBox 132"/>
            <p:cNvSpPr txBox="1"/>
            <p:nvPr/>
          </p:nvSpPr>
          <p:spPr>
            <a:xfrm>
              <a:off x="3443395" y="4444692"/>
              <a:ext cx="418625" cy="176923"/>
            </a:xfrm>
            <a:prstGeom prst="rect">
              <a:avLst/>
            </a:prstGeom>
            <a:noFill/>
          </p:spPr>
          <p:txBody>
            <a:bodyPr wrap="none" rtlCol="0">
              <a:spAutoFit/>
            </a:bodyPr>
            <a:lstStyle/>
            <a:p>
              <a:r>
                <a:rPr lang="sv-SE" sz="933" b="1" dirty="0"/>
                <a:t>100%</a:t>
              </a:r>
            </a:p>
          </p:txBody>
        </p:sp>
        <p:sp>
          <p:nvSpPr>
            <p:cNvPr id="135" name="TextBox 134"/>
            <p:cNvSpPr txBox="1"/>
            <p:nvPr/>
          </p:nvSpPr>
          <p:spPr>
            <a:xfrm>
              <a:off x="3686421" y="4444692"/>
              <a:ext cx="303209" cy="176923"/>
            </a:xfrm>
            <a:prstGeom prst="rect">
              <a:avLst/>
            </a:prstGeom>
            <a:noFill/>
          </p:spPr>
          <p:txBody>
            <a:bodyPr wrap="none" rtlCol="0">
              <a:spAutoFit/>
            </a:bodyPr>
            <a:lstStyle/>
            <a:p>
              <a:r>
                <a:rPr lang="sv-SE" sz="933" b="1" dirty="0"/>
                <a:t>0%</a:t>
              </a:r>
            </a:p>
          </p:txBody>
        </p:sp>
        <p:sp>
          <p:nvSpPr>
            <p:cNvPr id="137" name="TextBox 136"/>
            <p:cNvSpPr txBox="1"/>
            <p:nvPr/>
          </p:nvSpPr>
          <p:spPr>
            <a:xfrm>
              <a:off x="3829709" y="4444692"/>
              <a:ext cx="360917" cy="176923"/>
            </a:xfrm>
            <a:prstGeom prst="rect">
              <a:avLst/>
            </a:prstGeom>
            <a:noFill/>
          </p:spPr>
          <p:txBody>
            <a:bodyPr wrap="none" rtlCol="0">
              <a:spAutoFit/>
            </a:bodyPr>
            <a:lstStyle/>
            <a:p>
              <a:r>
                <a:rPr lang="sv-SE" sz="933" b="1" dirty="0"/>
                <a:t>25%</a:t>
              </a:r>
            </a:p>
          </p:txBody>
        </p:sp>
      </p:grpSp>
      <p:sp>
        <p:nvSpPr>
          <p:cNvPr id="10" name="TextBox 9"/>
          <p:cNvSpPr txBox="1"/>
          <p:nvPr/>
        </p:nvSpPr>
        <p:spPr>
          <a:xfrm>
            <a:off x="4656224" y="4862218"/>
            <a:ext cx="7155164" cy="1200329"/>
          </a:xfrm>
          <a:prstGeom prst="rect">
            <a:avLst/>
          </a:prstGeom>
          <a:solidFill>
            <a:schemeClr val="tx1">
              <a:lumMod val="40000"/>
              <a:lumOff val="60000"/>
              <a:alpha val="96000"/>
            </a:schemeClr>
          </a:solidFill>
          <a:ln w="38100" cmpd="dbl">
            <a:solidFill>
              <a:schemeClr val="accent1"/>
            </a:solidFill>
          </a:ln>
        </p:spPr>
        <p:txBody>
          <a:bodyPr wrap="none" rtlCol="0">
            <a:spAutoFit/>
          </a:bodyPr>
          <a:lstStyle/>
          <a:p>
            <a:pPr marL="380990" indent="-380990">
              <a:buFontTx/>
              <a:buChar char="-"/>
            </a:pPr>
            <a:r>
              <a:rPr lang="sv-SE" sz="2400" dirty="0"/>
              <a:t>Level to stop traversal is known before traversal</a:t>
            </a:r>
          </a:p>
          <a:p>
            <a:pPr marL="380990" indent="-380990">
              <a:buFontTx/>
              <a:buChar char="-"/>
            </a:pPr>
            <a:r>
              <a:rPr lang="sv-SE" sz="2400" dirty="0"/>
              <a:t>No extra memory requirements</a:t>
            </a:r>
          </a:p>
          <a:p>
            <a:pPr marL="380990" indent="-380990">
              <a:buFontTx/>
              <a:buChar char="-"/>
            </a:pPr>
            <a:r>
              <a:rPr lang="sv-SE" sz="2400" dirty="0"/>
              <a:t>Visibility returned is average of </a:t>
            </a:r>
            <a:r>
              <a:rPr lang="sv-SE" sz="2400" i="1" dirty="0"/>
              <a:t>volume</a:t>
            </a:r>
            <a:r>
              <a:rPr lang="sv-SE" sz="2400" dirty="0"/>
              <a:t>, not area</a:t>
            </a:r>
          </a:p>
        </p:txBody>
      </p:sp>
    </p:spTree>
    <p:extLst>
      <p:ext uri="{BB962C8B-B14F-4D97-AF65-F5344CB8AC3E}">
        <p14:creationId xmlns:p14="http://schemas.microsoft.com/office/powerpoint/2010/main" val="364991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500"/>
                                        <p:tgtEl>
                                          <p:spTgt spid="81"/>
                                        </p:tgtEl>
                                      </p:cBhvr>
                                    </p:animEffect>
                                  </p:childTnLst>
                                </p:cTn>
                              </p:par>
                              <p:par>
                                <p:cTn id="23" presetID="10" presetClass="exit" presetSubtype="0" fill="hold" nodeType="withEffect">
                                  <p:stCondLst>
                                    <p:cond delay="0"/>
                                  </p:stCondLst>
                                  <p:childTnLst>
                                    <p:animEffect transition="out" filter="fade">
                                      <p:cBhvr>
                                        <p:cTn id="24" dur="500"/>
                                        <p:tgtEl>
                                          <p:spTgt spid="60"/>
                                        </p:tgtEl>
                                      </p:cBhvr>
                                    </p:animEffect>
                                    <p:set>
                                      <p:cBhvr>
                                        <p:cTn id="25" dur="1" fill="hold">
                                          <p:stCondLst>
                                            <p:cond delay="499"/>
                                          </p:stCondLst>
                                        </p:cTn>
                                        <p:tgtEl>
                                          <p:spTgt spid="60"/>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03"/>
                                        </p:tgtEl>
                                      </p:cBhvr>
                                    </p:animEffect>
                                    <p:set>
                                      <p:cBhvr>
                                        <p:cTn id="28" dur="1" fill="hold">
                                          <p:stCondLst>
                                            <p:cond delay="499"/>
                                          </p:stCondLst>
                                        </p:cTn>
                                        <p:tgtEl>
                                          <p:spTgt spid="103"/>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11"/>
                                        </p:tgtEl>
                                      </p:cBhvr>
                                    </p:animEffect>
                                    <p:set>
                                      <p:cBhvr>
                                        <p:cTn id="31" dur="1" fill="hold">
                                          <p:stCondLst>
                                            <p:cond delay="499"/>
                                          </p:stCondLst>
                                        </p:cTn>
                                        <p:tgtEl>
                                          <p:spTgt spid="111"/>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16"/>
                                        </p:tgtEl>
                                      </p:cBhvr>
                                    </p:animEffect>
                                    <p:set>
                                      <p:cBhvr>
                                        <p:cTn id="34" dur="1" fill="hold">
                                          <p:stCondLst>
                                            <p:cond delay="499"/>
                                          </p:stCondLst>
                                        </p:cTn>
                                        <p:tgtEl>
                                          <p:spTgt spid="1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23"/>
                                        </p:tgtEl>
                                      </p:cBhvr>
                                    </p:animEffect>
                                    <p:set>
                                      <p:cBhvr>
                                        <p:cTn id="37" dur="1" fill="hold">
                                          <p:stCondLst>
                                            <p:cond delay="499"/>
                                          </p:stCondLst>
                                        </p:cTn>
                                        <p:tgtEl>
                                          <p:spTgt spid="123"/>
                                        </p:tgtEl>
                                        <p:attrNameLst>
                                          <p:attrName>style.visibility</p:attrName>
                                        </p:attrNameLst>
                                      </p:cBhvr>
                                      <p:to>
                                        <p:strVal val="hidden"/>
                                      </p:to>
                                    </p:se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8"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wipe(left)">
                                      <p:cBhvr>
                                        <p:cTn id="44" dur="500"/>
                                        <p:tgtEl>
                                          <p:spTgt spid="71"/>
                                        </p:tgtEl>
                                      </p:cBhvr>
                                    </p:animEffect>
                                  </p:childTnLst>
                                </p:cTn>
                              </p:par>
                              <p:par>
                                <p:cTn id="45" presetID="22" presetClass="entr" presetSubtype="8"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left)">
                                      <p:cBhvr>
                                        <p:cTn id="47" dur="500"/>
                                        <p:tgtEl>
                                          <p:spTgt spid="74"/>
                                        </p:tgtEl>
                                      </p:cBhvr>
                                    </p:animEffect>
                                  </p:childTnLst>
                                </p:cTn>
                              </p:par>
                              <p:par>
                                <p:cTn id="48" presetID="10" presetClass="entr" presetSubtype="0" fill="hold" nodeType="with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fade">
                                      <p:cBhvr>
                                        <p:cTn id="50" dur="500"/>
                                        <p:tgtEl>
                                          <p:spTgt spid="82"/>
                                        </p:tgtEl>
                                      </p:cBhvr>
                                    </p:animEffect>
                                  </p:childTnLst>
                                </p:cTn>
                              </p:par>
                              <p:par>
                                <p:cTn id="51" presetID="10" presetClass="exit" presetSubtype="0" fill="hold" nodeType="withEffect">
                                  <p:stCondLst>
                                    <p:cond delay="0"/>
                                  </p:stCondLst>
                                  <p:childTnLst>
                                    <p:animEffect transition="out" filter="fade">
                                      <p:cBhvr>
                                        <p:cTn id="52" dur="500"/>
                                        <p:tgtEl>
                                          <p:spTgt spid="81"/>
                                        </p:tgtEl>
                                      </p:cBhvr>
                                    </p:animEffect>
                                    <p:set>
                                      <p:cBhvr>
                                        <p:cTn id="53" dur="1" fill="hold">
                                          <p:stCondLst>
                                            <p:cond delay="499"/>
                                          </p:stCondLst>
                                        </p:cTn>
                                        <p:tgtEl>
                                          <p:spTgt spid="81"/>
                                        </p:tgtEl>
                                        <p:attrNameLst>
                                          <p:attrName>style.visibility</p:attrName>
                                        </p:attrNameLst>
                                      </p:cBhvr>
                                      <p:to>
                                        <p:strVal val="hidden"/>
                                      </p:to>
                                    </p:set>
                                  </p:childTnLst>
                                </p:cTn>
                              </p:par>
                            </p:childTnLst>
                          </p:cTn>
                        </p:par>
                        <p:par>
                          <p:cTn id="54" fill="hold">
                            <p:stCondLst>
                              <p:cond delay="1000"/>
                            </p:stCondLst>
                            <p:childTnLst>
                              <p:par>
                                <p:cTn id="55" presetID="22" presetClass="entr" presetSubtype="8"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left)">
                                      <p:cBhvr>
                                        <p:cTn id="57" dur="500"/>
                                        <p:tgtEl>
                                          <p:spTgt spid="83"/>
                                        </p:tgtEl>
                                      </p:cBhvr>
                                    </p:animEffect>
                                  </p:childTnLst>
                                </p:cTn>
                              </p:par>
                              <p:par>
                                <p:cTn id="58" presetID="22" presetClass="entr" presetSubtype="8" fill="hold" nodeType="with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left)">
                                      <p:cBhvr>
                                        <p:cTn id="60" dur="500"/>
                                        <p:tgtEl>
                                          <p:spTgt spid="86"/>
                                        </p:tgtEl>
                                      </p:cBhvr>
                                    </p:animEffect>
                                  </p:childTnLst>
                                </p:cTn>
                              </p:par>
                              <p:par>
                                <p:cTn id="61" presetID="10" presetClass="entr" presetSubtype="0" fill="hold"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par>
                                <p:cTn id="64" presetID="10" presetClass="exit" presetSubtype="0" fill="hold" nodeType="withEffect">
                                  <p:stCondLst>
                                    <p:cond delay="0"/>
                                  </p:stCondLst>
                                  <p:childTnLst>
                                    <p:animEffect transition="out" filter="fade">
                                      <p:cBhvr>
                                        <p:cTn id="65" dur="500"/>
                                        <p:tgtEl>
                                          <p:spTgt spid="82"/>
                                        </p:tgtEl>
                                      </p:cBhvr>
                                    </p:animEffect>
                                    <p:set>
                                      <p:cBhvr>
                                        <p:cTn id="66" dur="1" fill="hold">
                                          <p:stCondLst>
                                            <p:cond delay="499"/>
                                          </p:stCondLst>
                                        </p:cTn>
                                        <p:tgtEl>
                                          <p:spTgt spid="8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 name="Rectangle 99"/>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pic>
        <p:nvPicPr>
          <p:cNvPr id="81" name="L3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7682" y="1826816"/>
            <a:ext cx="6328309" cy="4415099"/>
          </a:xfrm>
          <a:prstGeom prst="rect">
            <a:avLst/>
          </a:prstGeom>
          <a:ln w="38100">
            <a:solidFill>
              <a:schemeClr val="accent1"/>
            </a:solidFill>
          </a:ln>
        </p:spPr>
      </p:pic>
      <p:sp>
        <p:nvSpPr>
          <p:cNvPr id="16" name="Rectangle 15"/>
          <p:cNvSpPr/>
          <p:nvPr/>
        </p:nvSpPr>
        <p:spPr>
          <a:xfrm>
            <a:off x="585824" y="1795157"/>
            <a:ext cx="5047216" cy="4463404"/>
          </a:xfrm>
          <a:prstGeom prst="rect">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4" name="Title 3"/>
          <p:cNvSpPr>
            <a:spLocks noGrp="1"/>
          </p:cNvSpPr>
          <p:nvPr>
            <p:ph type="title"/>
          </p:nvPr>
        </p:nvSpPr>
        <p:spPr/>
        <p:txBody>
          <a:bodyPr/>
          <a:lstStyle/>
          <a:p>
            <a:pPr algn="l"/>
            <a:r>
              <a:rPr lang="sv-SE" dirty="0"/>
              <a:t>Multi-Resolution Antialiasing</a:t>
            </a:r>
          </a:p>
        </p:txBody>
      </p:sp>
      <p:sp>
        <p:nvSpPr>
          <p:cNvPr id="173" name="Rounded Rectangle 172"/>
          <p:cNvSpPr/>
          <p:nvPr/>
        </p:nvSpPr>
        <p:spPr>
          <a:xfrm>
            <a:off x="873515" y="1925469"/>
            <a:ext cx="668480" cy="373113"/>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nvGrpSpPr>
          <p:cNvPr id="11" name="L2_2"/>
          <p:cNvGrpSpPr/>
          <p:nvPr/>
        </p:nvGrpSpPr>
        <p:grpSpPr>
          <a:xfrm>
            <a:off x="1057753" y="2298580"/>
            <a:ext cx="2412433" cy="1500427"/>
            <a:chOff x="793314" y="1723935"/>
            <a:chExt cx="1809325" cy="1125320"/>
          </a:xfrm>
        </p:grpSpPr>
        <p:sp>
          <p:nvSpPr>
            <p:cNvPr id="136" name="Rounded Rectangle 135"/>
            <p:cNvSpPr/>
            <p:nvPr/>
          </p:nvSpPr>
          <p:spPr>
            <a:xfrm>
              <a:off x="2207295" y="2651583"/>
              <a:ext cx="395344" cy="197672"/>
            </a:xfrm>
            <a:prstGeom prst="roundRect">
              <a:avLst/>
            </a:prstGeom>
            <a:solidFill>
              <a:schemeClr val="tx1">
                <a:lumMod val="60000"/>
                <a:lumOff val="40000"/>
              </a:schemeClr>
            </a:solidFill>
            <a:ln w="254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75" name="Rounded Rectangle 174"/>
            <p:cNvSpPr/>
            <p:nvPr/>
          </p:nvSpPr>
          <p:spPr>
            <a:xfrm>
              <a:off x="793314" y="2651583"/>
              <a:ext cx="395344" cy="197672"/>
            </a:xfrm>
            <a:prstGeom prst="roundRect">
              <a:avLst/>
            </a:prstGeom>
            <a:solidFill>
              <a:schemeClr val="tx1">
                <a:lumMod val="60000"/>
                <a:lumOff val="40000"/>
                <a:alpha val="43000"/>
              </a:schemeClr>
            </a:solidFill>
            <a:ln w="25400">
              <a:prstDash val="sysDot"/>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76" name="Elbow Connector 175"/>
            <p:cNvCxnSpPr>
              <a:stCxn id="173" idx="2"/>
              <a:endCxn id="136" idx="0"/>
            </p:cNvCxnSpPr>
            <p:nvPr/>
          </p:nvCxnSpPr>
          <p:spPr>
            <a:xfrm rot="16200000" flipH="1">
              <a:off x="1191568" y="1438183"/>
              <a:ext cx="927647" cy="1499151"/>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990986" y="2187756"/>
              <a:ext cx="0" cy="463825"/>
            </a:xfrm>
            <a:prstGeom prst="line">
              <a:avLst/>
            </a:prstGeom>
            <a:ln>
              <a:prstDash val="sysDash"/>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cxnSp>
        <p:nvCxnSpPr>
          <p:cNvPr id="178" name="Straight Connector 177"/>
          <p:cNvCxnSpPr/>
          <p:nvPr/>
        </p:nvCxnSpPr>
        <p:spPr>
          <a:xfrm flipH="1">
            <a:off x="751766" y="2911781"/>
            <a:ext cx="455988" cy="0"/>
          </a:xfrm>
          <a:prstGeom prst="line">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5" name="L3"/>
          <p:cNvGrpSpPr/>
          <p:nvPr/>
        </p:nvGrpSpPr>
        <p:grpSpPr>
          <a:xfrm>
            <a:off x="1652837" y="3799006"/>
            <a:ext cx="3530644" cy="2297121"/>
            <a:chOff x="1239627" y="2849254"/>
            <a:chExt cx="2647983" cy="1722841"/>
          </a:xfrm>
        </p:grpSpPr>
        <p:sp>
          <p:nvSpPr>
            <p:cNvPr id="139" name="Rounded Rectangle 138"/>
            <p:cNvSpPr/>
            <p:nvPr/>
          </p:nvSpPr>
          <p:spPr>
            <a:xfrm>
              <a:off x="1469629" y="3457152"/>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0" name="Diamond 139"/>
            <p:cNvSpPr/>
            <p:nvPr/>
          </p:nvSpPr>
          <p:spPr>
            <a:xfrm>
              <a:off x="2124737" y="3457152"/>
              <a:ext cx="111780" cy="111780"/>
            </a:xfrm>
            <a:prstGeom prst="diamond">
              <a:avLst/>
            </a:prstGeom>
            <a:solidFill>
              <a:schemeClr val="tx1">
                <a:lumMod val="40000"/>
                <a:lumOff val="6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2" name="Rounded Rectangle 141"/>
            <p:cNvSpPr/>
            <p:nvPr/>
          </p:nvSpPr>
          <p:spPr>
            <a:xfrm>
              <a:off x="2496280" y="3457152"/>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3" name="Rounded Rectangle 142"/>
            <p:cNvSpPr/>
            <p:nvPr/>
          </p:nvSpPr>
          <p:spPr>
            <a:xfrm>
              <a:off x="3151389" y="3457152"/>
              <a:ext cx="395344" cy="197672"/>
            </a:xfrm>
            <a:prstGeom prst="roundRect">
              <a:avLst/>
            </a:prstGeom>
            <a:solidFill>
              <a:schemeClr val="tx1">
                <a:lumMod val="60000"/>
                <a:lumOff val="40000"/>
              </a:schemeClr>
            </a:solidFill>
            <a:ln w="1270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5" name="Diamond 144"/>
            <p:cNvSpPr/>
            <p:nvPr/>
          </p:nvSpPr>
          <p:spPr>
            <a:xfrm>
              <a:off x="1239627" y="4114725"/>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6" name="Diamond 145"/>
            <p:cNvSpPr/>
            <p:nvPr/>
          </p:nvSpPr>
          <p:spPr>
            <a:xfrm>
              <a:off x="1417189" y="4114725"/>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48" name="Rectangle 147"/>
            <p:cNvSpPr/>
            <p:nvPr/>
          </p:nvSpPr>
          <p:spPr>
            <a:xfrm>
              <a:off x="1772312" y="4121298"/>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149" name="Elbow Connector 148"/>
            <p:cNvCxnSpPr>
              <a:stCxn id="136" idx="2"/>
              <a:endCxn id="139" idx="0"/>
            </p:cNvCxnSpPr>
            <p:nvPr/>
          </p:nvCxnSpPr>
          <p:spPr>
            <a:xfrm rot="5400000">
              <a:off x="1732186" y="2784370"/>
              <a:ext cx="607897" cy="737666"/>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1" name="Elbow Connector 150"/>
            <p:cNvCxnSpPr>
              <a:stCxn id="136" idx="2"/>
              <a:endCxn id="140" idx="0"/>
            </p:cNvCxnSpPr>
            <p:nvPr/>
          </p:nvCxnSpPr>
          <p:spPr>
            <a:xfrm rot="5400000">
              <a:off x="1988849" y="3041033"/>
              <a:ext cx="607897" cy="224340"/>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2" name="Elbow Connector 151"/>
            <p:cNvCxnSpPr>
              <a:stCxn id="136" idx="2"/>
              <a:endCxn id="142" idx="0"/>
            </p:cNvCxnSpPr>
            <p:nvPr/>
          </p:nvCxnSpPr>
          <p:spPr>
            <a:xfrm rot="16200000" flipH="1">
              <a:off x="2245511" y="3008710"/>
              <a:ext cx="607897" cy="28898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4" name="Elbow Connector 153"/>
            <p:cNvCxnSpPr>
              <a:stCxn id="136" idx="2"/>
              <a:endCxn id="143" idx="0"/>
            </p:cNvCxnSpPr>
            <p:nvPr/>
          </p:nvCxnSpPr>
          <p:spPr>
            <a:xfrm rot="16200000" flipH="1">
              <a:off x="2573066" y="2681156"/>
              <a:ext cx="607897" cy="94409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5" name="Elbow Connector 154"/>
            <p:cNvCxnSpPr>
              <a:stCxn id="139" idx="2"/>
              <a:endCxn id="145" idx="0"/>
            </p:cNvCxnSpPr>
            <p:nvPr/>
          </p:nvCxnSpPr>
          <p:spPr>
            <a:xfrm rot="5400000">
              <a:off x="1251461" y="3698883"/>
              <a:ext cx="459901" cy="37178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7" name="Elbow Connector 156"/>
            <p:cNvCxnSpPr>
              <a:stCxn id="139" idx="2"/>
              <a:endCxn id="146" idx="0"/>
            </p:cNvCxnSpPr>
            <p:nvPr/>
          </p:nvCxnSpPr>
          <p:spPr>
            <a:xfrm rot="5400000">
              <a:off x="1340241" y="3787663"/>
              <a:ext cx="459901" cy="1942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8" name="Elbow Connector 157"/>
            <p:cNvCxnSpPr>
              <a:stCxn id="139" idx="2"/>
              <a:endCxn id="181" idx="0"/>
            </p:cNvCxnSpPr>
            <p:nvPr/>
          </p:nvCxnSpPr>
          <p:spPr>
            <a:xfrm rot="5400000">
              <a:off x="1425872" y="3873295"/>
              <a:ext cx="459901" cy="2295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0" name="Elbow Connector 159"/>
            <p:cNvCxnSpPr>
              <a:stCxn id="139" idx="2"/>
              <a:endCxn id="148" idx="0"/>
            </p:cNvCxnSpPr>
            <p:nvPr/>
          </p:nvCxnSpPr>
          <p:spPr>
            <a:xfrm rot="16200000" flipH="1">
              <a:off x="1514514" y="3807610"/>
              <a:ext cx="466474" cy="16090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1" name="Elbow Connector 160"/>
            <p:cNvCxnSpPr>
              <a:stCxn id="142" idx="2"/>
              <a:endCxn id="179" idx="0"/>
            </p:cNvCxnSpPr>
            <p:nvPr/>
          </p:nvCxnSpPr>
          <p:spPr>
            <a:xfrm rot="5400000">
              <a:off x="2269145" y="3696491"/>
              <a:ext cx="466475" cy="38314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3" name="Elbow Connector 162"/>
            <p:cNvCxnSpPr>
              <a:stCxn id="142" idx="2"/>
              <a:endCxn id="180" idx="0"/>
            </p:cNvCxnSpPr>
            <p:nvPr/>
          </p:nvCxnSpPr>
          <p:spPr>
            <a:xfrm rot="5400000">
              <a:off x="2364382" y="3785156"/>
              <a:ext cx="459902" cy="19923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4" name="Elbow Connector 163"/>
            <p:cNvCxnSpPr>
              <a:stCxn id="142" idx="2"/>
              <a:endCxn id="185" idx="0"/>
            </p:cNvCxnSpPr>
            <p:nvPr/>
          </p:nvCxnSpPr>
          <p:spPr>
            <a:xfrm rot="16200000" flipH="1">
              <a:off x="2501693" y="3847082"/>
              <a:ext cx="468839" cy="8432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6" name="Elbow Connector 165"/>
            <p:cNvCxnSpPr>
              <a:stCxn id="142" idx="2"/>
              <a:endCxn id="189" idx="0"/>
            </p:cNvCxnSpPr>
            <p:nvPr/>
          </p:nvCxnSpPr>
          <p:spPr>
            <a:xfrm rot="16200000" flipH="1">
              <a:off x="2589252" y="3759524"/>
              <a:ext cx="468839" cy="259438"/>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7" name="Elbow Connector 166"/>
            <p:cNvCxnSpPr>
              <a:stCxn id="143" idx="2"/>
              <a:endCxn id="193" idx="0"/>
            </p:cNvCxnSpPr>
            <p:nvPr/>
          </p:nvCxnSpPr>
          <p:spPr>
            <a:xfrm rot="5400000">
              <a:off x="3076978" y="3842643"/>
              <a:ext cx="459903" cy="84264"/>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9" name="Elbow Connector 168"/>
            <p:cNvCxnSpPr>
              <a:stCxn id="143" idx="2"/>
              <a:endCxn id="202" idx="0"/>
            </p:cNvCxnSpPr>
            <p:nvPr/>
          </p:nvCxnSpPr>
          <p:spPr>
            <a:xfrm rot="16200000" flipH="1">
              <a:off x="3176791" y="3827093"/>
              <a:ext cx="459903" cy="115363"/>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0" name="Elbow Connector 169"/>
            <p:cNvCxnSpPr>
              <a:stCxn id="143" idx="2"/>
              <a:endCxn id="206" idx="0"/>
            </p:cNvCxnSpPr>
            <p:nvPr/>
          </p:nvCxnSpPr>
          <p:spPr>
            <a:xfrm rot="16200000" flipH="1">
              <a:off x="3274920" y="3728964"/>
              <a:ext cx="459900" cy="31161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2" name="Elbow Connector 171"/>
            <p:cNvCxnSpPr>
              <a:stCxn id="143" idx="2"/>
              <a:endCxn id="210" idx="0"/>
            </p:cNvCxnSpPr>
            <p:nvPr/>
          </p:nvCxnSpPr>
          <p:spPr>
            <a:xfrm rot="16200000" flipH="1">
              <a:off x="3360440" y="3643444"/>
              <a:ext cx="459900" cy="482659"/>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79" name="Diamond 178"/>
            <p:cNvSpPr/>
            <p:nvPr/>
          </p:nvSpPr>
          <p:spPr>
            <a:xfrm>
              <a:off x="2254921" y="4121299"/>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0" name="Diamond 179"/>
            <p:cNvSpPr/>
            <p:nvPr/>
          </p:nvSpPr>
          <p:spPr>
            <a:xfrm>
              <a:off x="2438823" y="4114726"/>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1" name="Diamond 180"/>
            <p:cNvSpPr/>
            <p:nvPr/>
          </p:nvSpPr>
          <p:spPr>
            <a:xfrm>
              <a:off x="1588452" y="4114725"/>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2" name="Rectangle 181"/>
            <p:cNvSpPr/>
            <p:nvPr/>
          </p:nvSpPr>
          <p:spPr>
            <a:xfrm>
              <a:off x="1772312" y="4233079"/>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3" name="Rectangle 182"/>
            <p:cNvSpPr/>
            <p:nvPr/>
          </p:nvSpPr>
          <p:spPr>
            <a:xfrm>
              <a:off x="1772312" y="4344860"/>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4" name="Rectangle 183"/>
            <p:cNvSpPr/>
            <p:nvPr/>
          </p:nvSpPr>
          <p:spPr>
            <a:xfrm>
              <a:off x="1772312" y="4456641"/>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5" name="Rectangle 184"/>
            <p:cNvSpPr/>
            <p:nvPr/>
          </p:nvSpPr>
          <p:spPr>
            <a:xfrm>
              <a:off x="2722383" y="4123663"/>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6" name="Rectangle 185"/>
            <p:cNvSpPr/>
            <p:nvPr/>
          </p:nvSpPr>
          <p:spPr>
            <a:xfrm>
              <a:off x="2722383" y="423675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7" name="Rectangle 186"/>
            <p:cNvSpPr/>
            <p:nvPr/>
          </p:nvSpPr>
          <p:spPr>
            <a:xfrm>
              <a:off x="2722383" y="4348533"/>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8" name="Rectangle 187"/>
            <p:cNvSpPr/>
            <p:nvPr/>
          </p:nvSpPr>
          <p:spPr>
            <a:xfrm>
              <a:off x="2722383" y="4460314"/>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89" name="Rectangle 188"/>
            <p:cNvSpPr/>
            <p:nvPr/>
          </p:nvSpPr>
          <p:spPr>
            <a:xfrm>
              <a:off x="2897500" y="4123663"/>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0" name="Rectangle 189"/>
            <p:cNvSpPr/>
            <p:nvPr/>
          </p:nvSpPr>
          <p:spPr>
            <a:xfrm>
              <a:off x="2897500" y="423675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1" name="Rectangle 190"/>
            <p:cNvSpPr/>
            <p:nvPr/>
          </p:nvSpPr>
          <p:spPr>
            <a:xfrm>
              <a:off x="2897500" y="4348533"/>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2" name="Rectangle 191"/>
            <p:cNvSpPr/>
            <p:nvPr/>
          </p:nvSpPr>
          <p:spPr>
            <a:xfrm>
              <a:off x="2897500" y="4460314"/>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3" name="Rectangle 192"/>
            <p:cNvSpPr/>
            <p:nvPr/>
          </p:nvSpPr>
          <p:spPr>
            <a:xfrm>
              <a:off x="3208907" y="4114727"/>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5" name="Rectangle 194"/>
            <p:cNvSpPr/>
            <p:nvPr/>
          </p:nvSpPr>
          <p:spPr>
            <a:xfrm>
              <a:off x="3208907" y="4227816"/>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7" name="Rectangle 196"/>
            <p:cNvSpPr/>
            <p:nvPr/>
          </p:nvSpPr>
          <p:spPr>
            <a:xfrm>
              <a:off x="3208907" y="4339597"/>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199" name="Rectangle 198"/>
            <p:cNvSpPr/>
            <p:nvPr/>
          </p:nvSpPr>
          <p:spPr>
            <a:xfrm>
              <a:off x="3208907" y="4451378"/>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2" name="Rectangle 201"/>
            <p:cNvSpPr/>
            <p:nvPr/>
          </p:nvSpPr>
          <p:spPr>
            <a:xfrm>
              <a:off x="3408534" y="4114727"/>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3" name="Rectangle 202"/>
            <p:cNvSpPr/>
            <p:nvPr/>
          </p:nvSpPr>
          <p:spPr>
            <a:xfrm>
              <a:off x="3408534" y="4227816"/>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4" name="Rectangle 203"/>
            <p:cNvSpPr/>
            <p:nvPr/>
          </p:nvSpPr>
          <p:spPr>
            <a:xfrm>
              <a:off x="3408534" y="4339597"/>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5" name="Rectangle 204"/>
            <p:cNvSpPr/>
            <p:nvPr/>
          </p:nvSpPr>
          <p:spPr>
            <a:xfrm>
              <a:off x="3408534" y="4451378"/>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6" name="Rectangle 205"/>
            <p:cNvSpPr/>
            <p:nvPr/>
          </p:nvSpPr>
          <p:spPr>
            <a:xfrm>
              <a:off x="3604790" y="411472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7" name="Rectangle 206"/>
            <p:cNvSpPr/>
            <p:nvPr/>
          </p:nvSpPr>
          <p:spPr>
            <a:xfrm>
              <a:off x="3604790" y="4227813"/>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8" name="Rectangle 207"/>
            <p:cNvSpPr/>
            <p:nvPr/>
          </p:nvSpPr>
          <p:spPr>
            <a:xfrm>
              <a:off x="3604790" y="4339594"/>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09" name="Rectangle 208"/>
            <p:cNvSpPr/>
            <p:nvPr/>
          </p:nvSpPr>
          <p:spPr>
            <a:xfrm>
              <a:off x="3604790" y="4451375"/>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0" name="Rectangle 209"/>
            <p:cNvSpPr/>
            <p:nvPr/>
          </p:nvSpPr>
          <p:spPr>
            <a:xfrm>
              <a:off x="3775830" y="411472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1" name="Rectangle 210"/>
            <p:cNvSpPr/>
            <p:nvPr/>
          </p:nvSpPr>
          <p:spPr>
            <a:xfrm>
              <a:off x="3775830" y="4227813"/>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2" name="Rectangle 211"/>
            <p:cNvSpPr/>
            <p:nvPr/>
          </p:nvSpPr>
          <p:spPr>
            <a:xfrm>
              <a:off x="3775830" y="433959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3" name="Rectangle 212"/>
            <p:cNvSpPr/>
            <p:nvPr/>
          </p:nvSpPr>
          <p:spPr>
            <a:xfrm>
              <a:off x="3775830" y="4451375"/>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sp>
        <p:nvSpPr>
          <p:cNvPr id="214" name="TextBox 213"/>
          <p:cNvSpPr txBox="1"/>
          <p:nvPr/>
        </p:nvSpPr>
        <p:spPr>
          <a:xfrm>
            <a:off x="854290" y="1924470"/>
            <a:ext cx="692943" cy="338554"/>
          </a:xfrm>
          <a:prstGeom prst="rect">
            <a:avLst/>
          </a:prstGeom>
          <a:noFill/>
        </p:spPr>
        <p:txBody>
          <a:bodyPr wrap="square" rtlCol="0">
            <a:spAutoFit/>
          </a:bodyPr>
          <a:lstStyle/>
          <a:p>
            <a:pPr algn="ctr"/>
            <a:r>
              <a:rPr lang="sv-SE" sz="1600" dirty="0"/>
              <a:t>Root</a:t>
            </a:r>
            <a:endParaRPr lang="sv-SE" sz="2133" baseline="30000" dirty="0"/>
          </a:p>
        </p:txBody>
      </p:sp>
      <p:grpSp>
        <p:nvGrpSpPr>
          <p:cNvPr id="215" name="L2"/>
          <p:cNvGrpSpPr/>
          <p:nvPr/>
        </p:nvGrpSpPr>
        <p:grpSpPr>
          <a:xfrm>
            <a:off x="2132670" y="3799007"/>
            <a:ext cx="2399863" cy="1408437"/>
            <a:chOff x="1599502" y="2849255"/>
            <a:chExt cx="1799897" cy="1056328"/>
          </a:xfrm>
        </p:grpSpPr>
        <p:sp>
          <p:nvSpPr>
            <p:cNvPr id="216" name="Diamond 215"/>
            <p:cNvSpPr/>
            <p:nvPr/>
          </p:nvSpPr>
          <p:spPr>
            <a:xfrm>
              <a:off x="1599502" y="3457151"/>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17" name="Diamond 216"/>
            <p:cNvSpPr/>
            <p:nvPr/>
          </p:nvSpPr>
          <p:spPr>
            <a:xfrm>
              <a:off x="2114705" y="3457151"/>
              <a:ext cx="111780" cy="111780"/>
            </a:xfrm>
            <a:prstGeom prst="diamond">
              <a:avLst/>
            </a:prstGeom>
            <a:solidFill>
              <a:schemeClr val="tx1">
                <a:lumMod val="7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cxnSp>
          <p:nvCxnSpPr>
            <p:cNvPr id="218" name="Elbow Connector 217"/>
            <p:cNvCxnSpPr>
              <a:endCxn id="216" idx="0"/>
            </p:cNvCxnSpPr>
            <p:nvPr/>
          </p:nvCxnSpPr>
          <p:spPr>
            <a:xfrm rot="5400000">
              <a:off x="1726232" y="2778416"/>
              <a:ext cx="607896" cy="749575"/>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19" name="Elbow Connector 218"/>
            <p:cNvCxnSpPr>
              <a:endCxn id="217" idx="0"/>
            </p:cNvCxnSpPr>
            <p:nvPr/>
          </p:nvCxnSpPr>
          <p:spPr>
            <a:xfrm rot="5400000">
              <a:off x="1983833" y="3036017"/>
              <a:ext cx="607896" cy="23437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20" name="Elbow Connector 219"/>
            <p:cNvCxnSpPr>
              <a:endCxn id="228" idx="0"/>
            </p:cNvCxnSpPr>
            <p:nvPr/>
          </p:nvCxnSpPr>
          <p:spPr>
            <a:xfrm rot="16200000" flipH="1">
              <a:off x="2241434" y="3012787"/>
              <a:ext cx="607896" cy="280831"/>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21" name="Elbow Connector 220"/>
            <p:cNvCxnSpPr>
              <a:endCxn id="224" idx="0"/>
            </p:cNvCxnSpPr>
            <p:nvPr/>
          </p:nvCxnSpPr>
          <p:spPr>
            <a:xfrm rot="16200000" flipH="1">
              <a:off x="2570290" y="2683932"/>
              <a:ext cx="607896" cy="938542"/>
            </a:xfrm>
            <a:prstGeom prst="bentConnector3">
              <a:avLst>
                <a:gd name="adj1" fmla="val 50000"/>
              </a:avLst>
            </a:prstGeom>
            <a:ln w="12700"/>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222" name="Group 221"/>
            <p:cNvGrpSpPr/>
            <p:nvPr/>
          </p:nvGrpSpPr>
          <p:grpSpPr>
            <a:xfrm>
              <a:off x="2629908" y="3457151"/>
              <a:ext cx="111780" cy="448432"/>
              <a:chOff x="2629908" y="3459162"/>
              <a:chExt cx="111780" cy="448432"/>
            </a:xfrm>
          </p:grpSpPr>
          <p:sp>
            <p:nvSpPr>
              <p:cNvPr id="228" name="Rectangle 227"/>
              <p:cNvSpPr/>
              <p:nvPr/>
            </p:nvSpPr>
            <p:spPr>
              <a:xfrm>
                <a:off x="2629908" y="3459162"/>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9" name="Rectangle 228"/>
              <p:cNvSpPr/>
              <p:nvPr/>
            </p:nvSpPr>
            <p:spPr>
              <a:xfrm>
                <a:off x="2629908" y="3572251"/>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0" name="Rectangle 229"/>
              <p:cNvSpPr/>
              <p:nvPr/>
            </p:nvSpPr>
            <p:spPr>
              <a:xfrm>
                <a:off x="2629908" y="368403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31" name="Rectangle 230"/>
              <p:cNvSpPr/>
              <p:nvPr/>
            </p:nvSpPr>
            <p:spPr>
              <a:xfrm>
                <a:off x="2629908" y="3795813"/>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23" name="Group 222"/>
            <p:cNvGrpSpPr/>
            <p:nvPr/>
          </p:nvGrpSpPr>
          <p:grpSpPr>
            <a:xfrm>
              <a:off x="3287619" y="3457151"/>
              <a:ext cx="111780" cy="448432"/>
              <a:chOff x="3775830" y="4114724"/>
              <a:chExt cx="111780" cy="448432"/>
            </a:xfrm>
          </p:grpSpPr>
          <p:sp>
            <p:nvSpPr>
              <p:cNvPr id="224" name="Rectangle 223"/>
              <p:cNvSpPr/>
              <p:nvPr/>
            </p:nvSpPr>
            <p:spPr>
              <a:xfrm>
                <a:off x="3775830" y="411472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5" name="Rectangle 224"/>
              <p:cNvSpPr/>
              <p:nvPr/>
            </p:nvSpPr>
            <p:spPr>
              <a:xfrm>
                <a:off x="3775830" y="4227813"/>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6" name="Rectangle 225"/>
              <p:cNvSpPr/>
              <p:nvPr/>
            </p:nvSpPr>
            <p:spPr>
              <a:xfrm>
                <a:off x="3775830" y="433959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27" name="Rectangle 226"/>
              <p:cNvSpPr/>
              <p:nvPr/>
            </p:nvSpPr>
            <p:spPr>
              <a:xfrm>
                <a:off x="3775830" y="4451375"/>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pic>
        <p:nvPicPr>
          <p:cNvPr id="232" name="L2Im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7683" y="1826816"/>
            <a:ext cx="6328307" cy="4415099"/>
          </a:xfrm>
          <a:prstGeom prst="rect">
            <a:avLst/>
          </a:prstGeom>
          <a:ln w="38100">
            <a:solidFill>
              <a:schemeClr val="accent1"/>
            </a:solidFill>
          </a:ln>
        </p:spPr>
      </p:pic>
      <p:pic>
        <p:nvPicPr>
          <p:cNvPr id="233" name="L1Im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7683" y="1826817"/>
            <a:ext cx="6328307" cy="4415097"/>
          </a:xfrm>
          <a:prstGeom prst="rect">
            <a:avLst/>
          </a:prstGeom>
          <a:ln w="38100">
            <a:solidFill>
              <a:schemeClr val="accent1"/>
            </a:solidFill>
          </a:ln>
        </p:spPr>
      </p:pic>
      <p:grpSp>
        <p:nvGrpSpPr>
          <p:cNvPr id="235" name="L1"/>
          <p:cNvGrpSpPr/>
          <p:nvPr/>
        </p:nvGrpSpPr>
        <p:grpSpPr>
          <a:xfrm>
            <a:off x="1207755" y="2298580"/>
            <a:ext cx="2073389" cy="1834773"/>
            <a:chOff x="905816" y="1723935"/>
            <a:chExt cx="1555042" cy="1376080"/>
          </a:xfrm>
        </p:grpSpPr>
        <p:cxnSp>
          <p:nvCxnSpPr>
            <p:cNvPr id="236" name="Elbow Connector 235"/>
            <p:cNvCxnSpPr>
              <a:endCxn id="240" idx="0"/>
            </p:cNvCxnSpPr>
            <p:nvPr/>
          </p:nvCxnSpPr>
          <p:spPr>
            <a:xfrm rot="16200000" flipH="1">
              <a:off x="1191569" y="1438183"/>
              <a:ext cx="927647" cy="1499152"/>
            </a:xfrm>
            <a:prstGeom prst="bentConnector3">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237" name="Group 236"/>
            <p:cNvGrpSpPr/>
            <p:nvPr/>
          </p:nvGrpSpPr>
          <p:grpSpPr>
            <a:xfrm>
              <a:off x="1153925" y="2651583"/>
              <a:ext cx="111780" cy="448432"/>
              <a:chOff x="2629908" y="3459162"/>
              <a:chExt cx="111780" cy="448432"/>
            </a:xfrm>
          </p:grpSpPr>
          <p:sp>
            <p:nvSpPr>
              <p:cNvPr id="244" name="Rectangle 243"/>
              <p:cNvSpPr/>
              <p:nvPr/>
            </p:nvSpPr>
            <p:spPr>
              <a:xfrm>
                <a:off x="2629908" y="3459162"/>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5" name="Rectangle 244"/>
              <p:cNvSpPr/>
              <p:nvPr/>
            </p:nvSpPr>
            <p:spPr>
              <a:xfrm>
                <a:off x="2629908" y="3572251"/>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6" name="Rectangle 245"/>
              <p:cNvSpPr/>
              <p:nvPr/>
            </p:nvSpPr>
            <p:spPr>
              <a:xfrm>
                <a:off x="2629908" y="3684032"/>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7" name="Rectangle 246"/>
              <p:cNvSpPr/>
              <p:nvPr/>
            </p:nvSpPr>
            <p:spPr>
              <a:xfrm>
                <a:off x="2629908" y="3795813"/>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grpSp>
          <p:nvGrpSpPr>
            <p:cNvPr id="238" name="Group 237"/>
            <p:cNvGrpSpPr/>
            <p:nvPr/>
          </p:nvGrpSpPr>
          <p:grpSpPr>
            <a:xfrm>
              <a:off x="2349078" y="2651583"/>
              <a:ext cx="111780" cy="448432"/>
              <a:chOff x="3775830" y="4114724"/>
              <a:chExt cx="111780" cy="448432"/>
            </a:xfrm>
          </p:grpSpPr>
          <p:sp>
            <p:nvSpPr>
              <p:cNvPr id="240" name="Rectangle 239"/>
              <p:cNvSpPr/>
              <p:nvPr/>
            </p:nvSpPr>
            <p:spPr>
              <a:xfrm>
                <a:off x="3775830" y="411472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1" name="Rectangle 240"/>
              <p:cNvSpPr/>
              <p:nvPr/>
            </p:nvSpPr>
            <p:spPr>
              <a:xfrm>
                <a:off x="3775830" y="4227813"/>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2" name="Rectangle 241"/>
              <p:cNvSpPr/>
              <p:nvPr/>
            </p:nvSpPr>
            <p:spPr>
              <a:xfrm>
                <a:off x="3775830" y="4339594"/>
                <a:ext cx="111780" cy="111781"/>
              </a:xfrm>
              <a:prstGeom prst="rect">
                <a:avLst/>
              </a:prstGeom>
              <a:solidFill>
                <a:schemeClr val="tx1">
                  <a:lumMod val="40000"/>
                  <a:lumOff val="60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sp>
            <p:nvSpPr>
              <p:cNvPr id="243" name="Rectangle 242"/>
              <p:cNvSpPr/>
              <p:nvPr/>
            </p:nvSpPr>
            <p:spPr>
              <a:xfrm>
                <a:off x="3775830" y="4451375"/>
                <a:ext cx="111780" cy="111781"/>
              </a:xfrm>
              <a:prstGeom prst="rect">
                <a:avLst/>
              </a:prstGeom>
              <a:solidFill>
                <a:schemeClr val="tx1">
                  <a:lumMod val="75000"/>
                </a:schemeClr>
              </a:solidFill>
              <a:ln>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FI" sz="2400"/>
              </a:p>
            </p:txBody>
          </p:sp>
        </p:grpSp>
        <p:cxnSp>
          <p:nvCxnSpPr>
            <p:cNvPr id="239" name="Elbow Connector 238"/>
            <p:cNvCxnSpPr>
              <a:endCxn id="244" idx="0"/>
            </p:cNvCxnSpPr>
            <p:nvPr/>
          </p:nvCxnSpPr>
          <p:spPr>
            <a:xfrm rot="16200000" flipH="1">
              <a:off x="593992" y="2035759"/>
              <a:ext cx="927647" cy="303999"/>
            </a:xfrm>
            <a:prstGeom prst="bentConnector3">
              <a:avLst>
                <a:gd name="adj1" fmla="val 50000"/>
              </a:avLst>
            </a:prstGeom>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248" name="TextBox 247"/>
          <p:cNvSpPr txBox="1"/>
          <p:nvPr/>
        </p:nvSpPr>
        <p:spPr>
          <a:xfrm>
            <a:off x="5289066" y="4860123"/>
            <a:ext cx="5519203" cy="1200329"/>
          </a:xfrm>
          <a:prstGeom prst="rect">
            <a:avLst/>
          </a:prstGeom>
          <a:solidFill>
            <a:schemeClr val="tx1">
              <a:lumMod val="40000"/>
              <a:lumOff val="60000"/>
              <a:alpha val="96000"/>
            </a:schemeClr>
          </a:solidFill>
          <a:ln w="38100" cmpd="dbl">
            <a:solidFill>
              <a:schemeClr val="accent1"/>
            </a:solidFill>
          </a:ln>
        </p:spPr>
        <p:txBody>
          <a:bodyPr wrap="none" rtlCol="0">
            <a:spAutoFit/>
          </a:bodyPr>
          <a:lstStyle/>
          <a:p>
            <a:pPr marL="380990" indent="-380990">
              <a:buFontTx/>
              <a:buChar char="-"/>
            </a:pPr>
            <a:r>
              <a:rPr lang="sv-SE" sz="2400" dirty="0"/>
              <a:t>Resolution dynamic per view-sample</a:t>
            </a:r>
          </a:p>
          <a:p>
            <a:pPr marL="380990" indent="-380990">
              <a:buFontTx/>
              <a:buChar char="-"/>
            </a:pPr>
            <a:r>
              <a:rPr lang="sv-SE" sz="2400" dirty="0"/>
              <a:t>Less than 2x memory cost</a:t>
            </a:r>
          </a:p>
          <a:p>
            <a:pPr marL="380990" indent="-380990">
              <a:buFontTx/>
              <a:buChar char="-"/>
            </a:pPr>
            <a:r>
              <a:rPr lang="sv-SE" sz="2400" dirty="0"/>
              <a:t>High quality distance anti-aliasing</a:t>
            </a:r>
          </a:p>
        </p:txBody>
      </p:sp>
    </p:spTree>
    <p:extLst>
      <p:ext uri="{BB962C8B-B14F-4D97-AF65-F5344CB8AC3E}">
        <p14:creationId xmlns:p14="http://schemas.microsoft.com/office/powerpoint/2010/main" val="54066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1"/>
                                        </p:tgtEl>
                                      </p:cBhvr>
                                    </p:animEffect>
                                    <p:set>
                                      <p:cBhvr>
                                        <p:cTn id="7" dur="1" fill="hold">
                                          <p:stCondLst>
                                            <p:cond delay="499"/>
                                          </p:stCondLst>
                                        </p:cTn>
                                        <p:tgtEl>
                                          <p:spTgt spid="8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32"/>
                                        </p:tgtEl>
                                        <p:attrNameLst>
                                          <p:attrName>style.visibility</p:attrName>
                                        </p:attrNameLst>
                                      </p:cBhvr>
                                      <p:to>
                                        <p:strVal val="visible"/>
                                      </p:to>
                                    </p:set>
                                    <p:animEffect transition="in" filter="fade">
                                      <p:cBhvr>
                                        <p:cTn id="13" dur="500"/>
                                        <p:tgtEl>
                                          <p:spTgt spid="232"/>
                                        </p:tgtEl>
                                      </p:cBhvr>
                                    </p:animEffect>
                                  </p:childTnLst>
                                </p:cTn>
                              </p:par>
                              <p:par>
                                <p:cTn id="14" presetID="10" presetClass="entr" presetSubtype="0" fill="hold" nodeType="withEffect">
                                  <p:stCondLst>
                                    <p:cond delay="0"/>
                                  </p:stCondLst>
                                  <p:childTnLst>
                                    <p:set>
                                      <p:cBhvr>
                                        <p:cTn id="15" dur="1" fill="hold">
                                          <p:stCondLst>
                                            <p:cond delay="0"/>
                                          </p:stCondLst>
                                        </p:cTn>
                                        <p:tgtEl>
                                          <p:spTgt spid="215"/>
                                        </p:tgtEl>
                                        <p:attrNameLst>
                                          <p:attrName>style.visibility</p:attrName>
                                        </p:attrNameLst>
                                      </p:cBhvr>
                                      <p:to>
                                        <p:strVal val="visible"/>
                                      </p:to>
                                    </p:set>
                                    <p:animEffect transition="in" filter="fade">
                                      <p:cBhvr>
                                        <p:cTn id="16" dur="500"/>
                                        <p:tgtEl>
                                          <p:spTgt spid="2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232"/>
                                        </p:tgtEl>
                                      </p:cBhvr>
                                    </p:animEffect>
                                    <p:set>
                                      <p:cBhvr>
                                        <p:cTn id="21" dur="1" fill="hold">
                                          <p:stCondLst>
                                            <p:cond delay="499"/>
                                          </p:stCondLst>
                                        </p:cTn>
                                        <p:tgtEl>
                                          <p:spTgt spid="232"/>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233"/>
                                        </p:tgtEl>
                                        <p:attrNameLst>
                                          <p:attrName>style.visibility</p:attrName>
                                        </p:attrNameLst>
                                      </p:cBhvr>
                                      <p:to>
                                        <p:strVal val="visible"/>
                                      </p:to>
                                    </p:set>
                                    <p:animEffect transition="in" filter="fade">
                                      <p:cBhvr>
                                        <p:cTn id="24" dur="500"/>
                                        <p:tgtEl>
                                          <p:spTgt spid="233"/>
                                        </p:tgtEl>
                                      </p:cBhvr>
                                    </p:animEffect>
                                  </p:childTnLst>
                                </p:cTn>
                              </p:par>
                              <p:par>
                                <p:cTn id="25" presetID="10" presetClass="exit" presetSubtype="0" fill="hold" nodeType="withEffect">
                                  <p:stCondLst>
                                    <p:cond delay="0"/>
                                  </p:stCondLst>
                                  <p:childTnLst>
                                    <p:animEffect transition="out" filter="fade">
                                      <p:cBhvr>
                                        <p:cTn id="26" dur="500"/>
                                        <p:tgtEl>
                                          <p:spTgt spid="215"/>
                                        </p:tgtEl>
                                      </p:cBhvr>
                                    </p:animEffect>
                                    <p:set>
                                      <p:cBhvr>
                                        <p:cTn id="27" dur="1" fill="hold">
                                          <p:stCondLst>
                                            <p:cond delay="499"/>
                                          </p:stCondLst>
                                        </p:cTn>
                                        <p:tgtEl>
                                          <p:spTgt spid="215"/>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235"/>
                                        </p:tgtEl>
                                        <p:attrNameLst>
                                          <p:attrName>style.visibility</p:attrName>
                                        </p:attrNameLst>
                                      </p:cBhvr>
                                      <p:to>
                                        <p:strVal val="visible"/>
                                      </p:to>
                                    </p:set>
                                    <p:animEffect transition="in" filter="fade">
                                      <p:cBhvr>
                                        <p:cTn id="33" dur="500"/>
                                        <p:tgtEl>
                                          <p:spTgt spid="23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8"/>
                                        </p:tgtEl>
                                        <p:attrNameLst>
                                          <p:attrName>style.visibility</p:attrName>
                                        </p:attrNameLst>
                                      </p:cBhvr>
                                      <p:to>
                                        <p:strVal val="visible"/>
                                      </p:to>
                                    </p:set>
                                    <p:animEffect transition="in" filter="fade">
                                      <p:cBhvr>
                                        <p:cTn id="38" dur="5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Antialiasing Quality CSM</a:t>
            </a:r>
          </a:p>
        </p:txBody>
      </p:sp>
      <p:pic>
        <p:nvPicPr>
          <p:cNvPr id="6" name="necro_zoom_CSM_8x2k">
            <a:hlinkClick r:id="" action="ppaction://media"/>
          </p:cNvPr>
          <p:cNvPicPr>
            <a:picLocks noGrp="1" noChangeAspect="1"/>
          </p:cNvPicPr>
          <p:nvPr>
            <p:ph idx="1"/>
            <a:videoFile r:link="rId1"/>
            <p:extLst>
              <p:ext uri="{DAA4B4D4-6D71-4841-9C94-3DE7FCFB9230}">
                <p14:media xmlns:p14="http://schemas.microsoft.com/office/powerpoint/2010/main" r:embed="rId2">
                  <p14:trim st="4000"/>
                </p14:media>
              </p:ext>
            </p:extLst>
          </p:nvPr>
        </p:nvPicPr>
        <p:blipFill rotWithShape="1">
          <a:blip r:embed="rId5"/>
          <a:srcRect l="42187" t="38888" r="42187" b="38888"/>
          <a:stretch/>
        </p:blipFill>
        <p:spPr>
          <a:xfrm>
            <a:off x="96000" y="1920000"/>
            <a:ext cx="6000000" cy="4800000"/>
          </a:xfrm>
        </p:spPr>
      </p:pic>
      <p:sp>
        <p:nvSpPr>
          <p:cNvPr id="3" name="TextBox 2"/>
          <p:cNvSpPr txBox="1"/>
          <p:nvPr/>
        </p:nvSpPr>
        <p:spPr>
          <a:xfrm>
            <a:off x="1075954" y="1489694"/>
            <a:ext cx="4040093" cy="461665"/>
          </a:xfrm>
          <a:prstGeom prst="rect">
            <a:avLst/>
          </a:prstGeom>
          <a:noFill/>
        </p:spPr>
        <p:txBody>
          <a:bodyPr wrap="square" rtlCol="0">
            <a:spAutoFit/>
          </a:bodyPr>
          <a:lstStyle/>
          <a:p>
            <a:pPr algn="ctr"/>
            <a:r>
              <a:rPr lang="sv-SE" sz="2400" dirty="0"/>
              <a:t>CSM 8 cascades</a:t>
            </a:r>
          </a:p>
        </p:txBody>
      </p:sp>
      <p:sp>
        <p:nvSpPr>
          <p:cNvPr id="4" name="TextBox 3"/>
          <p:cNvSpPr txBox="1"/>
          <p:nvPr/>
        </p:nvSpPr>
        <p:spPr>
          <a:xfrm>
            <a:off x="6645835" y="2510118"/>
            <a:ext cx="4936565" cy="379656"/>
          </a:xfrm>
          <a:prstGeom prst="rect">
            <a:avLst/>
          </a:prstGeom>
          <a:noFill/>
        </p:spPr>
        <p:txBody>
          <a:bodyPr wrap="square" rtlCol="0">
            <a:spAutoFit/>
          </a:bodyPr>
          <a:lstStyle/>
          <a:p>
            <a:r>
              <a:rPr lang="sv-SE" sz="1867" dirty="0"/>
              <a:t>(Primary sample aliasing on bridge)</a:t>
            </a:r>
          </a:p>
        </p:txBody>
      </p:sp>
      <p:sp>
        <p:nvSpPr>
          <p:cNvPr id="7" name="TextBox 6"/>
          <p:cNvSpPr txBox="1"/>
          <p:nvPr/>
        </p:nvSpPr>
        <p:spPr>
          <a:xfrm>
            <a:off x="6645835" y="3827558"/>
            <a:ext cx="4936565" cy="461665"/>
          </a:xfrm>
          <a:prstGeom prst="rect">
            <a:avLst/>
          </a:prstGeom>
          <a:noFill/>
        </p:spPr>
        <p:txBody>
          <a:bodyPr wrap="square" rtlCol="0">
            <a:spAutoFit/>
          </a:bodyPr>
          <a:lstStyle/>
          <a:p>
            <a:r>
              <a:rPr lang="sv-SE" sz="2400" dirty="0"/>
              <a:t>Shadow aliasing under bridge</a:t>
            </a:r>
          </a:p>
        </p:txBody>
      </p:sp>
      <p:cxnSp>
        <p:nvCxnSpPr>
          <p:cNvPr id="8" name="Straight Arrow Connector 7"/>
          <p:cNvCxnSpPr>
            <a:stCxn id="4" idx="1"/>
          </p:cNvCxnSpPr>
          <p:nvPr/>
        </p:nvCxnSpPr>
        <p:spPr>
          <a:xfrm flipH="1">
            <a:off x="3096000" y="2715303"/>
            <a:ext cx="3549835" cy="205184"/>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3096000" y="4070167"/>
            <a:ext cx="3549835" cy="205184"/>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1075954" y="3827558"/>
            <a:ext cx="2920313" cy="8008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Tree>
    <p:extLst>
      <p:ext uri="{BB962C8B-B14F-4D97-AF65-F5344CB8AC3E}">
        <p14:creationId xmlns:p14="http://schemas.microsoft.com/office/powerpoint/2010/main" val="205457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6" presetClass="emph" presetSubtype="0" fill="hold" grpId="1" nodeType="afterEffect">
                                  <p:stCondLst>
                                    <p:cond delay="0"/>
                                  </p:stCondLst>
                                  <p:childTnLst>
                                    <p:animEffect transition="out" filter="fade">
                                      <p:cBhvr>
                                        <p:cTn id="9" dur="500" tmFilter="0, 0; .2, .5; .8, .5; 1, 0"/>
                                        <p:tgtEl>
                                          <p:spTgt spid="5"/>
                                        </p:tgtEl>
                                      </p:cBhvr>
                                    </p:animEffect>
                                    <p:animScale>
                                      <p:cBhvr>
                                        <p:cTn id="10" dur="250" autoRev="1" fill="hold"/>
                                        <p:tgtEl>
                                          <p:spTgt spid="5"/>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000" fill="hold"/>
                                        <p:tgtEl>
                                          <p:spTgt spid="6"/>
                                        </p:tgtEl>
                                      </p:cBhvr>
                                    </p:cmd>
                                  </p:childTnLst>
                                </p:cTn>
                              </p:par>
                              <p:par>
                                <p:cTn id="15" presetID="10" presetClass="exit" presetSubtype="0" fill="hold" grpId="2" nodeType="with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8"/>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6"/>
                </p:tgtEl>
              </p:cMediaNode>
            </p:video>
          </p:childTnLst>
        </p:cTn>
      </p:par>
    </p:tnLst>
    <p:bldLst>
      <p:bldP spid="5" grpId="0" animBg="1"/>
      <p:bldP spid="5" grpId="1" animBg="1"/>
      <p:bldP spid="5" grpId="2"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Antialiasing Quality VOAA</a:t>
            </a:r>
          </a:p>
        </p:txBody>
      </p:sp>
      <p:pic>
        <p:nvPicPr>
          <p:cNvPr id="4" name="necro_zoom_CSM_8x2k">
            <a:hlinkClick r:id="" action="ppaction://media"/>
          </p:cNvPr>
          <p:cNvPicPr>
            <a:picLocks noGrp="1" noChangeAspect="1"/>
          </p:cNvPicPr>
          <p:nvPr>
            <p:ph idx="1"/>
            <a:videoFile r:link="rId1"/>
            <p:extLst>
              <p:ext uri="{DAA4B4D4-6D71-4841-9C94-3DE7FCFB9230}">
                <p14:media xmlns:p14="http://schemas.microsoft.com/office/powerpoint/2010/main" r:embed="rId2">
                  <p14:trim st="4000"/>
                </p14:media>
              </p:ext>
            </p:extLst>
          </p:nvPr>
        </p:nvPicPr>
        <p:blipFill rotWithShape="1">
          <a:blip r:embed="rId6"/>
          <a:srcRect l="42188" t="38889" r="42188" b="38889"/>
          <a:stretch/>
        </p:blipFill>
        <p:spPr>
          <a:xfrm>
            <a:off x="96000" y="1920000"/>
            <a:ext cx="6000000" cy="4800000"/>
          </a:xfrm>
        </p:spPr>
      </p:pic>
      <p:pic>
        <p:nvPicPr>
          <p:cNvPr id="5" name="necro_zoom_OURS_aa9_rsaa_tl">
            <a:hlinkClick r:id="" action="ppaction://media"/>
          </p:cNvPr>
          <p:cNvPicPr>
            <a:picLocks noChangeAspect="1"/>
          </p:cNvPicPr>
          <p:nvPr>
            <a:videoFile r:link="rId1"/>
            <p:extLst>
              <p:ext uri="{DAA4B4D4-6D71-4841-9C94-3DE7FCFB9230}">
                <p14:media xmlns:p14="http://schemas.microsoft.com/office/powerpoint/2010/main" r:embed="rId3">
                  <p14:trim st="4000"/>
                </p14:media>
              </p:ext>
            </p:extLst>
          </p:nvPr>
        </p:nvPicPr>
        <p:blipFill rotWithShape="1">
          <a:blip r:embed="rId7"/>
          <a:srcRect l="42188" t="38889" r="42188" b="38889"/>
          <a:stretch/>
        </p:blipFill>
        <p:spPr>
          <a:xfrm>
            <a:off x="6096000" y="1920000"/>
            <a:ext cx="6000000" cy="4800000"/>
          </a:xfrm>
          <a:prstGeom prst="rect">
            <a:avLst/>
          </a:prstGeom>
        </p:spPr>
      </p:pic>
      <p:sp>
        <p:nvSpPr>
          <p:cNvPr id="6" name="TextBox 5"/>
          <p:cNvSpPr txBox="1"/>
          <p:nvPr/>
        </p:nvSpPr>
        <p:spPr>
          <a:xfrm>
            <a:off x="1075954" y="1489694"/>
            <a:ext cx="4040093" cy="461665"/>
          </a:xfrm>
          <a:prstGeom prst="rect">
            <a:avLst/>
          </a:prstGeom>
          <a:noFill/>
        </p:spPr>
        <p:txBody>
          <a:bodyPr wrap="square" rtlCol="0">
            <a:spAutoFit/>
          </a:bodyPr>
          <a:lstStyle/>
          <a:p>
            <a:pPr algn="ctr"/>
            <a:r>
              <a:rPr lang="sv-SE" sz="2400" dirty="0"/>
              <a:t>CSM 8 cascades</a:t>
            </a:r>
          </a:p>
        </p:txBody>
      </p:sp>
      <p:sp>
        <p:nvSpPr>
          <p:cNvPr id="7" name="TextBox 6"/>
          <p:cNvSpPr txBox="1"/>
          <p:nvPr/>
        </p:nvSpPr>
        <p:spPr>
          <a:xfrm>
            <a:off x="7075954" y="1489694"/>
            <a:ext cx="4040093" cy="461665"/>
          </a:xfrm>
          <a:prstGeom prst="rect">
            <a:avLst/>
          </a:prstGeom>
          <a:noFill/>
        </p:spPr>
        <p:txBody>
          <a:bodyPr wrap="square" rtlCol="0">
            <a:spAutoFit/>
          </a:bodyPr>
          <a:lstStyle/>
          <a:p>
            <a:pPr algn="ctr"/>
            <a:r>
              <a:rPr lang="sv-SE" sz="2400" dirty="0"/>
              <a:t>VOAA</a:t>
            </a:r>
          </a:p>
        </p:txBody>
      </p:sp>
      <p:sp>
        <p:nvSpPr>
          <p:cNvPr id="3" name="Rectangle 2"/>
          <p:cNvSpPr/>
          <p:nvPr/>
        </p:nvSpPr>
        <p:spPr>
          <a:xfrm>
            <a:off x="6096000" y="1920000"/>
            <a:ext cx="6000000" cy="4800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Tree>
    <p:extLst>
      <p:ext uri="{BB962C8B-B14F-4D97-AF65-F5344CB8AC3E}">
        <p14:creationId xmlns:p14="http://schemas.microsoft.com/office/powerpoint/2010/main" val="424270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0" fill="hold"/>
                                        <p:tgtEl>
                                          <p:spTgt spid="4"/>
                                        </p:tgtEl>
                                      </p:cBhvr>
                                    </p:cmd>
                                  </p:childTnLst>
                                </p:cTn>
                              </p:par>
                              <p:par>
                                <p:cTn id="7" presetID="1" presetClass="mediacall" presetSubtype="0" fill="hold" nodeType="withEffect">
                                  <p:stCondLst>
                                    <p:cond delay="0"/>
                                  </p:stCondLst>
                                  <p:childTnLst>
                                    <p:cmd type="call" cmd="playFrom(0.0)">
                                      <p:cBhvr>
                                        <p:cTn id="8" dur="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Antialiasing Quality MRAA</a:t>
            </a:r>
          </a:p>
        </p:txBody>
      </p:sp>
      <p:pic>
        <p:nvPicPr>
          <p:cNvPr id="4" name="necro_zoom_CSM_8x2k">
            <a:hlinkClick r:id="" action="ppaction://media"/>
          </p:cNvPr>
          <p:cNvPicPr>
            <a:picLocks noGrp="1" noChangeAspect="1"/>
          </p:cNvPicPr>
          <p:nvPr>
            <p:ph idx="1"/>
            <a:videoFile r:link="rId1"/>
            <p:extLst>
              <p:ext uri="{DAA4B4D4-6D71-4841-9C94-3DE7FCFB9230}">
                <p14:media xmlns:p14="http://schemas.microsoft.com/office/powerpoint/2010/main" r:embed="rId2">
                  <p14:trim st="4000"/>
                </p14:media>
              </p:ext>
            </p:extLst>
          </p:nvPr>
        </p:nvPicPr>
        <p:blipFill rotWithShape="1">
          <a:blip r:embed="rId6"/>
          <a:srcRect l="42188" t="38890" r="42188" b="38890"/>
          <a:stretch/>
        </p:blipFill>
        <p:spPr>
          <a:xfrm>
            <a:off x="96000" y="1920000"/>
            <a:ext cx="6000000" cy="4800000"/>
          </a:xfrm>
        </p:spPr>
      </p:pic>
      <p:pic>
        <p:nvPicPr>
          <p:cNvPr id="3" name="necro_zoom_OURS_aa9_rsaa_tl_mm">
            <a:hlinkClick r:id="" action="ppaction://media"/>
          </p:cNvPr>
          <p:cNvPicPr>
            <a:picLocks noChangeAspect="1"/>
          </p:cNvPicPr>
          <p:nvPr>
            <a:videoFile r:link="rId1"/>
            <p:extLst>
              <p:ext uri="{DAA4B4D4-6D71-4841-9C94-3DE7FCFB9230}">
                <p14:media xmlns:p14="http://schemas.microsoft.com/office/powerpoint/2010/main" r:embed="rId3">
                  <p14:trim st="4000"/>
                </p14:media>
              </p:ext>
            </p:extLst>
          </p:nvPr>
        </p:nvPicPr>
        <p:blipFill rotWithShape="1">
          <a:blip r:embed="rId7"/>
          <a:srcRect l="42188" t="38890" r="42188" b="38890"/>
          <a:stretch/>
        </p:blipFill>
        <p:spPr>
          <a:xfrm>
            <a:off x="6096000" y="1920000"/>
            <a:ext cx="6000000" cy="4800000"/>
          </a:xfrm>
          <a:prstGeom prst="rect">
            <a:avLst/>
          </a:prstGeom>
        </p:spPr>
      </p:pic>
      <p:sp>
        <p:nvSpPr>
          <p:cNvPr id="5" name="TextBox 4"/>
          <p:cNvSpPr txBox="1"/>
          <p:nvPr/>
        </p:nvSpPr>
        <p:spPr>
          <a:xfrm>
            <a:off x="1075954" y="1489694"/>
            <a:ext cx="4040093" cy="461665"/>
          </a:xfrm>
          <a:prstGeom prst="rect">
            <a:avLst/>
          </a:prstGeom>
          <a:noFill/>
        </p:spPr>
        <p:txBody>
          <a:bodyPr wrap="square" rtlCol="0">
            <a:spAutoFit/>
          </a:bodyPr>
          <a:lstStyle/>
          <a:p>
            <a:pPr algn="ctr"/>
            <a:r>
              <a:rPr lang="sv-SE" sz="2400" dirty="0"/>
              <a:t>CSM 8 cascades</a:t>
            </a:r>
          </a:p>
        </p:txBody>
      </p:sp>
      <p:sp>
        <p:nvSpPr>
          <p:cNvPr id="6" name="TextBox 5"/>
          <p:cNvSpPr txBox="1"/>
          <p:nvPr/>
        </p:nvSpPr>
        <p:spPr>
          <a:xfrm>
            <a:off x="7075954" y="1489694"/>
            <a:ext cx="4040093" cy="461665"/>
          </a:xfrm>
          <a:prstGeom prst="rect">
            <a:avLst/>
          </a:prstGeom>
          <a:noFill/>
        </p:spPr>
        <p:txBody>
          <a:bodyPr wrap="square" rtlCol="0">
            <a:spAutoFit/>
          </a:bodyPr>
          <a:lstStyle/>
          <a:p>
            <a:pPr algn="ctr"/>
            <a:r>
              <a:rPr lang="sv-SE" sz="2400" dirty="0"/>
              <a:t>MRAA</a:t>
            </a:r>
          </a:p>
        </p:txBody>
      </p:sp>
      <p:sp>
        <p:nvSpPr>
          <p:cNvPr id="7" name="Rectangle 6"/>
          <p:cNvSpPr/>
          <p:nvPr/>
        </p:nvSpPr>
        <p:spPr>
          <a:xfrm>
            <a:off x="6096000" y="1920000"/>
            <a:ext cx="6000000" cy="4800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sv-SE" sz="2400"/>
          </a:p>
        </p:txBody>
      </p:sp>
    </p:spTree>
    <p:extLst>
      <p:ext uri="{BB962C8B-B14F-4D97-AF65-F5344CB8AC3E}">
        <p14:creationId xmlns:p14="http://schemas.microsoft.com/office/powerpoint/2010/main" val="90285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0" fill="hold"/>
                                        <p:tgtEl>
                                          <p:spTgt spid="4"/>
                                        </p:tgtEl>
                                      </p:cBhvr>
                                    </p:cmd>
                                  </p:childTnLst>
                                </p:cTn>
                              </p:par>
                              <p:par>
                                <p:cTn id="7" presetID="1" presetClass="mediacall" presetSubtype="0" fill="hold" nodeType="withEffect">
                                  <p:stCondLst>
                                    <p:cond delay="0"/>
                                  </p:stCondLst>
                                  <p:childTnLst>
                                    <p:cmd type="call" cmd="playFrom(0.0)">
                                      <p:cBhvr>
                                        <p:cTn id="8" dur="4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3"/>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aphicFrame>
        <p:nvGraphicFramePr>
          <p:cNvPr id="12" name="Chart 11"/>
          <p:cNvGraphicFramePr>
            <a:graphicFrameLocks/>
          </p:cNvGraphicFramePr>
          <p:nvPr>
            <p:extLst/>
          </p:nvPr>
        </p:nvGraphicFramePr>
        <p:xfrm>
          <a:off x="403910" y="1584000"/>
          <a:ext cx="7265620" cy="48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normAutofit/>
          </a:bodyPr>
          <a:lstStyle/>
          <a:p>
            <a:pPr algn="l"/>
            <a:r>
              <a:rPr lang="sv-SE" dirty="0"/>
              <a:t>Lookup Performance</a:t>
            </a:r>
          </a:p>
        </p:txBody>
      </p:sp>
      <p:pic>
        <p:nvPicPr>
          <p:cNvPr id="11" name="mycit256_OURS_aa9_rsaa_tl_mm_te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42402" y="3148292"/>
            <a:ext cx="3839999" cy="2160000"/>
          </a:xfrm>
          <a:prstGeom prst="rect">
            <a:avLst/>
          </a:prstGeom>
        </p:spPr>
      </p:pic>
      <p:sp>
        <p:nvSpPr>
          <p:cNvPr id="13" name="TextBox 12"/>
          <p:cNvSpPr txBox="1"/>
          <p:nvPr/>
        </p:nvSpPr>
        <p:spPr>
          <a:xfrm>
            <a:off x="7753037" y="1923300"/>
            <a:ext cx="3307080" cy="954300"/>
          </a:xfrm>
          <a:prstGeom prst="rect">
            <a:avLst/>
          </a:prstGeom>
          <a:noFill/>
        </p:spPr>
        <p:txBody>
          <a:bodyPr wrap="square" rtlCol="0">
            <a:spAutoFit/>
          </a:bodyPr>
          <a:lstStyle/>
          <a:p>
            <a:r>
              <a:rPr lang="sv-SE" sz="1867" dirty="0"/>
              <a:t>Benchmark against:</a:t>
            </a:r>
          </a:p>
          <a:p>
            <a:pPr marL="380990" indent="-380990">
              <a:buFont typeface="Arial" panose="020B0604020202020204" pitchFamily="34" charset="0"/>
              <a:buChar char="•"/>
            </a:pPr>
            <a:r>
              <a:rPr lang="sv-SE" sz="1867" dirty="0"/>
              <a:t>2048×2048 cascades</a:t>
            </a:r>
          </a:p>
          <a:p>
            <a:pPr marL="380990" indent="-380990">
              <a:buFont typeface="Arial" panose="020B0604020202020204" pitchFamily="34" charset="0"/>
              <a:buChar char="•"/>
            </a:pPr>
            <a:r>
              <a:rPr lang="sv-SE" sz="1867" dirty="0"/>
              <a:t>2×2 hardware PCF</a:t>
            </a:r>
          </a:p>
        </p:txBody>
      </p:sp>
      <p:sp>
        <p:nvSpPr>
          <p:cNvPr id="14" name="TextBox 13"/>
          <p:cNvSpPr txBox="1"/>
          <p:nvPr/>
        </p:nvSpPr>
        <p:spPr>
          <a:xfrm>
            <a:off x="7669531" y="5318211"/>
            <a:ext cx="3307080" cy="461665"/>
          </a:xfrm>
          <a:prstGeom prst="rect">
            <a:avLst/>
          </a:prstGeom>
          <a:noFill/>
        </p:spPr>
        <p:txBody>
          <a:bodyPr wrap="square" rtlCol="0">
            <a:spAutoFit/>
          </a:bodyPr>
          <a:lstStyle/>
          <a:p>
            <a:r>
              <a:rPr lang="sv-SE" sz="2400" dirty="0"/>
              <a:t>Closed City (613K tris)</a:t>
            </a:r>
          </a:p>
        </p:txBody>
      </p:sp>
    </p:spTree>
    <p:extLst>
      <p:ext uri="{BB962C8B-B14F-4D97-AF65-F5344CB8AC3E}">
        <p14:creationId xmlns:p14="http://schemas.microsoft.com/office/powerpoint/2010/main" val="410397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wipe(left)">
                                      <p:cBhvr>
                                        <p:cTn id="7" dur="1000"/>
                                        <p:tgtEl>
                                          <p:spTgt spid="12">
                                            <p:graphicEl>
                                              <a:chart seriesIdx="1" categoryIdx="-4" bldStep="series"/>
                                            </p:graphic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2">
                                            <p:graphicEl>
                                              <a:chart seriesIdx="3" categoryIdx="-4" bldStep="series"/>
                                            </p:graphicEl>
                                          </p:spTgt>
                                        </p:tgtEl>
                                        <p:attrNameLst>
                                          <p:attrName>style.visibility</p:attrName>
                                        </p:attrNameLst>
                                      </p:cBhvr>
                                      <p:to>
                                        <p:strVal val="visible"/>
                                      </p:to>
                                    </p:set>
                                    <p:animEffect transition="in" filter="wipe(left)">
                                      <p:cBhvr>
                                        <p:cTn id="11" dur="1000"/>
                                        <p:tgtEl>
                                          <p:spTgt spid="12">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2" fill="hold" display="0">
                  <p:stCondLst>
                    <p:cond delay="indefinite"/>
                  </p:stCondLst>
                </p:cTn>
                <p:tgtEl>
                  <p:spTgt spid="11"/>
                </p:tgtEl>
              </p:cMediaNode>
            </p:video>
          </p:childTnLst>
        </p:cTn>
      </p:par>
    </p:tnLst>
    <p:bldLst>
      <p:bldGraphic spid="12" grpId="0" uiExpand="1">
        <p:bldSub>
          <a:bldChart bld="series"/>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aphicFrame>
        <p:nvGraphicFramePr>
          <p:cNvPr id="12" name="Chart 11"/>
          <p:cNvGraphicFramePr>
            <a:graphicFrameLocks/>
          </p:cNvGraphicFramePr>
          <p:nvPr>
            <p:extLst/>
          </p:nvPr>
        </p:nvGraphicFramePr>
        <p:xfrm>
          <a:off x="402756" y="1584000"/>
          <a:ext cx="7200000" cy="48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normAutofit/>
          </a:bodyPr>
          <a:lstStyle/>
          <a:p>
            <a:pPr algn="l"/>
            <a:r>
              <a:rPr lang="sv-SE" dirty="0"/>
              <a:t>Lookup Performance</a:t>
            </a:r>
          </a:p>
        </p:txBody>
      </p:sp>
      <p:pic>
        <p:nvPicPr>
          <p:cNvPr id="4" name="necro256_OURS_aa9_rsaa_tl_mm_tex">
            <a:hlinkClick r:id="" action="ppaction://media"/>
          </p:cNvPr>
          <p:cNvPicPr>
            <a:picLocks noChangeAspect="1"/>
          </p:cNvPicPr>
          <p:nvPr>
            <a:videoFile r:link="rId1"/>
            <p:extLst>
              <p:ext uri="{DAA4B4D4-6D71-4841-9C94-3DE7FCFB9230}">
                <p14:media xmlns:p14="http://schemas.microsoft.com/office/powerpoint/2010/main" r:embed="rId2">
                  <p14:trim st="1440"/>
                </p14:media>
              </p:ext>
            </p:extLst>
          </p:nvPr>
        </p:nvPicPr>
        <p:blipFill rotWithShape="1">
          <a:blip r:embed="rId6"/>
          <a:srcRect/>
          <a:stretch>
            <a:fillRect/>
          </a:stretch>
        </p:blipFill>
        <p:spPr>
          <a:xfrm>
            <a:off x="7942911" y="2039597"/>
            <a:ext cx="3840000" cy="2160000"/>
          </a:xfrm>
          <a:prstGeom prst="rect">
            <a:avLst/>
          </a:prstGeom>
        </p:spPr>
      </p:pic>
      <p:sp>
        <p:nvSpPr>
          <p:cNvPr id="10" name="TextBox 9"/>
          <p:cNvSpPr txBox="1"/>
          <p:nvPr/>
        </p:nvSpPr>
        <p:spPr>
          <a:xfrm>
            <a:off x="7830021" y="1561422"/>
            <a:ext cx="3307080" cy="461665"/>
          </a:xfrm>
          <a:prstGeom prst="rect">
            <a:avLst/>
          </a:prstGeom>
          <a:noFill/>
        </p:spPr>
        <p:txBody>
          <a:bodyPr wrap="square" rtlCol="0">
            <a:spAutoFit/>
          </a:bodyPr>
          <a:lstStyle/>
          <a:p>
            <a:r>
              <a:rPr lang="sv-SE" sz="2400" dirty="0"/>
              <a:t>Necropolis (2.1M tris)</a:t>
            </a:r>
          </a:p>
        </p:txBody>
      </p:sp>
      <p:cxnSp>
        <p:nvCxnSpPr>
          <p:cNvPr id="11" name="Straight Connector 10"/>
          <p:cNvCxnSpPr/>
          <p:nvPr/>
        </p:nvCxnSpPr>
        <p:spPr>
          <a:xfrm>
            <a:off x="1430300" y="2397760"/>
            <a:ext cx="0" cy="360367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aphicFrame>
        <p:nvGraphicFramePr>
          <p:cNvPr id="8" name="Table 7"/>
          <p:cNvGraphicFramePr>
            <a:graphicFrameLocks noGrp="1"/>
          </p:cNvGraphicFramePr>
          <p:nvPr>
            <p:extLst/>
          </p:nvPr>
        </p:nvGraphicFramePr>
        <p:xfrm>
          <a:off x="7942911" y="4259509"/>
          <a:ext cx="3840000" cy="1741927"/>
        </p:xfrm>
        <a:graphic>
          <a:graphicData uri="http://schemas.openxmlformats.org/drawingml/2006/table">
            <a:tbl>
              <a:tblPr firstRow="1" firstCol="1" lastRow="1">
                <a:tableStyleId>{35758FB7-9AC5-4552-8A53-C91805E547FA}</a:tableStyleId>
              </a:tblPr>
              <a:tblGrid>
                <a:gridCol w="2815400">
                  <a:extLst>
                    <a:ext uri="{9D8B030D-6E8A-4147-A177-3AD203B41FA5}">
                      <a16:colId xmlns:a16="http://schemas.microsoft.com/office/drawing/2014/main" val="20000"/>
                    </a:ext>
                  </a:extLst>
                </a:gridCol>
                <a:gridCol w="1024600">
                  <a:extLst>
                    <a:ext uri="{9D8B030D-6E8A-4147-A177-3AD203B41FA5}">
                      <a16:colId xmlns:a16="http://schemas.microsoft.com/office/drawing/2014/main" val="20001"/>
                    </a:ext>
                  </a:extLst>
                </a:gridCol>
              </a:tblGrid>
              <a:tr h="468980">
                <a:tc>
                  <a:txBody>
                    <a:bodyPr/>
                    <a:lstStyle/>
                    <a:p>
                      <a:pPr algn="l" fontAlgn="b"/>
                      <a:r>
                        <a:rPr lang="sv-SE" sz="1900" u="none" strike="noStrike" dirty="0">
                          <a:effectLst/>
                        </a:rPr>
                        <a:t>Resolution: </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128K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0"/>
                  </a:ext>
                </a:extLst>
              </a:tr>
              <a:tr h="379651">
                <a:tc>
                  <a:txBody>
                    <a:bodyPr/>
                    <a:lstStyle/>
                    <a:p>
                      <a:pPr algn="l" fontAlgn="b"/>
                      <a:r>
                        <a:rPr lang="sv-SE" sz="1900" u="none" strike="noStrike" dirty="0">
                          <a:effectLst/>
                        </a:rPr>
                        <a:t>16-bit SM</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34 GB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1"/>
                  </a:ext>
                </a:extLst>
              </a:tr>
              <a:tr h="446648">
                <a:tc>
                  <a:txBody>
                    <a:bodyPr/>
                    <a:lstStyle/>
                    <a:p>
                      <a:pPr algn="l" fontAlgn="b"/>
                      <a:r>
                        <a:rPr lang="sv-SE" sz="1900" b="1" i="0" u="none" strike="noStrike" dirty="0">
                          <a:solidFill>
                            <a:srgbClr val="000000"/>
                          </a:solidFill>
                          <a:effectLst/>
                          <a:latin typeface="Calibri" panose="020F0502020204030204" pitchFamily="34" charset="0"/>
                        </a:rPr>
                        <a:t>Voxelized (w/o closed opt)</a:t>
                      </a:r>
                    </a:p>
                  </a:txBody>
                  <a:tcPr marL="12700" marR="12700" marT="12700" marB="0" anchor="b"/>
                </a:tc>
                <a:tc>
                  <a:txBody>
                    <a:bodyPr/>
                    <a:lstStyle/>
                    <a:p>
                      <a:pPr algn="r" fontAlgn="b"/>
                      <a:r>
                        <a:rPr lang="sv-SE" sz="1900" u="none" strike="noStrike" dirty="0">
                          <a:effectLst/>
                        </a:rPr>
                        <a:t>657 MB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2"/>
                  </a:ext>
                </a:extLst>
              </a:tr>
              <a:tr h="446648">
                <a:tc>
                  <a:txBody>
                    <a:bodyPr/>
                    <a:lstStyle/>
                    <a:p>
                      <a:pPr algn="l" fontAlgn="b"/>
                      <a:r>
                        <a:rPr lang="sv-SE" sz="1900" b="1" i="0" u="none" strike="noStrike" dirty="0">
                          <a:solidFill>
                            <a:schemeClr val="dk1"/>
                          </a:solidFill>
                          <a:effectLst/>
                          <a:latin typeface="+mn-lt"/>
                        </a:rPr>
                        <a:t>Relative</a:t>
                      </a:r>
                      <a:r>
                        <a:rPr lang="sv-SE" sz="1900" b="1" i="0" u="none" strike="noStrike" baseline="0" dirty="0">
                          <a:solidFill>
                            <a:schemeClr val="dk1"/>
                          </a:solidFill>
                          <a:effectLst/>
                          <a:latin typeface="+mn-lt"/>
                        </a:rPr>
                        <a:t> size</a:t>
                      </a:r>
                      <a:endParaRPr lang="sv-SE" sz="19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1.91%</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662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560" fill="hold"/>
                                        <p:tgtEl>
                                          <p:spTgt spid="4"/>
                                        </p:tgtEl>
                                      </p:cBhvr>
                                    </p:cmd>
                                  </p:childTnLst>
                                </p:cTn>
                              </p:par>
                              <p:par>
                                <p:cTn id="7" presetID="42" presetClass="path" presetSubtype="0" fill="hold" nodeType="withEffect">
                                  <p:stCondLst>
                                    <p:cond delay="0"/>
                                  </p:stCondLst>
                                  <p:childTnLst>
                                    <p:animMotion origin="layout" path="M -1.11111E-6 4.32099E-6 L 0.49097 0.00246 " pathEditMode="relative" rAng="0" ptsTypes="AA">
                                      <p:cBhvr>
                                        <p:cTn id="8" dur="67000" fill="hold"/>
                                        <p:tgtEl>
                                          <p:spTgt spid="11"/>
                                        </p:tgtEl>
                                        <p:attrNameLst>
                                          <p:attrName>ppt_x</p:attrName>
                                          <p:attrName>ppt_y</p:attrName>
                                        </p:attrNameLst>
                                      </p:cBhvr>
                                      <p:rCtr x="24549" y="123"/>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aphicFrame>
        <p:nvGraphicFramePr>
          <p:cNvPr id="15" name="Chart 14"/>
          <p:cNvGraphicFramePr>
            <a:graphicFrameLocks/>
          </p:cNvGraphicFramePr>
          <p:nvPr>
            <p:extLst/>
          </p:nvPr>
        </p:nvGraphicFramePr>
        <p:xfrm>
          <a:off x="609600" y="1584000"/>
          <a:ext cx="7044267" cy="48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normAutofit/>
          </a:bodyPr>
          <a:lstStyle/>
          <a:p>
            <a:pPr algn="l"/>
            <a:r>
              <a:rPr lang="sv-SE" dirty="0"/>
              <a:t>Lookup Performance</a:t>
            </a:r>
          </a:p>
        </p:txBody>
      </p:sp>
      <p:cxnSp>
        <p:nvCxnSpPr>
          <p:cNvPr id="11" name="Straight Connector 10"/>
          <p:cNvCxnSpPr/>
          <p:nvPr/>
        </p:nvCxnSpPr>
        <p:spPr>
          <a:xfrm>
            <a:off x="1522621" y="2698386"/>
            <a:ext cx="0" cy="324730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5" name="fractal_OURS_aa9_rsaa_tl_mm_te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944000" y="2040000"/>
            <a:ext cx="3840000" cy="2160000"/>
          </a:xfrm>
          <a:prstGeom prst="rect">
            <a:avLst/>
          </a:prstGeom>
        </p:spPr>
      </p:pic>
      <p:sp>
        <p:nvSpPr>
          <p:cNvPr id="12" name="TextBox 11"/>
          <p:cNvSpPr txBox="1"/>
          <p:nvPr/>
        </p:nvSpPr>
        <p:spPr>
          <a:xfrm>
            <a:off x="7830021" y="1561422"/>
            <a:ext cx="4271668" cy="461665"/>
          </a:xfrm>
          <a:prstGeom prst="rect">
            <a:avLst/>
          </a:prstGeom>
          <a:noFill/>
        </p:spPr>
        <p:txBody>
          <a:bodyPr wrap="square" rtlCol="0">
            <a:spAutoFit/>
          </a:bodyPr>
          <a:lstStyle/>
          <a:p>
            <a:r>
              <a:rPr lang="sv-SE" sz="2400" dirty="0"/>
              <a:t>Fractal Landscape (2.1M tris)</a:t>
            </a:r>
          </a:p>
        </p:txBody>
      </p:sp>
      <p:graphicFrame>
        <p:nvGraphicFramePr>
          <p:cNvPr id="13" name="Table 12"/>
          <p:cNvGraphicFramePr>
            <a:graphicFrameLocks noGrp="1"/>
          </p:cNvGraphicFramePr>
          <p:nvPr>
            <p:extLst/>
          </p:nvPr>
        </p:nvGraphicFramePr>
        <p:xfrm>
          <a:off x="7942911" y="4259509"/>
          <a:ext cx="3840000" cy="1741927"/>
        </p:xfrm>
        <a:graphic>
          <a:graphicData uri="http://schemas.openxmlformats.org/drawingml/2006/table">
            <a:tbl>
              <a:tblPr firstRow="1" firstCol="1" lastRow="1">
                <a:tableStyleId>{35758FB7-9AC5-4552-8A53-C91805E547FA}</a:tableStyleId>
              </a:tblPr>
              <a:tblGrid>
                <a:gridCol w="2815400">
                  <a:extLst>
                    <a:ext uri="{9D8B030D-6E8A-4147-A177-3AD203B41FA5}">
                      <a16:colId xmlns:a16="http://schemas.microsoft.com/office/drawing/2014/main" val="20000"/>
                    </a:ext>
                  </a:extLst>
                </a:gridCol>
                <a:gridCol w="1024600">
                  <a:extLst>
                    <a:ext uri="{9D8B030D-6E8A-4147-A177-3AD203B41FA5}">
                      <a16:colId xmlns:a16="http://schemas.microsoft.com/office/drawing/2014/main" val="20001"/>
                    </a:ext>
                  </a:extLst>
                </a:gridCol>
              </a:tblGrid>
              <a:tr h="468980">
                <a:tc>
                  <a:txBody>
                    <a:bodyPr/>
                    <a:lstStyle/>
                    <a:p>
                      <a:pPr algn="l" fontAlgn="b"/>
                      <a:r>
                        <a:rPr lang="sv-SE" sz="1900" u="none" strike="noStrike" dirty="0">
                          <a:effectLst/>
                        </a:rPr>
                        <a:t>Resolution: </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256K</a:t>
                      </a:r>
                      <a:r>
                        <a:rPr lang="sv-SE" sz="1900" u="none" strike="noStrike" baseline="30000" dirty="0">
                          <a:effectLst/>
                        </a:rPr>
                        <a:t>3</a:t>
                      </a:r>
                      <a:endParaRPr lang="sv-SE" sz="1900" b="1"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0"/>
                  </a:ext>
                </a:extLst>
              </a:tr>
              <a:tr h="379651">
                <a:tc>
                  <a:txBody>
                    <a:bodyPr/>
                    <a:lstStyle/>
                    <a:p>
                      <a:pPr algn="l" fontAlgn="b"/>
                      <a:r>
                        <a:rPr lang="sv-SE" sz="1900" u="none" strike="noStrike" dirty="0">
                          <a:effectLst/>
                        </a:rPr>
                        <a:t>16-bit SM</a:t>
                      </a:r>
                      <a:endParaRPr lang="sv-SE" sz="1900" b="1" i="0"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137 GB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1"/>
                  </a:ext>
                </a:extLst>
              </a:tr>
              <a:tr h="446648">
                <a:tc>
                  <a:txBody>
                    <a:bodyPr/>
                    <a:lstStyle/>
                    <a:p>
                      <a:pPr algn="l" fontAlgn="b"/>
                      <a:r>
                        <a:rPr lang="sv-SE" sz="1900" b="1" i="0" u="none" strike="noStrike" dirty="0">
                          <a:solidFill>
                            <a:srgbClr val="000000"/>
                          </a:solidFill>
                          <a:effectLst/>
                          <a:latin typeface="Calibri" panose="020F0502020204030204" pitchFamily="34" charset="0"/>
                        </a:rPr>
                        <a:t>Voxelized (closed opt)</a:t>
                      </a:r>
                    </a:p>
                  </a:txBody>
                  <a:tcPr marL="12700" marR="12700" marT="12700" marB="0" anchor="b"/>
                </a:tc>
                <a:tc>
                  <a:txBody>
                    <a:bodyPr/>
                    <a:lstStyle/>
                    <a:p>
                      <a:pPr algn="r" fontAlgn="b"/>
                      <a:r>
                        <a:rPr lang="sv-SE" sz="1900" u="none" strike="noStrike" dirty="0">
                          <a:effectLst/>
                        </a:rPr>
                        <a:t>61 MB</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2"/>
                  </a:ext>
                </a:extLst>
              </a:tr>
              <a:tr h="446648">
                <a:tc>
                  <a:txBody>
                    <a:bodyPr/>
                    <a:lstStyle/>
                    <a:p>
                      <a:pPr algn="l" fontAlgn="b"/>
                      <a:r>
                        <a:rPr lang="sv-SE" sz="1900" b="1" i="0" u="none" strike="noStrike" dirty="0">
                          <a:solidFill>
                            <a:schemeClr val="dk1"/>
                          </a:solidFill>
                          <a:effectLst/>
                          <a:latin typeface="+mn-lt"/>
                        </a:rPr>
                        <a:t>Relative</a:t>
                      </a:r>
                      <a:r>
                        <a:rPr lang="sv-SE" sz="1900" b="1" i="0" u="none" strike="noStrike" baseline="0" dirty="0">
                          <a:solidFill>
                            <a:schemeClr val="dk1"/>
                          </a:solidFill>
                          <a:effectLst/>
                          <a:latin typeface="+mn-lt"/>
                        </a:rPr>
                        <a:t> size</a:t>
                      </a:r>
                      <a:endParaRPr lang="sv-SE" sz="1900" b="0" i="1" u="none" strike="noStrike" dirty="0">
                        <a:solidFill>
                          <a:srgbClr val="000000"/>
                        </a:solidFill>
                        <a:effectLst/>
                        <a:latin typeface="Calibri" panose="020F0502020204030204" pitchFamily="34" charset="0"/>
                      </a:endParaRPr>
                    </a:p>
                  </a:txBody>
                  <a:tcPr marL="12700" marR="12700" marT="12700" marB="0" anchor="b"/>
                </a:tc>
                <a:tc>
                  <a:txBody>
                    <a:bodyPr/>
                    <a:lstStyle/>
                    <a:p>
                      <a:pPr algn="r" fontAlgn="b"/>
                      <a:r>
                        <a:rPr lang="sv-SE" sz="1900" u="none" strike="noStrike" dirty="0">
                          <a:effectLst/>
                        </a:rPr>
                        <a:t>0.04%</a:t>
                      </a:r>
                      <a:endParaRPr lang="sv-SE" sz="1900" b="0" i="0" u="none" strike="noStrike" dirty="0">
                        <a:solidFill>
                          <a:srgbClr val="000000"/>
                        </a:solidFill>
                        <a:effectLst/>
                        <a:latin typeface="Calibri" panose="020F0502020204030204" pitchFamily="34" charset="0"/>
                      </a:endParaRPr>
                    </a:p>
                  </a:txBody>
                  <a:tcPr marL="12700" marR="12700" marT="12700" marB="0" anchor="b"/>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3449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0" fill="hold"/>
                                        <p:tgtEl>
                                          <p:spTgt spid="5"/>
                                        </p:tgtEl>
                                      </p:cBhvr>
                                    </p:cmd>
                                  </p:childTnLst>
                                </p:cTn>
                              </p:par>
                              <p:par>
                                <p:cTn id="7" presetID="42" presetClass="path" presetSubtype="0" fill="hold" nodeType="withEffect">
                                  <p:stCondLst>
                                    <p:cond delay="0"/>
                                  </p:stCondLst>
                                  <p:childTnLst>
                                    <p:animMotion origin="layout" path="M 3.61111E-6 2.34568E-6 L 0.47986 -0.00926 " pathEditMode="relative" rAng="0" ptsTypes="AA">
                                      <p:cBhvr>
                                        <p:cTn id="8" dur="40000" fill="hold"/>
                                        <p:tgtEl>
                                          <p:spTgt spid="11"/>
                                        </p:tgtEl>
                                        <p:attrNameLst>
                                          <p:attrName>ppt_x</p:attrName>
                                          <p:attrName>ppt_y</p:attrName>
                                        </p:attrNameLst>
                                      </p:cBhvr>
                                      <p:rCtr x="23993" y="0"/>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 y="2185"/>
            <a:ext cx="12172949" cy="1415455"/>
          </a:xfrm>
          <a:prstGeom prst="rect">
            <a:avLst/>
          </a:prstGeom>
          <a:solidFill>
            <a:schemeClr val="bg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Title 1"/>
          <p:cNvSpPr>
            <a:spLocks noGrp="1"/>
          </p:cNvSpPr>
          <p:nvPr>
            <p:ph type="title"/>
          </p:nvPr>
        </p:nvSpPr>
        <p:spPr/>
        <p:txBody>
          <a:bodyPr/>
          <a:lstStyle/>
          <a:p>
            <a:pPr algn="l"/>
            <a:r>
              <a:rPr lang="sv-SE" dirty="0"/>
              <a:t>Summary</a:t>
            </a:r>
          </a:p>
        </p:txBody>
      </p:sp>
      <p:grpSp>
        <p:nvGrpSpPr>
          <p:cNvPr id="28" name="Group 27"/>
          <p:cNvGrpSpPr/>
          <p:nvPr/>
        </p:nvGrpSpPr>
        <p:grpSpPr>
          <a:xfrm>
            <a:off x="4932146" y="1872574"/>
            <a:ext cx="3429804" cy="2904812"/>
            <a:chOff x="3481939" y="1404430"/>
            <a:chExt cx="2572353" cy="2178609"/>
          </a:xfrm>
        </p:grpSpPr>
        <p:pic>
          <p:nvPicPr>
            <p:cNvPr id="20" name="Picture 19"/>
            <p:cNvPicPr>
              <a:picLocks noChangeAspect="1"/>
            </p:cNvPicPr>
            <p:nvPr/>
          </p:nvPicPr>
          <p:blipFill rotWithShape="1">
            <a:blip r:embed="rId3">
              <a:extLst>
                <a:ext uri="{28A0092B-C50C-407E-A947-70E740481C1C}">
                  <a14:useLocalDpi xmlns:a14="http://schemas.microsoft.com/office/drawing/2010/main" val="0"/>
                </a:ext>
              </a:extLst>
            </a:blip>
            <a:srcRect l="47" r="9611"/>
            <a:stretch/>
          </p:blipFill>
          <p:spPr>
            <a:xfrm>
              <a:off x="3481939" y="1410259"/>
              <a:ext cx="2572352" cy="1813391"/>
            </a:xfrm>
            <a:prstGeom prst="rect">
              <a:avLst/>
            </a:prstGeom>
            <a:ln w="12700">
              <a:solidFill>
                <a:schemeClr val="tx1"/>
              </a:solidFill>
            </a:ln>
          </p:spPr>
        </p:pic>
        <p:sp>
          <p:nvSpPr>
            <p:cNvPr id="21" name="Rectangle 20"/>
            <p:cNvSpPr/>
            <p:nvPr/>
          </p:nvSpPr>
          <p:spPr>
            <a:xfrm>
              <a:off x="3481940" y="1404430"/>
              <a:ext cx="2572352" cy="2178609"/>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2" name="TextBox 21"/>
            <p:cNvSpPr txBox="1"/>
            <p:nvPr/>
          </p:nvSpPr>
          <p:spPr>
            <a:xfrm>
              <a:off x="3481939" y="3213707"/>
              <a:ext cx="2572353" cy="346249"/>
            </a:xfrm>
            <a:prstGeom prst="rect">
              <a:avLst/>
            </a:prstGeom>
            <a:solidFill>
              <a:schemeClr val="tx1">
                <a:lumMod val="20000"/>
                <a:lumOff val="80000"/>
              </a:schemeClr>
            </a:solidFill>
            <a:ln w="25400">
              <a:solidFill>
                <a:schemeClr val="accent1"/>
              </a:solidFill>
            </a:ln>
          </p:spPr>
          <p:txBody>
            <a:bodyPr wrap="square" rtlCol="0">
              <a:spAutoFit/>
            </a:bodyPr>
            <a:lstStyle/>
            <a:p>
              <a:pPr algn="ctr"/>
              <a:r>
                <a:rPr lang="sv-FI" sz="2400" b="1" dirty="0"/>
                <a:t>High res, large filters</a:t>
              </a:r>
              <a:endParaRPr lang="sv-SE" sz="2400" b="1" dirty="0"/>
            </a:p>
          </p:txBody>
        </p:sp>
      </p:gr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8442159" y="1872574"/>
            <a:ext cx="3017504" cy="2412369"/>
          </a:xfrm>
        </p:spPr>
      </p:pic>
      <p:sp>
        <p:nvSpPr>
          <p:cNvPr id="25" name="Rectangle 24"/>
          <p:cNvSpPr/>
          <p:nvPr/>
        </p:nvSpPr>
        <p:spPr>
          <a:xfrm>
            <a:off x="8442159" y="1872574"/>
            <a:ext cx="3017504" cy="2904812"/>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6" name="TextBox 25"/>
          <p:cNvSpPr txBox="1"/>
          <p:nvPr/>
        </p:nvSpPr>
        <p:spPr>
          <a:xfrm>
            <a:off x="8442158" y="4284944"/>
            <a:ext cx="3017505" cy="461665"/>
          </a:xfrm>
          <a:prstGeom prst="rect">
            <a:avLst/>
          </a:prstGeom>
          <a:solidFill>
            <a:schemeClr val="tx1">
              <a:lumMod val="20000"/>
              <a:lumOff val="80000"/>
            </a:schemeClr>
          </a:solidFill>
          <a:ln w="25400">
            <a:solidFill>
              <a:schemeClr val="accent1"/>
            </a:solidFill>
          </a:ln>
        </p:spPr>
        <p:txBody>
          <a:bodyPr wrap="square" rtlCol="0">
            <a:spAutoFit/>
          </a:bodyPr>
          <a:lstStyle/>
          <a:p>
            <a:pPr algn="ctr"/>
            <a:r>
              <a:rPr lang="sv-FI" sz="2400" b="1" dirty="0"/>
              <a:t>Antialiasing</a:t>
            </a:r>
            <a:endParaRPr lang="sv-SE" sz="2400" b="1" dirty="0"/>
          </a:p>
        </p:txBody>
      </p:sp>
      <p:grpSp>
        <p:nvGrpSpPr>
          <p:cNvPr id="27" name="Group 26"/>
          <p:cNvGrpSpPr/>
          <p:nvPr/>
        </p:nvGrpSpPr>
        <p:grpSpPr>
          <a:xfrm>
            <a:off x="609601" y="1872573"/>
            <a:ext cx="4241372" cy="2904812"/>
            <a:chOff x="240030" y="1404430"/>
            <a:chExt cx="3181029" cy="2178609"/>
          </a:xfrm>
        </p:grpSpPr>
        <p:sp>
          <p:nvSpPr>
            <p:cNvPr id="14" name="TextBox 13"/>
            <p:cNvSpPr txBox="1"/>
            <p:nvPr/>
          </p:nvSpPr>
          <p:spPr>
            <a:xfrm>
              <a:off x="240030" y="3213707"/>
              <a:ext cx="3181029" cy="346249"/>
            </a:xfrm>
            <a:prstGeom prst="rect">
              <a:avLst/>
            </a:prstGeom>
            <a:solidFill>
              <a:schemeClr val="tx1">
                <a:lumMod val="20000"/>
                <a:lumOff val="80000"/>
              </a:schemeClr>
            </a:solidFill>
            <a:ln w="25400">
              <a:solidFill>
                <a:schemeClr val="accent1"/>
              </a:solidFill>
            </a:ln>
          </p:spPr>
          <p:txBody>
            <a:bodyPr wrap="square" rtlCol="0">
              <a:spAutoFit/>
            </a:bodyPr>
            <a:lstStyle/>
            <a:p>
              <a:pPr algn="ctr"/>
              <a:r>
                <a:rPr lang="sv-SE" sz="2400" b="1" dirty="0"/>
                <a:t>Large, open scenes</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026" y="1404430"/>
              <a:ext cx="3153317" cy="1780135"/>
            </a:xfrm>
            <a:prstGeom prst="rect">
              <a:avLst/>
            </a:prstGeom>
            <a:ln w="25400">
              <a:solidFill>
                <a:schemeClr val="accent1"/>
              </a:solidFill>
            </a:ln>
          </p:spPr>
        </p:pic>
        <p:sp>
          <p:nvSpPr>
            <p:cNvPr id="10" name="Rectangle 9"/>
            <p:cNvSpPr/>
            <p:nvPr/>
          </p:nvSpPr>
          <p:spPr>
            <a:xfrm>
              <a:off x="240030" y="1404430"/>
              <a:ext cx="3181029" cy="2178609"/>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grpSp>
      <p:sp>
        <p:nvSpPr>
          <p:cNvPr id="29" name="TextBox 28"/>
          <p:cNvSpPr txBox="1"/>
          <p:nvPr/>
        </p:nvSpPr>
        <p:spPr>
          <a:xfrm>
            <a:off x="3377567" y="5419577"/>
            <a:ext cx="5433090" cy="1200329"/>
          </a:xfrm>
          <a:prstGeom prst="rect">
            <a:avLst/>
          </a:prstGeom>
          <a:noFill/>
        </p:spPr>
        <p:txBody>
          <a:bodyPr wrap="none" rtlCol="0">
            <a:spAutoFit/>
          </a:bodyPr>
          <a:lstStyle/>
          <a:p>
            <a:pPr algn="ctr"/>
            <a:r>
              <a:rPr lang="sv-FI" sz="2400" dirty="0" err="1"/>
              <a:t>Executable</a:t>
            </a:r>
            <a:r>
              <a:rPr lang="sv-FI" sz="2400" dirty="0"/>
              <a:t> and source </a:t>
            </a:r>
            <a:r>
              <a:rPr lang="sv-FI" sz="2400" dirty="0" err="1"/>
              <a:t>code</a:t>
            </a:r>
            <a:r>
              <a:rPr lang="sv-FI" sz="2400" dirty="0"/>
              <a:t> at:</a:t>
            </a:r>
            <a:endParaRPr lang="sv-FI" sz="2400" dirty="0">
              <a:hlinkClick r:id="rId6"/>
            </a:endParaRPr>
          </a:p>
          <a:p>
            <a:r>
              <a:rPr lang="sv-SE" sz="2400" dirty="0">
                <a:hlinkClick r:id="rId7"/>
              </a:rPr>
              <a:t>http://www.cse.chalmers.se/~d00sint/</a:t>
            </a:r>
            <a:endParaRPr lang="sv-SE" sz="2400" dirty="0"/>
          </a:p>
          <a:p>
            <a:endParaRPr lang="sv-SE" sz="2400" dirty="0"/>
          </a:p>
        </p:txBody>
      </p:sp>
    </p:spTree>
    <p:extLst>
      <p:ext uri="{BB962C8B-B14F-4D97-AF65-F5344CB8AC3E}">
        <p14:creationId xmlns:p14="http://schemas.microsoft.com/office/powerpoint/2010/main" val="283743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9" grpId="0"/>
    </p:bldLst>
  </p:timing>
</p:sld>
</file>

<file path=ppt/theme/theme1.xml><?xml version="1.0" encoding="utf-8"?>
<a:theme xmlns:a="http://schemas.openxmlformats.org/drawingml/2006/main" name="Office Theme">
  <a:themeElements>
    <a:clrScheme name="SIGGRAPH2014">
      <a:dk1>
        <a:srgbClr val="413B36"/>
      </a:dk1>
      <a:lt1>
        <a:sysClr val="window" lastClr="FFFFFF"/>
      </a:lt1>
      <a:dk2>
        <a:srgbClr val="413B36"/>
      </a:dk2>
      <a:lt2>
        <a:srgbClr val="F8F8F8"/>
      </a:lt2>
      <a:accent1>
        <a:srgbClr val="413B36"/>
      </a:accent1>
      <a:accent2>
        <a:srgbClr val="D94E32"/>
      </a:accent2>
      <a:accent3>
        <a:srgbClr val="008F73"/>
      </a:accent3>
      <a:accent4>
        <a:srgbClr val="ACA091"/>
      </a:accent4>
      <a:accent5>
        <a:srgbClr val="5F5F5F"/>
      </a:accent5>
      <a:accent6>
        <a:srgbClr val="4D4D4D"/>
      </a:accent6>
      <a:hlink>
        <a:srgbClr val="D94E32"/>
      </a:hlink>
      <a:folHlink>
        <a:srgbClr val="DC7954"/>
      </a:folHlink>
    </a:clrScheme>
    <a:fontScheme name="Custom EG1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a:bodyPr>
      <a:lstStyle>
        <a:defPPr>
          <a:defRPr dirty="0" smtClean="0">
            <a:solidFill>
              <a:schemeClr val="tx1">
                <a:lumMod val="40000"/>
                <a:lumOff val="6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19430</TotalTime>
  <Words>3674</Words>
  <Application>Microsoft Office PowerPoint</Application>
  <PresentationFormat>Widescreen</PresentationFormat>
  <Paragraphs>500</Paragraphs>
  <Slides>49</Slides>
  <Notes>49</Notes>
  <HiddenSlides>8</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Tahoma</vt:lpstr>
      <vt:lpstr>Office Theme</vt:lpstr>
      <vt:lpstr>Compact Precomputed Voxelized Shadows</vt:lpstr>
      <vt:lpstr>Problem</vt:lpstr>
      <vt:lpstr>Light Maps</vt:lpstr>
      <vt:lpstr>Shadow Maps</vt:lpstr>
      <vt:lpstr>Cascaded Shadow Maps</vt:lpstr>
      <vt:lpstr>Cascaded Shadow Maps</vt:lpstr>
      <vt:lpstr>Our Solution</vt:lpstr>
      <vt:lpstr>Algorithm</vt:lpstr>
      <vt:lpstr>Algorithm</vt:lpstr>
      <vt:lpstr>Algorithm</vt:lpstr>
      <vt:lpstr>Algorithm</vt:lpstr>
      <vt:lpstr>Algorithm</vt:lpstr>
      <vt:lpstr>Algorithm</vt:lpstr>
      <vt:lpstr>Algorithm</vt:lpstr>
      <vt:lpstr>Algorithm</vt:lpstr>
      <vt:lpstr>Memory Consumption</vt:lpstr>
      <vt:lpstr>Closed Object Optimization</vt:lpstr>
      <vt:lpstr>Closed Object Optimization</vt:lpstr>
      <vt:lpstr>Closed Object Optimization</vt:lpstr>
      <vt:lpstr>Closed Object Optimization</vt:lpstr>
      <vt:lpstr>Closed Object Optimization</vt:lpstr>
      <vt:lpstr>Closed Object Optimization</vt:lpstr>
      <vt:lpstr>Closed Object Optimization</vt:lpstr>
      <vt:lpstr>Closed Object Optimization</vt:lpstr>
      <vt:lpstr>Closed Object Optimization</vt:lpstr>
      <vt:lpstr>Closed Object Optimization</vt:lpstr>
      <vt:lpstr>Closed Object Optimization</vt:lpstr>
      <vt:lpstr>Closed Object Optimization</vt:lpstr>
      <vt:lpstr>Memory Consumption</vt:lpstr>
      <vt:lpstr>Shadow Lookups</vt:lpstr>
      <vt:lpstr>Shadow Lookups</vt:lpstr>
      <vt:lpstr>Flat Nodes</vt:lpstr>
      <vt:lpstr>Flat Nodes</vt:lpstr>
      <vt:lpstr>Flat Nodes</vt:lpstr>
      <vt:lpstr>Flat Nodes</vt:lpstr>
      <vt:lpstr>Flat Leaves Sampling</vt:lpstr>
      <vt:lpstr>Flat Leaves Sampling</vt:lpstr>
      <vt:lpstr>Flat Leaves Sampling</vt:lpstr>
      <vt:lpstr>Lookup Performance 1080p</vt:lpstr>
      <vt:lpstr>Lookup Quality</vt:lpstr>
      <vt:lpstr>Voxel Occupancy Antialiasing</vt:lpstr>
      <vt:lpstr>Multi-Resolution Antialiasing</vt:lpstr>
      <vt:lpstr>Antialiasing Quality CSM</vt:lpstr>
      <vt:lpstr>Antialiasing Quality VOAA</vt:lpstr>
      <vt:lpstr>Antialiasing Quality MRAA</vt:lpstr>
      <vt:lpstr>Lookup Performance</vt:lpstr>
      <vt:lpstr>Lookup Performance</vt:lpstr>
      <vt:lpstr>Lookup Performance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dc:creator>
  <cp:lastModifiedBy>Erik Sintorn</cp:lastModifiedBy>
  <cp:revision>80</cp:revision>
  <dcterms:created xsi:type="dcterms:W3CDTF">2017-10-20T09:20:57Z</dcterms:created>
  <dcterms:modified xsi:type="dcterms:W3CDTF">2018-04-16T23:27:21Z</dcterms:modified>
</cp:coreProperties>
</file>