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6"/>
  </p:notesMasterIdLst>
  <p:sldIdLst>
    <p:sldId id="256" r:id="rId2"/>
    <p:sldId id="305" r:id="rId3"/>
    <p:sldId id="268" r:id="rId4"/>
    <p:sldId id="265" r:id="rId5"/>
    <p:sldId id="270" r:id="rId6"/>
    <p:sldId id="271" r:id="rId7"/>
    <p:sldId id="272" r:id="rId8"/>
    <p:sldId id="273" r:id="rId9"/>
    <p:sldId id="274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7" r:id="rId31"/>
    <p:sldId id="298" r:id="rId32"/>
    <p:sldId id="308" r:id="rId33"/>
    <p:sldId id="302" r:id="rId34"/>
    <p:sldId id="30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F01"/>
    <a:srgbClr val="09FF78"/>
    <a:srgbClr val="FFC000"/>
    <a:srgbClr val="FF0000"/>
    <a:srgbClr val="9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350" autoAdjust="0"/>
  </p:normalViewPr>
  <p:slideViewPr>
    <p:cSldViewPr snapToGrid="0">
      <p:cViewPr varScale="1">
        <p:scale>
          <a:sx n="100" d="100"/>
          <a:sy n="100" d="100"/>
        </p:scale>
        <p:origin x="9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work\papers\2016-i3d-symmetry-dags\data\refcount-histogram-powerplant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work\papers\2016-i3d-symmetry-dags\data\refcount-histogram-powerplant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345725994093708E-2"/>
          <c:y val="7.6592211687824735E-2"/>
          <c:w val="0.89803666900615053"/>
          <c:h val="0.818877551020408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Sheet1!$A$18</c:f>
              <c:strCache>
                <c:ptCount val="1"/>
                <c:pt idx="0">
                  <c:v>Level 11</c:v>
                </c:pt>
              </c:strCache>
            </c:strRef>
          </c:tx>
          <c:spPr>
            <a:solidFill>
              <a:srgbClr val="0084D1"/>
            </a:solidFill>
            <a:ln w="25400">
              <a:noFill/>
            </a:ln>
          </c:spPr>
          <c:invertIfNegative val="0"/>
          <c:cat>
            <c:strRef>
              <c:f>Sheet1!$B$17:$K$17</c:f>
              <c:strCache>
                <c:ptCount val="10"/>
                <c:pt idx="0">
                  <c:v>0%..10%</c:v>
                </c:pt>
                <c:pt idx="1">
                  <c:v>10%..20%</c:v>
                </c:pt>
                <c:pt idx="2">
                  <c:v>20%..30%</c:v>
                </c:pt>
                <c:pt idx="3">
                  <c:v>30%..40%</c:v>
                </c:pt>
                <c:pt idx="4">
                  <c:v>40%..50%</c:v>
                </c:pt>
                <c:pt idx="5">
                  <c:v>50%..60%</c:v>
                </c:pt>
                <c:pt idx="6">
                  <c:v>60%..70%</c:v>
                </c:pt>
                <c:pt idx="7">
                  <c:v>70%..80%</c:v>
                </c:pt>
                <c:pt idx="8">
                  <c:v>80%...90%</c:v>
                </c:pt>
                <c:pt idx="9">
                  <c:v>90%..100%</c:v>
                </c:pt>
              </c:strCache>
            </c:strRef>
          </c:cat>
          <c:val>
            <c:numRef>
              <c:f>Sheet1!$B$18:$K$18</c:f>
              <c:numCache>
                <c:formatCode>0.00%</c:formatCode>
                <c:ptCount val="10"/>
                <c:pt idx="0">
                  <c:v>0.47</c:v>
                </c:pt>
                <c:pt idx="1">
                  <c:v>0.08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  <c:pt idx="5">
                  <c:v>0.05</c:v>
                </c:pt>
                <c:pt idx="6">
                  <c:v>0.05</c:v>
                </c:pt>
                <c:pt idx="7">
                  <c:v>0.05</c:v>
                </c:pt>
                <c:pt idx="8">
                  <c:v>0.05</c:v>
                </c:pt>
                <c:pt idx="9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98-45E0-A4A5-245E3FFF97F1}"/>
            </c:ext>
          </c:extLst>
        </c:ser>
        <c:ser>
          <c:idx val="1"/>
          <c:order val="1"/>
          <c:tx>
            <c:strRef>
              <c:f>Sheet1!$A$19</c:f>
              <c:strCache>
                <c:ptCount val="1"/>
                <c:pt idx="0">
                  <c:v>Level 12</c:v>
                </c:pt>
              </c:strCache>
            </c:strRef>
          </c:tx>
          <c:spPr>
            <a:solidFill>
              <a:srgbClr val="FFD320"/>
            </a:solidFill>
            <a:ln w="25400">
              <a:noFill/>
            </a:ln>
          </c:spPr>
          <c:invertIfNegative val="0"/>
          <c:cat>
            <c:strRef>
              <c:f>Sheet1!$B$17:$K$17</c:f>
              <c:strCache>
                <c:ptCount val="10"/>
                <c:pt idx="0">
                  <c:v>0%..10%</c:v>
                </c:pt>
                <c:pt idx="1">
                  <c:v>10%..20%</c:v>
                </c:pt>
                <c:pt idx="2">
                  <c:v>20%..30%</c:v>
                </c:pt>
                <c:pt idx="3">
                  <c:v>30%..40%</c:v>
                </c:pt>
                <c:pt idx="4">
                  <c:v>40%..50%</c:v>
                </c:pt>
                <c:pt idx="5">
                  <c:v>50%..60%</c:v>
                </c:pt>
                <c:pt idx="6">
                  <c:v>60%..70%</c:v>
                </c:pt>
                <c:pt idx="7">
                  <c:v>70%..80%</c:v>
                </c:pt>
                <c:pt idx="8">
                  <c:v>80%...90%</c:v>
                </c:pt>
                <c:pt idx="9">
                  <c:v>90%..100%</c:v>
                </c:pt>
              </c:strCache>
            </c:strRef>
          </c:cat>
          <c:val>
            <c:numRef>
              <c:f>Sheet1!$B$19:$K$19</c:f>
              <c:numCache>
                <c:formatCode>0.00%</c:formatCode>
                <c:ptCount val="10"/>
                <c:pt idx="0">
                  <c:v>0.55000000000000004</c:v>
                </c:pt>
                <c:pt idx="1">
                  <c:v>0.08</c:v>
                </c:pt>
                <c:pt idx="2">
                  <c:v>0.04</c:v>
                </c:pt>
                <c:pt idx="3">
                  <c:v>0.04</c:v>
                </c:pt>
                <c:pt idx="4">
                  <c:v>0.04</c:v>
                </c:pt>
                <c:pt idx="5">
                  <c:v>0.04</c:v>
                </c:pt>
                <c:pt idx="6">
                  <c:v>0.04</c:v>
                </c:pt>
                <c:pt idx="7">
                  <c:v>0.04</c:v>
                </c:pt>
                <c:pt idx="8">
                  <c:v>0.04</c:v>
                </c:pt>
                <c:pt idx="9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98-45E0-A4A5-245E3FFF97F1}"/>
            </c:ext>
          </c:extLst>
        </c:ser>
        <c:ser>
          <c:idx val="2"/>
          <c:order val="2"/>
          <c:tx>
            <c:strRef>
              <c:f>Sheet1!$A$20</c:f>
              <c:strCache>
                <c:ptCount val="1"/>
                <c:pt idx="0">
                  <c:v>Level 13</c:v>
                </c:pt>
              </c:strCache>
            </c:strRef>
          </c:tx>
          <c:spPr>
            <a:solidFill>
              <a:srgbClr val="FF420E"/>
            </a:solidFill>
            <a:ln w="25400">
              <a:noFill/>
            </a:ln>
          </c:spPr>
          <c:invertIfNegative val="0"/>
          <c:cat>
            <c:strRef>
              <c:f>Sheet1!$B$17:$K$17</c:f>
              <c:strCache>
                <c:ptCount val="10"/>
                <c:pt idx="0">
                  <c:v>0%..10%</c:v>
                </c:pt>
                <c:pt idx="1">
                  <c:v>10%..20%</c:v>
                </c:pt>
                <c:pt idx="2">
                  <c:v>20%..30%</c:v>
                </c:pt>
                <c:pt idx="3">
                  <c:v>30%..40%</c:v>
                </c:pt>
                <c:pt idx="4">
                  <c:v>40%..50%</c:v>
                </c:pt>
                <c:pt idx="5">
                  <c:v>50%..60%</c:v>
                </c:pt>
                <c:pt idx="6">
                  <c:v>60%..70%</c:v>
                </c:pt>
                <c:pt idx="7">
                  <c:v>70%..80%</c:v>
                </c:pt>
                <c:pt idx="8">
                  <c:v>80%...90%</c:v>
                </c:pt>
                <c:pt idx="9">
                  <c:v>90%..100%</c:v>
                </c:pt>
              </c:strCache>
            </c:strRef>
          </c:cat>
          <c:val>
            <c:numRef>
              <c:f>Sheet1!$B$20:$K$20</c:f>
              <c:numCache>
                <c:formatCode>0.00%</c:formatCode>
                <c:ptCount val="10"/>
                <c:pt idx="0">
                  <c:v>0.65</c:v>
                </c:pt>
                <c:pt idx="1">
                  <c:v>7.0000000000000007E-2</c:v>
                </c:pt>
                <c:pt idx="2">
                  <c:v>0.05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  <c:pt idx="8">
                  <c:v>0.03</c:v>
                </c:pt>
                <c:pt idx="9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98-45E0-A4A5-245E3FFF97F1}"/>
            </c:ext>
          </c:extLst>
        </c:ser>
        <c:ser>
          <c:idx val="3"/>
          <c:order val="3"/>
          <c:tx>
            <c:strRef>
              <c:f>Sheet1!$A$21</c:f>
              <c:strCache>
                <c:ptCount val="1"/>
                <c:pt idx="0">
                  <c:v>Level 14</c:v>
                </c:pt>
              </c:strCache>
            </c:strRef>
          </c:tx>
          <c:spPr>
            <a:solidFill>
              <a:srgbClr val="579D1C"/>
            </a:solidFill>
            <a:ln w="25400">
              <a:noFill/>
            </a:ln>
          </c:spPr>
          <c:invertIfNegative val="0"/>
          <c:cat>
            <c:strRef>
              <c:f>Sheet1!$B$17:$K$17</c:f>
              <c:strCache>
                <c:ptCount val="10"/>
                <c:pt idx="0">
                  <c:v>0%..10%</c:v>
                </c:pt>
                <c:pt idx="1">
                  <c:v>10%..20%</c:v>
                </c:pt>
                <c:pt idx="2">
                  <c:v>20%..30%</c:v>
                </c:pt>
                <c:pt idx="3">
                  <c:v>30%..40%</c:v>
                </c:pt>
                <c:pt idx="4">
                  <c:v>40%..50%</c:v>
                </c:pt>
                <c:pt idx="5">
                  <c:v>50%..60%</c:v>
                </c:pt>
                <c:pt idx="6">
                  <c:v>60%..70%</c:v>
                </c:pt>
                <c:pt idx="7">
                  <c:v>70%..80%</c:v>
                </c:pt>
                <c:pt idx="8">
                  <c:v>80%...90%</c:v>
                </c:pt>
                <c:pt idx="9">
                  <c:v>90%..100%</c:v>
                </c:pt>
              </c:strCache>
            </c:strRef>
          </c:cat>
          <c:val>
            <c:numRef>
              <c:f>Sheet1!$B$21:$K$21</c:f>
              <c:numCache>
                <c:formatCode>0.00%</c:formatCode>
                <c:ptCount val="10"/>
                <c:pt idx="0">
                  <c:v>0.88</c:v>
                </c:pt>
                <c:pt idx="1">
                  <c:v>0.04</c:v>
                </c:pt>
                <c:pt idx="2">
                  <c:v>0.02</c:v>
                </c:pt>
                <c:pt idx="3">
                  <c:v>0.01</c:v>
                </c:pt>
                <c:pt idx="4">
                  <c:v>0.01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98-45E0-A4A5-245E3FFF97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04010992"/>
        <c:axId val="1"/>
      </c:barChart>
      <c:catAx>
        <c:axId val="304010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 sz="1400"/>
            </a:pPr>
            <a:endParaRPr lang="en-US"/>
          </a:p>
        </c:txPr>
        <c:crossAx val="1"/>
        <c:crossesAt val="0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B3B3B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04010992"/>
        <c:crossesAt val="1"/>
        <c:crossBetween val="between"/>
      </c:valAx>
      <c:spPr>
        <a:noFill/>
        <a:ln w="3175">
          <a:solidFill>
            <a:srgbClr val="B3B3B3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0014059740488608"/>
          <c:y val="0.12090256575070973"/>
          <c:w val="0.14665851303878114"/>
          <c:h val="0.33209430630639147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lang="en-US" sz="11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9955278721043872E-2"/>
          <c:y val="7.6592184201755356E-2"/>
          <c:w val="0.89803666900615053"/>
          <c:h val="0.818877551020408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Sheet1!$A$18</c:f>
              <c:strCache>
                <c:ptCount val="1"/>
                <c:pt idx="0">
                  <c:v>Level 11</c:v>
                </c:pt>
              </c:strCache>
            </c:strRef>
          </c:tx>
          <c:spPr>
            <a:solidFill>
              <a:srgbClr val="0084D1"/>
            </a:solidFill>
            <a:ln w="25400">
              <a:noFill/>
            </a:ln>
          </c:spPr>
          <c:invertIfNegative val="0"/>
          <c:cat>
            <c:strRef>
              <c:f>Sheet1!$B$17:$K$17</c:f>
              <c:strCache>
                <c:ptCount val="10"/>
                <c:pt idx="0">
                  <c:v>0%..10%</c:v>
                </c:pt>
                <c:pt idx="1">
                  <c:v>10%..20%</c:v>
                </c:pt>
                <c:pt idx="2">
                  <c:v>20%..30%</c:v>
                </c:pt>
                <c:pt idx="3">
                  <c:v>30%..40%</c:v>
                </c:pt>
                <c:pt idx="4">
                  <c:v>40%..50%</c:v>
                </c:pt>
                <c:pt idx="5">
                  <c:v>50%..60%</c:v>
                </c:pt>
                <c:pt idx="6">
                  <c:v>60%..70%</c:v>
                </c:pt>
                <c:pt idx="7">
                  <c:v>70%..80%</c:v>
                </c:pt>
                <c:pt idx="8">
                  <c:v>80%...90%</c:v>
                </c:pt>
                <c:pt idx="9">
                  <c:v>90%..100%</c:v>
                </c:pt>
              </c:strCache>
            </c:strRef>
          </c:cat>
          <c:val>
            <c:numRef>
              <c:f>Sheet1!$B$18:$K$18</c:f>
              <c:numCache>
                <c:formatCode>0.00%</c:formatCode>
                <c:ptCount val="10"/>
                <c:pt idx="0">
                  <c:v>0.47</c:v>
                </c:pt>
                <c:pt idx="1">
                  <c:v>0.08</c:v>
                </c:pt>
                <c:pt idx="2">
                  <c:v>0.05</c:v>
                </c:pt>
                <c:pt idx="3">
                  <c:v>0.05</c:v>
                </c:pt>
                <c:pt idx="4">
                  <c:v>0.05</c:v>
                </c:pt>
                <c:pt idx="5">
                  <c:v>0.05</c:v>
                </c:pt>
                <c:pt idx="6">
                  <c:v>0.05</c:v>
                </c:pt>
                <c:pt idx="7">
                  <c:v>0.05</c:v>
                </c:pt>
                <c:pt idx="8">
                  <c:v>0.05</c:v>
                </c:pt>
                <c:pt idx="9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A2-4DCF-8AED-08D5F1EFB46C}"/>
            </c:ext>
          </c:extLst>
        </c:ser>
        <c:ser>
          <c:idx val="1"/>
          <c:order val="1"/>
          <c:tx>
            <c:strRef>
              <c:f>Sheet1!$A$19</c:f>
              <c:strCache>
                <c:ptCount val="1"/>
                <c:pt idx="0">
                  <c:v>Level 12</c:v>
                </c:pt>
              </c:strCache>
            </c:strRef>
          </c:tx>
          <c:spPr>
            <a:solidFill>
              <a:srgbClr val="FFD320"/>
            </a:solidFill>
            <a:ln w="25400">
              <a:noFill/>
            </a:ln>
          </c:spPr>
          <c:invertIfNegative val="0"/>
          <c:cat>
            <c:strRef>
              <c:f>Sheet1!$B$17:$K$17</c:f>
              <c:strCache>
                <c:ptCount val="10"/>
                <c:pt idx="0">
                  <c:v>0%..10%</c:v>
                </c:pt>
                <c:pt idx="1">
                  <c:v>10%..20%</c:v>
                </c:pt>
                <c:pt idx="2">
                  <c:v>20%..30%</c:v>
                </c:pt>
                <c:pt idx="3">
                  <c:v>30%..40%</c:v>
                </c:pt>
                <c:pt idx="4">
                  <c:v>40%..50%</c:v>
                </c:pt>
                <c:pt idx="5">
                  <c:v>50%..60%</c:v>
                </c:pt>
                <c:pt idx="6">
                  <c:v>60%..70%</c:v>
                </c:pt>
                <c:pt idx="7">
                  <c:v>70%..80%</c:v>
                </c:pt>
                <c:pt idx="8">
                  <c:v>80%...90%</c:v>
                </c:pt>
                <c:pt idx="9">
                  <c:v>90%..100%</c:v>
                </c:pt>
              </c:strCache>
            </c:strRef>
          </c:cat>
          <c:val>
            <c:numRef>
              <c:f>Sheet1!$B$19:$K$19</c:f>
              <c:numCache>
                <c:formatCode>0.00%</c:formatCode>
                <c:ptCount val="10"/>
                <c:pt idx="0">
                  <c:v>0.55000000000000004</c:v>
                </c:pt>
                <c:pt idx="1">
                  <c:v>0.08</c:v>
                </c:pt>
                <c:pt idx="2">
                  <c:v>0.04</c:v>
                </c:pt>
                <c:pt idx="3">
                  <c:v>0.04</c:v>
                </c:pt>
                <c:pt idx="4">
                  <c:v>0.04</c:v>
                </c:pt>
                <c:pt idx="5">
                  <c:v>0.04</c:v>
                </c:pt>
                <c:pt idx="6">
                  <c:v>0.04</c:v>
                </c:pt>
                <c:pt idx="7">
                  <c:v>0.04</c:v>
                </c:pt>
                <c:pt idx="8">
                  <c:v>0.04</c:v>
                </c:pt>
                <c:pt idx="9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A2-4DCF-8AED-08D5F1EFB46C}"/>
            </c:ext>
          </c:extLst>
        </c:ser>
        <c:ser>
          <c:idx val="2"/>
          <c:order val="2"/>
          <c:tx>
            <c:strRef>
              <c:f>Sheet1!$A$20</c:f>
              <c:strCache>
                <c:ptCount val="1"/>
                <c:pt idx="0">
                  <c:v>Level 13</c:v>
                </c:pt>
              </c:strCache>
            </c:strRef>
          </c:tx>
          <c:spPr>
            <a:solidFill>
              <a:srgbClr val="FF420E"/>
            </a:solidFill>
            <a:ln w="25400">
              <a:noFill/>
            </a:ln>
          </c:spPr>
          <c:invertIfNegative val="0"/>
          <c:cat>
            <c:strRef>
              <c:f>Sheet1!$B$17:$K$17</c:f>
              <c:strCache>
                <c:ptCount val="10"/>
                <c:pt idx="0">
                  <c:v>0%..10%</c:v>
                </c:pt>
                <c:pt idx="1">
                  <c:v>10%..20%</c:v>
                </c:pt>
                <c:pt idx="2">
                  <c:v>20%..30%</c:v>
                </c:pt>
                <c:pt idx="3">
                  <c:v>30%..40%</c:v>
                </c:pt>
                <c:pt idx="4">
                  <c:v>40%..50%</c:v>
                </c:pt>
                <c:pt idx="5">
                  <c:v>50%..60%</c:v>
                </c:pt>
                <c:pt idx="6">
                  <c:v>60%..70%</c:v>
                </c:pt>
                <c:pt idx="7">
                  <c:v>70%..80%</c:v>
                </c:pt>
                <c:pt idx="8">
                  <c:v>80%...90%</c:v>
                </c:pt>
                <c:pt idx="9">
                  <c:v>90%..100%</c:v>
                </c:pt>
              </c:strCache>
            </c:strRef>
          </c:cat>
          <c:val>
            <c:numRef>
              <c:f>Sheet1!$B$20:$K$20</c:f>
              <c:numCache>
                <c:formatCode>0.00%</c:formatCode>
                <c:ptCount val="10"/>
                <c:pt idx="0">
                  <c:v>0.65</c:v>
                </c:pt>
                <c:pt idx="1">
                  <c:v>7.0000000000000007E-2</c:v>
                </c:pt>
                <c:pt idx="2">
                  <c:v>0.05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  <c:pt idx="8">
                  <c:v>0.03</c:v>
                </c:pt>
                <c:pt idx="9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A2-4DCF-8AED-08D5F1EFB46C}"/>
            </c:ext>
          </c:extLst>
        </c:ser>
        <c:ser>
          <c:idx val="3"/>
          <c:order val="3"/>
          <c:tx>
            <c:strRef>
              <c:f>Sheet1!$A$21</c:f>
              <c:strCache>
                <c:ptCount val="1"/>
                <c:pt idx="0">
                  <c:v>Level 14</c:v>
                </c:pt>
              </c:strCache>
            </c:strRef>
          </c:tx>
          <c:spPr>
            <a:solidFill>
              <a:srgbClr val="579D1C"/>
            </a:solidFill>
            <a:ln w="25400">
              <a:noFill/>
            </a:ln>
          </c:spPr>
          <c:invertIfNegative val="0"/>
          <c:cat>
            <c:strRef>
              <c:f>Sheet1!$B$17:$K$17</c:f>
              <c:strCache>
                <c:ptCount val="10"/>
                <c:pt idx="0">
                  <c:v>0%..10%</c:v>
                </c:pt>
                <c:pt idx="1">
                  <c:v>10%..20%</c:v>
                </c:pt>
                <c:pt idx="2">
                  <c:v>20%..30%</c:v>
                </c:pt>
                <c:pt idx="3">
                  <c:v>30%..40%</c:v>
                </c:pt>
                <c:pt idx="4">
                  <c:v>40%..50%</c:v>
                </c:pt>
                <c:pt idx="5">
                  <c:v>50%..60%</c:v>
                </c:pt>
                <c:pt idx="6">
                  <c:v>60%..70%</c:v>
                </c:pt>
                <c:pt idx="7">
                  <c:v>70%..80%</c:v>
                </c:pt>
                <c:pt idx="8">
                  <c:v>80%...90%</c:v>
                </c:pt>
                <c:pt idx="9">
                  <c:v>90%..100%</c:v>
                </c:pt>
              </c:strCache>
            </c:strRef>
          </c:cat>
          <c:val>
            <c:numRef>
              <c:f>Sheet1!$B$21:$K$21</c:f>
              <c:numCache>
                <c:formatCode>0.00%</c:formatCode>
                <c:ptCount val="10"/>
                <c:pt idx="0">
                  <c:v>0.88</c:v>
                </c:pt>
                <c:pt idx="1">
                  <c:v>0.04</c:v>
                </c:pt>
                <c:pt idx="2">
                  <c:v>0.02</c:v>
                </c:pt>
                <c:pt idx="3">
                  <c:v>0.01</c:v>
                </c:pt>
                <c:pt idx="4">
                  <c:v>0.01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A2-4DCF-8AED-08D5F1EFB4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04010992"/>
        <c:axId val="1"/>
      </c:barChart>
      <c:catAx>
        <c:axId val="304010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 sz="1200"/>
            </a:pPr>
            <a:endParaRPr lang="en-US"/>
          </a:p>
        </c:txPr>
        <c:crossAx val="1"/>
        <c:crossesAt val="0"/>
        <c:auto val="1"/>
        <c:lblAlgn val="ctr"/>
        <c:lblOffset val="100"/>
        <c:tickLblSkip val="2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B3B3B3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B3B3B3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304010992"/>
        <c:crossesAt val="1"/>
        <c:crossBetween val="between"/>
      </c:valAx>
      <c:spPr>
        <a:noFill/>
        <a:ln w="3175">
          <a:solidFill>
            <a:srgbClr val="B3B3B3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lang="en-US" sz="11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580787125974928E-2"/>
          <c:y val="3.9513392256228685E-2"/>
          <c:w val="0.88753341580409828"/>
          <c:h val="0.75607441187090318"/>
        </c:manualLayout>
      </c:layout>
      <c:barChart>
        <c:barDir val="col"/>
        <c:grouping val="clustered"/>
        <c:varyColors val="0"/>
        <c:ser>
          <c:idx val="0"/>
          <c:order val="0"/>
          <c:tx>
            <c:v>SSVDAG</c:v>
          </c:tx>
          <c:spPr>
            <a:solidFill>
              <a:srgbClr val="5B9BD5"/>
            </a:solidFill>
            <a:ln w="25400">
              <a:noFill/>
            </a:ln>
          </c:spPr>
          <c:invertIfNegative val="0"/>
          <c:dLbls>
            <c:numFmt formatCode="#,##0.00" sourceLinked="0"/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'New stats'!$AB$9:$AB$14</c:f>
              <c:strCache>
                <c:ptCount val="6"/>
                <c:pt idx="0">
                  <c:v>Lucy
6.3 GVox
642 MB</c:v>
                </c:pt>
                <c:pt idx="1">
                  <c:v>David
4.1 GVox
487 MB</c:v>
                </c:pt>
                <c:pt idx="2">
                  <c:v>Crysponza
41.1 GVox
315 MB</c:v>
                </c:pt>
                <c:pt idx="3">
                  <c:v>San Miguel
12.0 GVox
296 MB</c:v>
                </c:pt>
                <c:pt idx="4">
                  <c:v>Powerplant
5.6 GVox
86 MB</c:v>
                </c:pt>
                <c:pt idx="5">
                  <c:v>Boeing 777
24.6 GVox
2,314 MB</c:v>
                </c:pt>
              </c:strCache>
            </c:strRef>
          </c:cat>
          <c:val>
            <c:numRef>
              <c:f>'New stats'!$AC$9:$AC$14</c:f>
              <c:numCache>
                <c:formatCode>0.000</c:formatCode>
                <c:ptCount val="6"/>
                <c:pt idx="0">
                  <c:v>0.85199999999999998</c:v>
                </c:pt>
                <c:pt idx="1">
                  <c:v>0.99199999999999999</c:v>
                </c:pt>
                <c:pt idx="2">
                  <c:v>6.4000000000000001E-2</c:v>
                </c:pt>
                <c:pt idx="3">
                  <c:v>0.20599999999999999</c:v>
                </c:pt>
                <c:pt idx="4">
                  <c:v>0.123</c:v>
                </c:pt>
                <c:pt idx="5">
                  <c:v>0.78800000000000003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31-4B10-83E4-4E0606E083FB}"/>
            </c:ext>
          </c:extLst>
        </c:ser>
        <c:ser>
          <c:idx val="1"/>
          <c:order val="1"/>
          <c:tx>
            <c:v>SVDAG</c:v>
          </c:tx>
          <c:spPr>
            <a:solidFill>
              <a:srgbClr val="ED7D31"/>
            </a:solidFill>
            <a:ln w="25400">
              <a:noFill/>
            </a:ln>
          </c:spPr>
          <c:invertIfNegative val="0"/>
          <c:dLbls>
            <c:numFmt formatCode="#,##0.00" sourceLinked="0"/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'New stats'!$AB$9:$AB$14</c:f>
              <c:strCache>
                <c:ptCount val="6"/>
                <c:pt idx="0">
                  <c:v>Lucy
6.3 GVox
642 MB</c:v>
                </c:pt>
                <c:pt idx="1">
                  <c:v>David
4.1 GVox
487 MB</c:v>
                </c:pt>
                <c:pt idx="2">
                  <c:v>Crysponza
41.1 GVox
315 MB</c:v>
                </c:pt>
                <c:pt idx="3">
                  <c:v>San Miguel
12.0 GVox
296 MB</c:v>
                </c:pt>
                <c:pt idx="4">
                  <c:v>Powerplant
5.6 GVox
86 MB</c:v>
                </c:pt>
                <c:pt idx="5">
                  <c:v>Boeing 777
24.6 GVox
2,314 MB</c:v>
                </c:pt>
              </c:strCache>
            </c:strRef>
          </c:cat>
          <c:val>
            <c:numRef>
              <c:f>'New stats'!$AD$9:$AD$14</c:f>
              <c:numCache>
                <c:formatCode>0.000</c:formatCode>
                <c:ptCount val="6"/>
                <c:pt idx="0">
                  <c:v>1.6080000000000001</c:v>
                </c:pt>
                <c:pt idx="1">
                  <c:v>1.913</c:v>
                </c:pt>
                <c:pt idx="2">
                  <c:v>0.115</c:v>
                </c:pt>
                <c:pt idx="3">
                  <c:v>0.433</c:v>
                </c:pt>
                <c:pt idx="4">
                  <c:v>0.24099999999999999</c:v>
                </c:pt>
                <c:pt idx="5">
                  <c:v>1.4670000000000001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31-4B10-83E4-4E0606E083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493024"/>
        <c:axId val="1"/>
      </c:barChart>
      <c:catAx>
        <c:axId val="37249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600"/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dirty="0" err="1"/>
                  <a:t>BitRate</a:t>
                </a:r>
                <a:r>
                  <a:rPr lang="en-US" sz="1800" dirty="0"/>
                  <a:t> </a:t>
                </a:r>
                <a:r>
                  <a:rPr lang="en-US" sz="1800" b="0" dirty="0"/>
                  <a:t>(bits/voxel)</a:t>
                </a:r>
              </a:p>
            </c:rich>
          </c:tx>
          <c:layout>
            <c:manualLayout>
              <c:xMode val="edge"/>
              <c:yMode val="edge"/>
              <c:x val="1.3110960596339752E-2"/>
              <c:y val="0.26916136079849312"/>
            </c:manualLayout>
          </c:layout>
          <c:overlay val="0"/>
          <c:spPr>
            <a:noFill/>
            <a:ln w="25400">
              <a:noFill/>
            </a:ln>
          </c:spPr>
        </c:title>
        <c:numFmt formatCode="0.0" sourceLinked="0"/>
        <c:majorTickMark val="none"/>
        <c:minorTickMark val="none"/>
        <c:tickLblPos val="nextTo"/>
        <c:spPr>
          <a:ln w="6350">
            <a:noFill/>
          </a:ln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372493024"/>
        <c:crosses val="autoZero"/>
        <c:crossBetween val="between"/>
        <c:majorUnit val="0.5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52876058070866139"/>
          <c:y val="9.6350188520719929E-2"/>
          <c:w val="0.28773859908136484"/>
          <c:h val="0.1044149125628071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vert="horz"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39645-B27F-4BEF-AFB0-8448F3BF754F}" type="datetimeFigureOut">
              <a:rPr lang="en-US" smtClean="0"/>
              <a:t>4/18/2018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03DEC7-7620-4300-A5C5-1A2C40A908E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582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03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12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02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20B56-4061-4B6A-A2CF-89D3794A805C}" type="slidenum">
              <a:rPr lang="it-IT" smtClean="0"/>
              <a:pPr>
                <a:defRPr/>
              </a:pPr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872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20B56-4061-4B6A-A2CF-89D3794A805C}" type="slidenum">
              <a:rPr lang="it-IT" smtClean="0"/>
              <a:pPr>
                <a:defRPr/>
              </a:pPr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14725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071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20B56-4061-4B6A-A2CF-89D3794A805C}" type="slidenum">
              <a:rPr lang="it-IT" smtClean="0"/>
              <a:pPr>
                <a:defRPr/>
              </a:pPr>
              <a:t>10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68961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3DEC7-7620-4300-A5C5-1A2C40A908E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66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20B56-4061-4B6A-A2CF-89D3794A805C}" type="slidenum">
              <a:rPr lang="it-IT" smtClean="0"/>
              <a:pPr>
                <a:defRPr/>
              </a:pPr>
              <a:t>30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418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20B56-4061-4B6A-A2CF-89D3794A805C}" type="slidenum">
              <a:rPr lang="it-IT" smtClean="0"/>
              <a:pPr>
                <a:defRPr/>
              </a:pPr>
              <a:t>31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11979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4C20B56-4061-4B6A-A2CF-89D3794A805C}" type="slidenum">
              <a:rPr lang="it-IT" smtClean="0"/>
              <a:pPr>
                <a:defRPr/>
              </a:pPr>
              <a:t>32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03911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95"/>
            <a:ext cx="12192000" cy="6860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307" y="316534"/>
            <a:ext cx="11694436" cy="170396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29" y="2298276"/>
            <a:ext cx="11704014" cy="760139"/>
          </a:xfrm>
        </p:spPr>
        <p:txBody>
          <a:bodyPr anchor="t">
            <a:no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64" y="4864984"/>
            <a:ext cx="6605369" cy="2245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994" y="4554443"/>
            <a:ext cx="2865120" cy="2303557"/>
          </a:xfrm>
          <a:prstGeom prst="rect">
            <a:avLst/>
          </a:prstGeom>
        </p:spPr>
      </p:pic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26729" y="3336193"/>
            <a:ext cx="9997134" cy="202049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108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95"/>
            <a:ext cx="12192000" cy="68603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307" y="316534"/>
            <a:ext cx="11694436" cy="1703964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6729" y="2298276"/>
            <a:ext cx="11704014" cy="760139"/>
          </a:xfrm>
        </p:spPr>
        <p:txBody>
          <a:bodyPr anchor="t">
            <a:no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964" y="4864984"/>
            <a:ext cx="6605369" cy="22458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26729" y="3336193"/>
            <a:ext cx="9997134" cy="202049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smtClean="0"/>
              <a:t>Edit Master text styles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505700" y="3914283"/>
            <a:ext cx="4374904" cy="2644828"/>
          </a:xfrm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8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124363" y="2051316"/>
            <a:ext cx="7943274" cy="1396155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2124363" y="3834389"/>
            <a:ext cx="7943274" cy="1404361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 rot="10800000">
            <a:off x="0" y="-18555"/>
            <a:ext cx="12192000" cy="115539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 rot="10800000">
            <a:off x="0" y="409575"/>
            <a:ext cx="12192000" cy="727262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13" y="-115117"/>
            <a:ext cx="3486113" cy="118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03152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33426" y="2356117"/>
            <a:ext cx="6076950" cy="1396155"/>
          </a:xfrm>
        </p:spPr>
        <p:txBody>
          <a:bodyPr anchor="b">
            <a:normAutofit/>
          </a:bodyPr>
          <a:lstStyle>
            <a:lvl1pPr algn="r"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733426" y="3872489"/>
            <a:ext cx="6076950" cy="1404361"/>
          </a:xfrm>
        </p:spPr>
        <p:txBody>
          <a:bodyPr>
            <a:normAutofit/>
          </a:bodyPr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 rot="10800000">
            <a:off x="0" y="-18555"/>
            <a:ext cx="12192000" cy="1155391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 rot="10800000">
            <a:off x="0" y="409575"/>
            <a:ext cx="12192000" cy="727262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245898" y="2040058"/>
            <a:ext cx="3664862" cy="3664862"/>
          </a:xfrm>
          <a:ln w="57150">
            <a:solidFill>
              <a:schemeClr val="accent2"/>
            </a:solidFill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413" y="-115117"/>
            <a:ext cx="3486113" cy="118527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3481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tx1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2150" y="6411204"/>
            <a:ext cx="7792995" cy="304625"/>
          </a:xfrm>
          <a:prstGeom prst="rect">
            <a:avLst/>
          </a:prstGeom>
        </p:spPr>
        <p:txBody>
          <a:bodyPr/>
          <a:lstStyle>
            <a:lvl1pPr>
              <a:defRPr lang="en-US" sz="1400" b="0" i="0" u="none" strike="noStrike" baseline="0" smtClean="0"/>
            </a:lvl1pPr>
          </a:lstStyle>
          <a:p>
            <a:r>
              <a:rPr lang="en-US" dirty="0" smtClean="0"/>
              <a:t>Voxel DAGs and Multiresolution Hierarchies: From Large-Scale Scenes to Pre-computed Shadows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en-US" smtClean="0"/>
            </a:lvl1pPr>
          </a:lstStyle>
          <a:p>
            <a:fld id="{7AD14076-261D-44E2-B486-4068BDBB861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17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87" t="50050" r="8549" b="9639"/>
          <a:stretch/>
        </p:blipFill>
        <p:spPr>
          <a:xfrm>
            <a:off x="0" y="6142892"/>
            <a:ext cx="12192000" cy="715108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142892"/>
            <a:ext cx="12192000" cy="715108"/>
          </a:xfrm>
          <a:prstGeom prst="rect">
            <a:avLst/>
          </a:prstGeom>
          <a:gradFill>
            <a:gsLst>
              <a:gs pos="24000">
                <a:schemeClr val="bg1">
                  <a:alpha val="13000"/>
                </a:schemeClr>
              </a:gs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4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38031"/>
            <a:ext cx="10515600" cy="451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smtClean="0"/>
              <a:t>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3599" y="6411203"/>
            <a:ext cx="2259227" cy="3046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7AD14076-261D-44E2-B486-4068BDBB861D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495"/>
          <a:stretch/>
        </p:blipFill>
        <p:spPr>
          <a:xfrm>
            <a:off x="33356" y="6282834"/>
            <a:ext cx="684194" cy="547294"/>
          </a:xfrm>
          <a:prstGeom prst="rect">
            <a:avLst/>
          </a:prstGeom>
          <a:effectLst/>
        </p:spPr>
      </p:pic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2150" y="6411204"/>
            <a:ext cx="7792995" cy="304625"/>
          </a:xfrm>
          <a:prstGeom prst="rect">
            <a:avLst/>
          </a:prstGeom>
        </p:spPr>
        <p:txBody>
          <a:bodyPr/>
          <a:lstStyle>
            <a:lvl1pPr>
              <a:defRPr lang="en-US" sz="1400" b="0" i="0" u="none" strike="noStrike" baseline="0" smtClean="0"/>
            </a:lvl1pPr>
          </a:lstStyle>
          <a:p>
            <a:r>
              <a:rPr lang="en-US" dirty="0" smtClean="0"/>
              <a:t>Voxel DAGs and Multiresolution Hierarchies: From Large-Scale Scenes to Pre-computed Shadows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48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1" r:id="rId3"/>
    <p:sldLayoutId id="2147483653" r:id="rId4"/>
    <p:sldLayoutId id="2147483650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hyperlink" Target="mailto:ajaspe@crs4.it" TargetMode="Externa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hyperlink" Target="http://vic.crs4.it/" TargetMode="External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3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10.png"/><Relationship Id="rId3" Type="http://schemas.openxmlformats.org/officeDocument/2006/relationships/image" Target="../media/image100.png"/><Relationship Id="rId7" Type="http://schemas.openxmlformats.org/officeDocument/2006/relationships/image" Target="../media/image14.png"/><Relationship Id="rId12" Type="http://schemas.openxmlformats.org/officeDocument/2006/relationships/image" Target="../media/image101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0.png"/><Relationship Id="rId11" Type="http://schemas.openxmlformats.org/officeDocument/2006/relationships/image" Target="../media/image90.png"/><Relationship Id="rId5" Type="http://schemas.openxmlformats.org/officeDocument/2006/relationships/image" Target="../media/image120.png"/><Relationship Id="rId15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17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://jcgt.org/published/0006/02/01/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729" y="0"/>
            <a:ext cx="11694436" cy="1432556"/>
          </a:xfrm>
        </p:spPr>
        <p:txBody>
          <a:bodyPr>
            <a:normAutofit/>
          </a:bodyPr>
          <a:lstStyle/>
          <a:p>
            <a:r>
              <a:rPr lang="en-US" sz="2000" dirty="0"/>
              <a:t>Voxel DAGs and Multiresolution </a:t>
            </a:r>
            <a:r>
              <a:rPr lang="en-US" sz="2000" dirty="0" smtClean="0"/>
              <a:t>Hierarchies</a:t>
            </a:r>
            <a:br>
              <a:rPr lang="en-US" sz="2000" dirty="0" smtClean="0"/>
            </a:br>
            <a:r>
              <a:rPr lang="en-US" sz="2000" dirty="0" smtClean="0"/>
              <a:t>From </a:t>
            </a:r>
            <a:r>
              <a:rPr lang="en-US" sz="2000" dirty="0"/>
              <a:t>Large-Scale Scenes to Pre-computed </a:t>
            </a:r>
            <a:r>
              <a:rPr lang="en-US" sz="2000" dirty="0" smtClean="0"/>
              <a:t>Shadows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4800" dirty="0" smtClean="0"/>
              <a:t>Advanced DAG encodings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2555" y="1552395"/>
            <a:ext cx="4877645" cy="760139"/>
          </a:xfrm>
        </p:spPr>
        <p:txBody>
          <a:bodyPr/>
          <a:lstStyle/>
          <a:p>
            <a:r>
              <a:rPr lang="en-US" b="1" dirty="0" smtClean="0"/>
              <a:t>Alberto Jaspe Villanueva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latin typeface="Consolas" panose="020B0609020204030204" pitchFamily="49" charset="0"/>
                <a:hlinkClick r:id="rId3"/>
              </a:rPr>
              <a:t>ajaspe@crs4.it</a:t>
            </a:r>
            <a:endParaRPr lang="en-US" dirty="0">
              <a:latin typeface="Consolas" panose="020B0609020204030204" pitchFamily="49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851" y="2362813"/>
            <a:ext cx="2610138" cy="2610138"/>
          </a:xfrm>
          <a:prstGeom prst="rect">
            <a:avLst/>
          </a:prstGeom>
          <a:ln w="12700">
            <a:solidFill>
              <a:srgbClr val="EDFF01"/>
            </a:solidFill>
          </a:ln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498" y="2362813"/>
            <a:ext cx="2610138" cy="2610138"/>
          </a:xfrm>
          <a:prstGeom prst="rect">
            <a:avLst/>
          </a:prstGeom>
          <a:ln w="12700">
            <a:solidFill>
              <a:srgbClr val="09FF78"/>
            </a:solidFill>
          </a:ln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204" y="2362813"/>
            <a:ext cx="2610138" cy="2610138"/>
          </a:xfrm>
          <a:prstGeom prst="rect">
            <a:avLst/>
          </a:prstGeom>
          <a:ln w="12700">
            <a:solidFill>
              <a:srgbClr val="FF0000"/>
            </a:solidFill>
          </a:ln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556" y="2362813"/>
            <a:ext cx="2610139" cy="261013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46"/>
          <a:stretch/>
        </p:blipFill>
        <p:spPr>
          <a:xfrm>
            <a:off x="10150559" y="5810249"/>
            <a:ext cx="1894635" cy="100584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68"/>
          <a:stretch/>
        </p:blipFill>
        <p:spPr>
          <a:xfrm>
            <a:off x="8410575" y="5657384"/>
            <a:ext cx="2010145" cy="1077377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1340529" y="2831977"/>
            <a:ext cx="772356" cy="914400"/>
          </a:xfrm>
          <a:prstGeom prst="rect">
            <a:avLst/>
          </a:prstGeom>
          <a:noFill/>
          <a:ln w="28575">
            <a:solidFill>
              <a:srgbClr val="FF0000">
                <a:alpha val="8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ángulo 10"/>
          <p:cNvSpPr/>
          <p:nvPr/>
        </p:nvSpPr>
        <p:spPr>
          <a:xfrm>
            <a:off x="4440315" y="2860549"/>
            <a:ext cx="602202" cy="717152"/>
          </a:xfrm>
          <a:prstGeom prst="rect">
            <a:avLst/>
          </a:prstGeom>
          <a:noFill/>
          <a:ln w="28575">
            <a:solidFill>
              <a:srgbClr val="EDFF01">
                <a:alpha val="8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ángulo 11"/>
          <p:cNvSpPr/>
          <p:nvPr/>
        </p:nvSpPr>
        <p:spPr>
          <a:xfrm>
            <a:off x="7453129" y="3464511"/>
            <a:ext cx="332588" cy="315487"/>
          </a:xfrm>
          <a:prstGeom prst="rect">
            <a:avLst/>
          </a:prstGeom>
          <a:noFill/>
          <a:ln w="28575">
            <a:solidFill>
              <a:srgbClr val="09FF78">
                <a:alpha val="80000"/>
              </a:srgb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Conector recto 13"/>
          <p:cNvCxnSpPr/>
          <p:nvPr/>
        </p:nvCxnSpPr>
        <p:spPr>
          <a:xfrm flipV="1">
            <a:off x="2112885" y="2382144"/>
            <a:ext cx="1280319" cy="449833"/>
          </a:xfrm>
          <a:prstGeom prst="line">
            <a:avLst/>
          </a:prstGeom>
          <a:ln w="28575">
            <a:solidFill>
              <a:srgbClr val="FF0000">
                <a:alpha val="8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>
            <a:off x="2112885" y="3746377"/>
            <a:ext cx="1280319" cy="1226574"/>
          </a:xfrm>
          <a:prstGeom prst="line">
            <a:avLst/>
          </a:prstGeom>
          <a:ln w="28575">
            <a:solidFill>
              <a:srgbClr val="FF0000">
                <a:alpha val="8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5042517" y="2362813"/>
            <a:ext cx="1211334" cy="497736"/>
          </a:xfrm>
          <a:prstGeom prst="line">
            <a:avLst/>
          </a:prstGeom>
          <a:ln w="28575">
            <a:solidFill>
              <a:srgbClr val="EDFF01">
                <a:alpha val="8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>
            <a:off x="5042517" y="3577701"/>
            <a:ext cx="1199278" cy="1426479"/>
          </a:xfrm>
          <a:prstGeom prst="line">
            <a:avLst/>
          </a:prstGeom>
          <a:ln w="28575">
            <a:solidFill>
              <a:srgbClr val="EDFF01">
                <a:alpha val="8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23"/>
          <p:cNvCxnSpPr/>
          <p:nvPr/>
        </p:nvCxnSpPr>
        <p:spPr>
          <a:xfrm flipV="1">
            <a:off x="7785717" y="2382144"/>
            <a:ext cx="1328781" cy="1082367"/>
          </a:xfrm>
          <a:prstGeom prst="line">
            <a:avLst/>
          </a:prstGeom>
          <a:ln w="28575">
            <a:solidFill>
              <a:srgbClr val="09FF78">
                <a:alpha val="8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>
            <a:off x="7785717" y="3779998"/>
            <a:ext cx="1328781" cy="1192953"/>
          </a:xfrm>
          <a:prstGeom prst="line">
            <a:avLst/>
          </a:prstGeom>
          <a:ln w="28575">
            <a:solidFill>
              <a:srgbClr val="09FF78">
                <a:alpha val="8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/>
          <p:cNvSpPr txBox="1">
            <a:spLocks/>
          </p:cNvSpPr>
          <p:nvPr/>
        </p:nvSpPr>
        <p:spPr>
          <a:xfrm>
            <a:off x="9221764" y="5506611"/>
            <a:ext cx="1857590" cy="2272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050" dirty="0" smtClean="0"/>
              <a:t>This work was financed by</a:t>
            </a:r>
            <a:endParaRPr lang="en-US" sz="1050" dirty="0">
              <a:latin typeface="Consolas" panose="020B0609020204030204" pitchFamily="49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5410200" y="1546616"/>
            <a:ext cx="6314436" cy="76013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b="1" dirty="0" smtClean="0"/>
              <a:t>CRS4 :: Visual Computing</a:t>
            </a:r>
            <a:br>
              <a:rPr lang="en-US" b="1" dirty="0" smtClean="0"/>
            </a:br>
            <a:r>
              <a:rPr lang="en-US" sz="2000" dirty="0" smtClean="0">
                <a:latin typeface="Consolas" panose="020B0609020204030204" pitchFamily="49" charset="0"/>
                <a:hlinkClick r:id="rId10"/>
              </a:rPr>
              <a:t>http://vic.crs4.it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70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438031"/>
            <a:ext cx="10877063" cy="4510187"/>
          </a:xfrm>
        </p:spPr>
        <p:txBody>
          <a:bodyPr>
            <a:normAutofit/>
          </a:bodyPr>
          <a:lstStyle/>
          <a:p>
            <a:r>
              <a:rPr lang="en-US" dirty="0"/>
              <a:t>H</a:t>
            </a:r>
            <a:r>
              <a:rPr lang="en-US" dirty="0" smtClean="0"/>
              <a:t>ow to further </a:t>
            </a:r>
            <a:r>
              <a:rPr lang="en-US" b="1" dirty="0" smtClean="0"/>
              <a:t>increase compression rates of geometric data </a:t>
            </a:r>
            <a:r>
              <a:rPr lang="en-US" dirty="0" smtClean="0"/>
              <a:t>by exploiting symmetries in addition to replication</a:t>
            </a:r>
          </a:p>
          <a:p>
            <a:endParaRPr lang="en-US" dirty="0"/>
          </a:p>
          <a:p>
            <a:r>
              <a:rPr lang="en-US" dirty="0"/>
              <a:t>H</a:t>
            </a:r>
            <a:r>
              <a:rPr lang="en-US" dirty="0" smtClean="0"/>
              <a:t>ow to </a:t>
            </a:r>
            <a:r>
              <a:rPr lang="en-US" b="1" dirty="0" smtClean="0"/>
              <a:t>efficiently encode geometric data </a:t>
            </a:r>
            <a:r>
              <a:rPr lang="en-US" dirty="0"/>
              <a:t>by exploiting the skewed distribution of references to </a:t>
            </a:r>
            <a:r>
              <a:rPr lang="en-US" dirty="0" smtClean="0"/>
              <a:t>shared nodes</a:t>
            </a:r>
          </a:p>
          <a:p>
            <a:endParaRPr lang="en-US" dirty="0" smtClean="0"/>
          </a:p>
          <a:p>
            <a:r>
              <a:rPr lang="en-US" dirty="0" smtClean="0"/>
              <a:t>How to achieve this with still an efficient traversal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(Just geometry. For </a:t>
            </a:r>
            <a:r>
              <a:rPr lang="en-US" b="1" dirty="0" smtClean="0"/>
              <a:t>attribute compression</a:t>
            </a:r>
            <a:r>
              <a:rPr lang="en-US" dirty="0" smtClean="0"/>
              <a:t>, next talk! 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921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Related</a:t>
            </a:r>
            <a:r>
              <a:rPr lang="es-ES" dirty="0"/>
              <a:t> </a:t>
            </a:r>
            <a:r>
              <a:rPr lang="es-ES" dirty="0" err="1" smtClean="0"/>
              <a:t>Work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38031"/>
            <a:ext cx="10515600" cy="4767460"/>
          </a:xfrm>
        </p:spPr>
        <p:txBody>
          <a:bodyPr>
            <a:normAutofit/>
          </a:bodyPr>
          <a:lstStyle/>
          <a:p>
            <a:r>
              <a:rPr lang="en-US" dirty="0" smtClean="0"/>
              <a:t>Very hot topic with lots of contributions, not only DAGs</a:t>
            </a:r>
          </a:p>
          <a:p>
            <a:pPr lvl="1"/>
            <a:r>
              <a:rPr lang="en-US" sz="2000" b="1" dirty="0" smtClean="0"/>
              <a:t>Voxelization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600" dirty="0" smtClean="0"/>
              <a:t>[</a:t>
            </a:r>
            <a:r>
              <a:rPr lang="en-US" sz="1600" dirty="0" err="1" smtClean="0"/>
              <a:t>Crassin</a:t>
            </a:r>
            <a:r>
              <a:rPr lang="en-US" sz="1600" dirty="0" smtClean="0"/>
              <a:t> and Green, 2012] [</a:t>
            </a:r>
            <a:r>
              <a:rPr lang="en-US" sz="1600" dirty="0" err="1" smtClean="0"/>
              <a:t>Pätzold</a:t>
            </a:r>
            <a:r>
              <a:rPr lang="en-US" sz="1600" dirty="0" smtClean="0"/>
              <a:t> and Kolb, 2015] …</a:t>
            </a:r>
          </a:p>
          <a:p>
            <a:pPr lvl="1"/>
            <a:r>
              <a:rPr lang="en-US" sz="2000" b="1" dirty="0" smtClean="0"/>
              <a:t>Voxelized representation and render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600" dirty="0" smtClean="0"/>
              <a:t>[</a:t>
            </a:r>
            <a:r>
              <a:rPr lang="en-US" sz="1600" dirty="0" err="1" smtClean="0"/>
              <a:t>Laine</a:t>
            </a:r>
            <a:r>
              <a:rPr lang="en-US" sz="1600" dirty="0" smtClean="0"/>
              <a:t> and </a:t>
            </a:r>
            <a:r>
              <a:rPr lang="en-US" sz="1600" dirty="0" err="1" smtClean="0"/>
              <a:t>Karras</a:t>
            </a:r>
            <a:r>
              <a:rPr lang="en-US" sz="1600" dirty="0" smtClean="0"/>
              <a:t>, 2011 &amp; 2012] [</a:t>
            </a:r>
            <a:r>
              <a:rPr lang="en-US" sz="1600" dirty="0" err="1" smtClean="0"/>
              <a:t>Crassin</a:t>
            </a:r>
            <a:r>
              <a:rPr lang="en-US" sz="1600" dirty="0" smtClean="0"/>
              <a:t> et al. 2009, 2012] [Schnabel and Klein, 2006] …</a:t>
            </a:r>
            <a:endParaRPr lang="en-US" sz="2000" dirty="0" smtClean="0"/>
          </a:p>
          <a:p>
            <a:pPr lvl="1"/>
            <a:r>
              <a:rPr lang="en-US" sz="2000" b="1" dirty="0" smtClean="0"/>
              <a:t>Trees encoding &amp; hashing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1600" dirty="0" smtClean="0"/>
              <a:t>[</a:t>
            </a:r>
            <a:r>
              <a:rPr lang="en-US" sz="1600" dirty="0" err="1" smtClean="0"/>
              <a:t>Lefevre</a:t>
            </a:r>
            <a:r>
              <a:rPr lang="en-US" sz="1600" dirty="0" smtClean="0"/>
              <a:t> and Hoppe, 2011] [</a:t>
            </a:r>
            <a:r>
              <a:rPr lang="en-US" sz="1600" dirty="0" err="1" smtClean="0"/>
              <a:t>Duan</a:t>
            </a:r>
            <a:r>
              <a:rPr lang="en-US" sz="1600" dirty="0" smtClean="0"/>
              <a:t> et al. 2017] …</a:t>
            </a:r>
          </a:p>
          <a:p>
            <a:pPr lvl="1"/>
            <a:r>
              <a:rPr lang="en-US" sz="2000" b="1" dirty="0" smtClean="0"/>
              <a:t>Volume compression surveys</a:t>
            </a:r>
            <a:r>
              <a:rPr lang="es-ES" sz="2000" dirty="0"/>
              <a:t/>
            </a:r>
            <a:br>
              <a:rPr lang="es-ES" sz="2000" dirty="0"/>
            </a:br>
            <a:r>
              <a:rPr lang="es-ES" sz="1600" dirty="0"/>
              <a:t>[</a:t>
            </a:r>
            <a:r>
              <a:rPr lang="es-ES" sz="1600" dirty="0" err="1"/>
              <a:t>Beyer</a:t>
            </a:r>
            <a:r>
              <a:rPr lang="es-ES" sz="1600" dirty="0"/>
              <a:t> et al. 2015] [Balsa et al. 2013] </a:t>
            </a:r>
            <a:r>
              <a:rPr lang="es-ES" sz="1600" dirty="0" smtClean="0"/>
              <a:t>…</a:t>
            </a:r>
            <a:r>
              <a:rPr lang="es-ES" sz="1400" dirty="0" smtClean="0"/>
              <a:t/>
            </a:r>
            <a:br>
              <a:rPr lang="es-ES" sz="1400" dirty="0" smtClean="0"/>
            </a:br>
            <a:endParaRPr lang="es-ES" dirty="0"/>
          </a:p>
          <a:p>
            <a:r>
              <a:rPr lang="en-US" b="1" dirty="0" smtClean="0"/>
              <a:t>Symmetry-aware</a:t>
            </a:r>
            <a:r>
              <a:rPr lang="es-ES" b="1" dirty="0" smtClean="0"/>
              <a:t> </a:t>
            </a:r>
            <a:r>
              <a:rPr lang="en-US" b="1" dirty="0" smtClean="0"/>
              <a:t>compression</a:t>
            </a:r>
            <a:r>
              <a:rPr lang="es-ES" b="1" dirty="0"/>
              <a:t/>
            </a:r>
            <a:br>
              <a:rPr lang="es-ES" b="1" dirty="0"/>
            </a:br>
            <a:r>
              <a:rPr lang="es-ES" sz="2000" dirty="0" smtClean="0"/>
              <a:t>[Jaspe et al. 2016, 2017]</a:t>
            </a:r>
          </a:p>
          <a:p>
            <a:r>
              <a:rPr lang="en-US" b="1" dirty="0" smtClean="0"/>
              <a:t>Entropy encoding</a:t>
            </a:r>
            <a:r>
              <a:rPr lang="es-ES" b="1" dirty="0"/>
              <a:t/>
            </a:r>
            <a:br>
              <a:rPr lang="es-ES" b="1" dirty="0"/>
            </a:br>
            <a:r>
              <a:rPr lang="es-ES" sz="2000" dirty="0" smtClean="0"/>
              <a:t>[Jaspe et al. </a:t>
            </a:r>
            <a:r>
              <a:rPr lang="es-ES" sz="2000" dirty="0"/>
              <a:t>2016, 2017</a:t>
            </a:r>
            <a:r>
              <a:rPr lang="es-ES" sz="2000" dirty="0" smtClean="0"/>
              <a:t>] [Dado et al. 2016] [</a:t>
            </a:r>
            <a:r>
              <a:rPr lang="es-ES" sz="2000" dirty="0" err="1" smtClean="0"/>
              <a:t>Kampe</a:t>
            </a:r>
            <a:r>
              <a:rPr lang="es-ES" sz="2000" dirty="0" smtClean="0"/>
              <a:t> et al. 2016] …</a:t>
            </a:r>
            <a:endParaRPr lang="es-ES" sz="2600" dirty="0"/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912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SSVDAGs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38031"/>
            <a:ext cx="5898662" cy="4624753"/>
          </a:xfrm>
        </p:spPr>
        <p:txBody>
          <a:bodyPr>
            <a:normAutofit/>
          </a:bodyPr>
          <a:lstStyle/>
          <a:p>
            <a:r>
              <a:rPr lang="en-US" b="1" dirty="0" smtClean="0"/>
              <a:t>Symmetry-aware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 smtClean="0"/>
              <a:t>loseless</a:t>
            </a:r>
            <a:r>
              <a:rPr lang="en-US" dirty="0"/>
              <a:t> </a:t>
            </a:r>
            <a:r>
              <a:rPr lang="en-US" dirty="0" smtClean="0"/>
              <a:t>voxel </a:t>
            </a:r>
            <a:r>
              <a:rPr lang="en-US" dirty="0"/>
              <a:t>structure</a:t>
            </a:r>
          </a:p>
          <a:p>
            <a:r>
              <a:rPr lang="en-US" dirty="0"/>
              <a:t>Compact </a:t>
            </a:r>
            <a:r>
              <a:rPr lang="en-US" b="1" dirty="0"/>
              <a:t>GPU-friendly</a:t>
            </a:r>
            <a:r>
              <a:rPr lang="en-US" dirty="0"/>
              <a:t> encoding</a:t>
            </a:r>
          </a:p>
          <a:p>
            <a:r>
              <a:rPr lang="en-US" dirty="0"/>
              <a:t>Build and </a:t>
            </a:r>
            <a:r>
              <a:rPr lang="en-US" dirty="0" smtClean="0"/>
              <a:t>traversal methods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Advantages</a:t>
            </a:r>
          </a:p>
          <a:p>
            <a:pPr lvl="1"/>
            <a:r>
              <a:rPr lang="en-US" dirty="0"/>
              <a:t>~ 50% more </a:t>
            </a:r>
            <a:r>
              <a:rPr lang="en-US" dirty="0" smtClean="0"/>
              <a:t>compact </a:t>
            </a:r>
          </a:p>
          <a:p>
            <a:pPr lvl="1"/>
            <a:r>
              <a:rPr lang="en-US" dirty="0" smtClean="0"/>
              <a:t>Similar </a:t>
            </a:r>
            <a:r>
              <a:rPr lang="en-US" dirty="0"/>
              <a:t>tracing speed</a:t>
            </a:r>
          </a:p>
          <a:p>
            <a:pPr lvl="1"/>
            <a:r>
              <a:rPr lang="en-US" dirty="0"/>
              <a:t>Able to build massive models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two_littles_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9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32382" y="257701"/>
            <a:ext cx="4992555" cy="2808312"/>
          </a:xfrm>
          <a:prstGeom prst="rect">
            <a:avLst/>
          </a:prstGeom>
        </p:spPr>
      </p:pic>
      <p:pic>
        <p:nvPicPr>
          <p:cNvPr id="4" name="powerplant_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1187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932382" y="3192096"/>
            <a:ext cx="4992555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4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0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37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9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Quick </a:t>
            </a:r>
            <a:r>
              <a:rPr lang="es-ES" dirty="0" err="1" smtClean="0"/>
              <a:t>recap</a:t>
            </a:r>
            <a:r>
              <a:rPr lang="es-ES" dirty="0" smtClean="0"/>
              <a:t> </a:t>
            </a:r>
            <a:r>
              <a:rPr lang="es-ES" dirty="0"/>
              <a:t>– </a:t>
            </a:r>
            <a:r>
              <a:rPr lang="es-ES" dirty="0" err="1"/>
              <a:t>Sparse</a:t>
            </a:r>
            <a:r>
              <a:rPr lang="es-ES" dirty="0"/>
              <a:t> </a:t>
            </a:r>
            <a:r>
              <a:rPr lang="es-ES" dirty="0" err="1"/>
              <a:t>Voxel</a:t>
            </a:r>
            <a:r>
              <a:rPr lang="es-ES" dirty="0"/>
              <a:t> </a:t>
            </a:r>
            <a:r>
              <a:rPr lang="es-ES" dirty="0" err="1"/>
              <a:t>Octrees</a:t>
            </a:r>
            <a:r>
              <a:rPr lang="es-ES" dirty="0"/>
              <a:t> (SVO)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11397"/>
            <a:ext cx="10515600" cy="4510187"/>
          </a:xfrm>
        </p:spPr>
        <p:txBody>
          <a:bodyPr>
            <a:normAutofit/>
          </a:bodyPr>
          <a:lstStyle/>
          <a:p>
            <a:r>
              <a:rPr lang="en-US" dirty="0"/>
              <a:t>Introduce sparsity in a full-octree</a:t>
            </a:r>
          </a:p>
          <a:p>
            <a:pPr lvl="1"/>
            <a:r>
              <a:rPr lang="en-US" dirty="0"/>
              <a:t>Compression by avoiding to encode empty space</a:t>
            </a:r>
          </a:p>
          <a:p>
            <a:pPr lvl="1"/>
            <a:r>
              <a:rPr lang="en-US" dirty="0"/>
              <a:t>Grows q</a:t>
            </a:r>
            <a:r>
              <a:rPr lang="en-US" dirty="0" smtClean="0"/>
              <a:t>uadratically </a:t>
            </a:r>
            <a:r>
              <a:rPr lang="en-US" dirty="0"/>
              <a:t>with resolution</a:t>
            </a:r>
          </a:p>
          <a:p>
            <a:pPr lvl="1"/>
            <a:r>
              <a:rPr lang="en-US" dirty="0"/>
              <a:t>Very fast traversal methods</a:t>
            </a:r>
          </a:p>
          <a:p>
            <a:r>
              <a:rPr lang="en-US" dirty="0"/>
              <a:t>Encoding requires 1 pointer per node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609686" y="3752667"/>
            <a:ext cx="2101938" cy="2093123"/>
            <a:chOff x="335648" y="3211313"/>
            <a:chExt cx="1737139" cy="1729854"/>
          </a:xfrm>
        </p:grpSpPr>
        <p:sp>
          <p:nvSpPr>
            <p:cNvPr id="355" name="Rectángulo 354"/>
            <p:cNvSpPr/>
            <p:nvPr/>
          </p:nvSpPr>
          <p:spPr bwMode="auto">
            <a:xfrm>
              <a:off x="766043" y="3643361"/>
              <a:ext cx="442144" cy="43204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56" name="Rectángulo 355"/>
            <p:cNvSpPr/>
            <p:nvPr/>
          </p:nvSpPr>
          <p:spPr bwMode="auto">
            <a:xfrm>
              <a:off x="335648" y="3643361"/>
              <a:ext cx="424268" cy="43204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57" name="Rectángulo 356"/>
            <p:cNvSpPr/>
            <p:nvPr/>
          </p:nvSpPr>
          <p:spPr bwMode="auto">
            <a:xfrm>
              <a:off x="766043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58" name="Rectángulo 357"/>
            <p:cNvSpPr/>
            <p:nvPr/>
          </p:nvSpPr>
          <p:spPr bwMode="auto">
            <a:xfrm>
              <a:off x="988194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59" name="Rectángulo 358"/>
            <p:cNvSpPr/>
            <p:nvPr/>
          </p:nvSpPr>
          <p:spPr bwMode="auto">
            <a:xfrm>
              <a:off x="766043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0" name="Rectángulo 359"/>
            <p:cNvSpPr/>
            <p:nvPr/>
          </p:nvSpPr>
          <p:spPr bwMode="auto">
            <a:xfrm>
              <a:off x="988194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1" name="Rectángulo 360"/>
            <p:cNvSpPr/>
            <p:nvPr/>
          </p:nvSpPr>
          <p:spPr bwMode="auto">
            <a:xfrm>
              <a:off x="335649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2" name="Rectángulo 361"/>
            <p:cNvSpPr/>
            <p:nvPr/>
          </p:nvSpPr>
          <p:spPr bwMode="auto">
            <a:xfrm>
              <a:off x="547861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3" name="Rectángulo 362"/>
            <p:cNvSpPr/>
            <p:nvPr/>
          </p:nvSpPr>
          <p:spPr bwMode="auto">
            <a:xfrm>
              <a:off x="335649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4" name="Rectángulo 363"/>
            <p:cNvSpPr/>
            <p:nvPr/>
          </p:nvSpPr>
          <p:spPr bwMode="auto">
            <a:xfrm>
              <a:off x="547861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5" name="Rectángulo 364"/>
            <p:cNvSpPr/>
            <p:nvPr/>
          </p:nvSpPr>
          <p:spPr bwMode="auto">
            <a:xfrm>
              <a:off x="1644551" y="3643361"/>
              <a:ext cx="426490" cy="43204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6" name="Rectángulo 365"/>
            <p:cNvSpPr/>
            <p:nvPr/>
          </p:nvSpPr>
          <p:spPr bwMode="auto">
            <a:xfrm>
              <a:off x="1204218" y="3643361"/>
              <a:ext cx="436364" cy="43204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7" name="Rectángulo 366"/>
            <p:cNvSpPr/>
            <p:nvPr/>
          </p:nvSpPr>
          <p:spPr bwMode="auto">
            <a:xfrm>
              <a:off x="1644551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8" name="Rectángulo 367"/>
            <p:cNvSpPr/>
            <p:nvPr/>
          </p:nvSpPr>
          <p:spPr bwMode="auto">
            <a:xfrm>
              <a:off x="1856763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9" name="Rectángulo 368"/>
            <p:cNvSpPr/>
            <p:nvPr/>
          </p:nvSpPr>
          <p:spPr bwMode="auto">
            <a:xfrm>
              <a:off x="1644551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0" name="Rectángulo 369"/>
            <p:cNvSpPr/>
            <p:nvPr/>
          </p:nvSpPr>
          <p:spPr bwMode="auto">
            <a:xfrm>
              <a:off x="1856763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1" name="Rectángulo 370"/>
            <p:cNvSpPr/>
            <p:nvPr/>
          </p:nvSpPr>
          <p:spPr bwMode="auto">
            <a:xfrm>
              <a:off x="1204218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2" name="Rectángulo 371"/>
            <p:cNvSpPr/>
            <p:nvPr/>
          </p:nvSpPr>
          <p:spPr bwMode="auto">
            <a:xfrm>
              <a:off x="1426369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3" name="Rectángulo 372"/>
            <p:cNvSpPr/>
            <p:nvPr/>
          </p:nvSpPr>
          <p:spPr bwMode="auto">
            <a:xfrm>
              <a:off x="1204218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4" name="Rectángulo 373"/>
            <p:cNvSpPr/>
            <p:nvPr/>
          </p:nvSpPr>
          <p:spPr bwMode="auto">
            <a:xfrm>
              <a:off x="1426369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5" name="Rectángulo 374"/>
            <p:cNvSpPr/>
            <p:nvPr/>
          </p:nvSpPr>
          <p:spPr bwMode="auto">
            <a:xfrm>
              <a:off x="335648" y="4075408"/>
              <a:ext cx="865759" cy="8657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6" name="Rectángulo 375"/>
            <p:cNvSpPr/>
            <p:nvPr/>
          </p:nvSpPr>
          <p:spPr bwMode="auto">
            <a:xfrm>
              <a:off x="1644551" y="450745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7" name="Rectángulo 376"/>
            <p:cNvSpPr/>
            <p:nvPr/>
          </p:nvSpPr>
          <p:spPr bwMode="auto">
            <a:xfrm>
              <a:off x="1856763" y="450745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8" name="Rectángulo 377"/>
            <p:cNvSpPr/>
            <p:nvPr/>
          </p:nvSpPr>
          <p:spPr bwMode="auto">
            <a:xfrm>
              <a:off x="1644551" y="4723481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9" name="Rectángulo 378"/>
            <p:cNvSpPr/>
            <p:nvPr/>
          </p:nvSpPr>
          <p:spPr bwMode="auto">
            <a:xfrm>
              <a:off x="1856763" y="4723481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0" name="Rectángulo 379"/>
            <p:cNvSpPr/>
            <p:nvPr/>
          </p:nvSpPr>
          <p:spPr bwMode="auto">
            <a:xfrm>
              <a:off x="1204218" y="4507457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1" name="Rectángulo 380"/>
            <p:cNvSpPr/>
            <p:nvPr/>
          </p:nvSpPr>
          <p:spPr bwMode="auto">
            <a:xfrm>
              <a:off x="1426369" y="450745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2" name="Rectángulo 381"/>
            <p:cNvSpPr/>
            <p:nvPr/>
          </p:nvSpPr>
          <p:spPr bwMode="auto">
            <a:xfrm>
              <a:off x="1204218" y="4723481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3" name="Rectángulo 382"/>
            <p:cNvSpPr/>
            <p:nvPr/>
          </p:nvSpPr>
          <p:spPr bwMode="auto">
            <a:xfrm>
              <a:off x="1426369" y="4723481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4" name="Rectángulo 383"/>
            <p:cNvSpPr/>
            <p:nvPr/>
          </p:nvSpPr>
          <p:spPr bwMode="auto">
            <a:xfrm>
              <a:off x="1644551" y="4075409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5" name="Rectángulo 384"/>
            <p:cNvSpPr/>
            <p:nvPr/>
          </p:nvSpPr>
          <p:spPr bwMode="auto">
            <a:xfrm>
              <a:off x="1856763" y="4075409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6" name="Rectángulo 385"/>
            <p:cNvSpPr/>
            <p:nvPr/>
          </p:nvSpPr>
          <p:spPr bwMode="auto">
            <a:xfrm>
              <a:off x="1644551" y="4291433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7" name="Rectángulo 386"/>
            <p:cNvSpPr/>
            <p:nvPr/>
          </p:nvSpPr>
          <p:spPr bwMode="auto">
            <a:xfrm>
              <a:off x="1856763" y="4291433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8" name="Rectángulo 387"/>
            <p:cNvSpPr/>
            <p:nvPr/>
          </p:nvSpPr>
          <p:spPr bwMode="auto">
            <a:xfrm>
              <a:off x="1204218" y="4075409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9" name="Rectángulo 388"/>
            <p:cNvSpPr/>
            <p:nvPr/>
          </p:nvSpPr>
          <p:spPr bwMode="auto">
            <a:xfrm>
              <a:off x="1426369" y="4075409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90" name="Rectángulo 389"/>
            <p:cNvSpPr/>
            <p:nvPr/>
          </p:nvSpPr>
          <p:spPr bwMode="auto">
            <a:xfrm>
              <a:off x="1204218" y="4291433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91" name="Rectángulo 390"/>
            <p:cNvSpPr/>
            <p:nvPr/>
          </p:nvSpPr>
          <p:spPr bwMode="auto">
            <a:xfrm>
              <a:off x="1426369" y="4291433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3868892" y="3848716"/>
            <a:ext cx="6460722" cy="2107183"/>
            <a:chOff x="2287742" y="4058121"/>
            <a:chExt cx="6460722" cy="2107183"/>
          </a:xfrm>
        </p:grpSpPr>
        <p:sp>
          <p:nvSpPr>
            <p:cNvPr id="392" name="Elipse 391"/>
            <p:cNvSpPr/>
            <p:nvPr/>
          </p:nvSpPr>
          <p:spPr bwMode="auto">
            <a:xfrm>
              <a:off x="5286553" y="4058121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93" name="Elipse 392"/>
            <p:cNvSpPr/>
            <p:nvPr/>
          </p:nvSpPr>
          <p:spPr bwMode="auto">
            <a:xfrm>
              <a:off x="2700148" y="5080557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94" name="Elipse 393"/>
            <p:cNvSpPr/>
            <p:nvPr/>
          </p:nvSpPr>
          <p:spPr bwMode="auto">
            <a:xfrm>
              <a:off x="4419730" y="5053031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95" name="Rectángulo 394"/>
            <p:cNvSpPr/>
            <p:nvPr/>
          </p:nvSpPr>
          <p:spPr bwMode="auto">
            <a:xfrm>
              <a:off x="2600273" y="587216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96" name="Rectángulo 395"/>
            <p:cNvSpPr/>
            <p:nvPr/>
          </p:nvSpPr>
          <p:spPr bwMode="auto">
            <a:xfrm>
              <a:off x="2747829" y="587216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97" name="Rectángulo 396"/>
            <p:cNvSpPr/>
            <p:nvPr/>
          </p:nvSpPr>
          <p:spPr bwMode="auto">
            <a:xfrm>
              <a:off x="2600273" y="6015647"/>
              <a:ext cx="143485" cy="14347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98" name="Rectángulo 397"/>
            <p:cNvSpPr/>
            <p:nvPr/>
          </p:nvSpPr>
          <p:spPr bwMode="auto">
            <a:xfrm>
              <a:off x="2747829" y="6015647"/>
              <a:ext cx="143485" cy="14347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99" name="Rectángulo 398"/>
            <p:cNvSpPr/>
            <p:nvPr/>
          </p:nvSpPr>
          <p:spPr bwMode="auto">
            <a:xfrm>
              <a:off x="2287744" y="587216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0" name="Rectángulo 399"/>
            <p:cNvSpPr/>
            <p:nvPr/>
          </p:nvSpPr>
          <p:spPr bwMode="auto">
            <a:xfrm>
              <a:off x="2428697" y="587216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1" name="Rectángulo 400"/>
            <p:cNvSpPr/>
            <p:nvPr/>
          </p:nvSpPr>
          <p:spPr bwMode="auto">
            <a:xfrm>
              <a:off x="2287742" y="6015647"/>
              <a:ext cx="143485" cy="14347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2" name="Rectángulo 401"/>
            <p:cNvSpPr/>
            <p:nvPr/>
          </p:nvSpPr>
          <p:spPr bwMode="auto">
            <a:xfrm>
              <a:off x="2428696" y="6015647"/>
              <a:ext cx="143485" cy="14347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3" name="Rectángulo 402"/>
            <p:cNvSpPr/>
            <p:nvPr/>
          </p:nvSpPr>
          <p:spPr bwMode="auto">
            <a:xfrm>
              <a:off x="4329518" y="58499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4" name="Rectángulo 403"/>
            <p:cNvSpPr/>
            <p:nvPr/>
          </p:nvSpPr>
          <p:spPr bwMode="auto">
            <a:xfrm>
              <a:off x="4477074" y="58499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5" name="Rectángulo 404"/>
            <p:cNvSpPr/>
            <p:nvPr/>
          </p:nvSpPr>
          <p:spPr bwMode="auto">
            <a:xfrm>
              <a:off x="4329518" y="5993387"/>
              <a:ext cx="143485" cy="14347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6" name="Rectángulo 405"/>
            <p:cNvSpPr/>
            <p:nvPr/>
          </p:nvSpPr>
          <p:spPr bwMode="auto">
            <a:xfrm>
              <a:off x="4477074" y="5993387"/>
              <a:ext cx="143485" cy="14347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7" name="Rectángulo 406"/>
            <p:cNvSpPr/>
            <p:nvPr/>
          </p:nvSpPr>
          <p:spPr bwMode="auto">
            <a:xfrm>
              <a:off x="4016989" y="58499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8" name="Rectángulo 407"/>
            <p:cNvSpPr/>
            <p:nvPr/>
          </p:nvSpPr>
          <p:spPr bwMode="auto">
            <a:xfrm>
              <a:off x="4157942" y="58499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9" name="Rectángulo 408"/>
            <p:cNvSpPr/>
            <p:nvPr/>
          </p:nvSpPr>
          <p:spPr bwMode="auto">
            <a:xfrm>
              <a:off x="4016987" y="5993387"/>
              <a:ext cx="143485" cy="14347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10" name="Rectángulo 409"/>
            <p:cNvSpPr/>
            <p:nvPr/>
          </p:nvSpPr>
          <p:spPr bwMode="auto">
            <a:xfrm>
              <a:off x="4157941" y="5993387"/>
              <a:ext cx="143485" cy="14347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411" name="Conector recto 410"/>
            <p:cNvCxnSpPr>
              <a:stCxn id="392" idx="4"/>
              <a:endCxn id="393" idx="0"/>
            </p:cNvCxnSpPr>
            <p:nvPr/>
          </p:nvCxnSpPr>
          <p:spPr bwMode="auto">
            <a:xfrm flipH="1">
              <a:off x="2916172" y="4490169"/>
              <a:ext cx="2586405" cy="5903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2" name="Conector recto 411"/>
            <p:cNvCxnSpPr>
              <a:stCxn id="392" idx="4"/>
              <a:endCxn id="394" idx="0"/>
            </p:cNvCxnSpPr>
            <p:nvPr/>
          </p:nvCxnSpPr>
          <p:spPr bwMode="auto">
            <a:xfrm flipH="1">
              <a:off x="4635754" y="4490169"/>
              <a:ext cx="866823" cy="56286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3" name="Conector recto 412"/>
            <p:cNvCxnSpPr>
              <a:stCxn id="392" idx="4"/>
            </p:cNvCxnSpPr>
            <p:nvPr/>
          </p:nvCxnSpPr>
          <p:spPr bwMode="auto">
            <a:xfrm>
              <a:off x="5502577" y="4490169"/>
              <a:ext cx="216024" cy="30698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4" name="Conector recto 413"/>
            <p:cNvCxnSpPr>
              <a:stCxn id="392" idx="4"/>
              <a:endCxn id="423" idx="0"/>
            </p:cNvCxnSpPr>
            <p:nvPr/>
          </p:nvCxnSpPr>
          <p:spPr bwMode="auto">
            <a:xfrm>
              <a:off x="5502577" y="4490169"/>
              <a:ext cx="2614513" cy="59130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5" name="Conector recto 414"/>
            <p:cNvCxnSpPr>
              <a:stCxn id="393" idx="4"/>
            </p:cNvCxnSpPr>
            <p:nvPr/>
          </p:nvCxnSpPr>
          <p:spPr bwMode="auto">
            <a:xfrm flipH="1">
              <a:off x="2435255" y="5512605"/>
              <a:ext cx="480917" cy="3593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6" name="Conector recto 415"/>
            <p:cNvCxnSpPr>
              <a:stCxn id="393" idx="4"/>
            </p:cNvCxnSpPr>
            <p:nvPr/>
          </p:nvCxnSpPr>
          <p:spPr bwMode="auto">
            <a:xfrm flipH="1">
              <a:off x="2749580" y="5512605"/>
              <a:ext cx="166592" cy="352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7" name="Conector recto 416"/>
            <p:cNvCxnSpPr/>
            <p:nvPr/>
          </p:nvCxnSpPr>
          <p:spPr bwMode="auto">
            <a:xfrm>
              <a:off x="2916172" y="5512605"/>
              <a:ext cx="45396" cy="1583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8" name="Conector recto 417"/>
            <p:cNvCxnSpPr/>
            <p:nvPr/>
          </p:nvCxnSpPr>
          <p:spPr bwMode="auto">
            <a:xfrm>
              <a:off x="2916172" y="5512605"/>
              <a:ext cx="231219" cy="15834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9" name="Conector recto 418"/>
            <p:cNvCxnSpPr/>
            <p:nvPr/>
          </p:nvCxnSpPr>
          <p:spPr bwMode="auto">
            <a:xfrm flipH="1">
              <a:off x="4154837" y="5488065"/>
              <a:ext cx="480917" cy="3593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0" name="Conector recto 419"/>
            <p:cNvCxnSpPr/>
            <p:nvPr/>
          </p:nvCxnSpPr>
          <p:spPr bwMode="auto">
            <a:xfrm flipH="1">
              <a:off x="4469162" y="5488065"/>
              <a:ext cx="166592" cy="352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1" name="Conector recto 420"/>
            <p:cNvCxnSpPr/>
            <p:nvPr/>
          </p:nvCxnSpPr>
          <p:spPr bwMode="auto">
            <a:xfrm>
              <a:off x="4635754" y="5488065"/>
              <a:ext cx="107570" cy="18288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2" name="Conector recto 421"/>
            <p:cNvCxnSpPr/>
            <p:nvPr/>
          </p:nvCxnSpPr>
          <p:spPr bwMode="auto">
            <a:xfrm>
              <a:off x="4635754" y="5488065"/>
              <a:ext cx="171576" cy="10117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23" name="Elipse 422"/>
            <p:cNvSpPr/>
            <p:nvPr/>
          </p:nvSpPr>
          <p:spPr bwMode="auto">
            <a:xfrm>
              <a:off x="7901066" y="5081470"/>
              <a:ext cx="432048" cy="4320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24" name="Rectángulo 423"/>
            <p:cNvSpPr/>
            <p:nvPr/>
          </p:nvSpPr>
          <p:spPr bwMode="auto">
            <a:xfrm>
              <a:off x="7810854" y="5878348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25" name="Rectángulo 424"/>
            <p:cNvSpPr/>
            <p:nvPr/>
          </p:nvSpPr>
          <p:spPr bwMode="auto">
            <a:xfrm>
              <a:off x="7958410" y="5878348"/>
              <a:ext cx="143485" cy="143478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26" name="Rectángulo 425"/>
            <p:cNvSpPr/>
            <p:nvPr/>
          </p:nvSpPr>
          <p:spPr bwMode="auto">
            <a:xfrm>
              <a:off x="7810854" y="6021826"/>
              <a:ext cx="143485" cy="143478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27" name="Rectángulo 426"/>
            <p:cNvSpPr/>
            <p:nvPr/>
          </p:nvSpPr>
          <p:spPr bwMode="auto">
            <a:xfrm>
              <a:off x="7958410" y="6021826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28" name="Rectángulo 427"/>
            <p:cNvSpPr/>
            <p:nvPr/>
          </p:nvSpPr>
          <p:spPr bwMode="auto">
            <a:xfrm>
              <a:off x="7498325" y="5878348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29" name="Rectángulo 428"/>
            <p:cNvSpPr/>
            <p:nvPr/>
          </p:nvSpPr>
          <p:spPr bwMode="auto">
            <a:xfrm>
              <a:off x="7639278" y="5878348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0" name="Rectángulo 429"/>
            <p:cNvSpPr/>
            <p:nvPr/>
          </p:nvSpPr>
          <p:spPr bwMode="auto">
            <a:xfrm>
              <a:off x="7498323" y="6021826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1" name="Rectángulo 430"/>
            <p:cNvSpPr/>
            <p:nvPr/>
          </p:nvSpPr>
          <p:spPr bwMode="auto">
            <a:xfrm>
              <a:off x="7639277" y="6021826"/>
              <a:ext cx="143485" cy="143478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2" name="Rectángulo 431"/>
            <p:cNvSpPr/>
            <p:nvPr/>
          </p:nvSpPr>
          <p:spPr bwMode="auto">
            <a:xfrm>
              <a:off x="8137367" y="5878346"/>
              <a:ext cx="143485" cy="143478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3" name="Rectángulo 432"/>
            <p:cNvSpPr/>
            <p:nvPr/>
          </p:nvSpPr>
          <p:spPr bwMode="auto">
            <a:xfrm>
              <a:off x="8278321" y="5878348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4" name="Rectángulo 433"/>
            <p:cNvSpPr/>
            <p:nvPr/>
          </p:nvSpPr>
          <p:spPr bwMode="auto">
            <a:xfrm>
              <a:off x="8137367" y="6021825"/>
              <a:ext cx="143485" cy="143478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5" name="Rectángulo 434"/>
            <p:cNvSpPr/>
            <p:nvPr/>
          </p:nvSpPr>
          <p:spPr bwMode="auto">
            <a:xfrm>
              <a:off x="8278322" y="6021825"/>
              <a:ext cx="143485" cy="143478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6" name="Rectángulo 435"/>
            <p:cNvSpPr/>
            <p:nvPr/>
          </p:nvSpPr>
          <p:spPr bwMode="auto">
            <a:xfrm>
              <a:off x="8464023" y="587240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7" name="Rectángulo 436"/>
            <p:cNvSpPr/>
            <p:nvPr/>
          </p:nvSpPr>
          <p:spPr bwMode="auto">
            <a:xfrm>
              <a:off x="8604979" y="5872409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8" name="Rectángulo 437"/>
            <p:cNvSpPr/>
            <p:nvPr/>
          </p:nvSpPr>
          <p:spPr bwMode="auto">
            <a:xfrm>
              <a:off x="8464021" y="6015894"/>
              <a:ext cx="143485" cy="143478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9" name="Rectángulo 438"/>
            <p:cNvSpPr/>
            <p:nvPr/>
          </p:nvSpPr>
          <p:spPr bwMode="auto">
            <a:xfrm>
              <a:off x="8604971" y="6015893"/>
              <a:ext cx="143485" cy="143478"/>
            </a:xfrm>
            <a:prstGeom prst="rect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440" name="Conector recto 439"/>
            <p:cNvCxnSpPr/>
            <p:nvPr/>
          </p:nvCxnSpPr>
          <p:spPr bwMode="auto">
            <a:xfrm flipH="1">
              <a:off x="7636173" y="5516504"/>
              <a:ext cx="480917" cy="3593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1" name="Conector recto 440"/>
            <p:cNvCxnSpPr/>
            <p:nvPr/>
          </p:nvCxnSpPr>
          <p:spPr bwMode="auto">
            <a:xfrm flipH="1">
              <a:off x="7950498" y="5516504"/>
              <a:ext cx="166592" cy="352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2" name="Conector recto 441"/>
            <p:cNvCxnSpPr/>
            <p:nvPr/>
          </p:nvCxnSpPr>
          <p:spPr bwMode="auto">
            <a:xfrm>
              <a:off x="8117090" y="5516504"/>
              <a:ext cx="152496" cy="3593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3" name="Conector recto 442"/>
            <p:cNvCxnSpPr/>
            <p:nvPr/>
          </p:nvCxnSpPr>
          <p:spPr bwMode="auto">
            <a:xfrm>
              <a:off x="8117090" y="5516504"/>
              <a:ext cx="481108" cy="357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23882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Rectángulo 199"/>
          <p:cNvSpPr/>
          <p:nvPr/>
        </p:nvSpPr>
        <p:spPr bwMode="auto">
          <a:xfrm>
            <a:off x="3962794" y="4674573"/>
            <a:ext cx="2730296" cy="772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86" name="Rectángulo 185"/>
          <p:cNvSpPr/>
          <p:nvPr/>
        </p:nvSpPr>
        <p:spPr bwMode="auto">
          <a:xfrm>
            <a:off x="3687939" y="5492842"/>
            <a:ext cx="2730296" cy="5777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31750"/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Quick </a:t>
            </a:r>
            <a:r>
              <a:rPr lang="es-ES" dirty="0" err="1" smtClean="0"/>
              <a:t>recap</a:t>
            </a:r>
            <a:r>
              <a:rPr lang="es-ES" dirty="0" smtClean="0"/>
              <a:t> </a:t>
            </a:r>
            <a:r>
              <a:rPr lang="es-ES" dirty="0"/>
              <a:t>– </a:t>
            </a:r>
            <a:r>
              <a:rPr lang="es-ES" dirty="0" err="1"/>
              <a:t>Sparse</a:t>
            </a:r>
            <a:r>
              <a:rPr lang="es-ES" dirty="0"/>
              <a:t> </a:t>
            </a:r>
            <a:r>
              <a:rPr lang="en-US" dirty="0"/>
              <a:t>Voxel</a:t>
            </a:r>
            <a:r>
              <a:rPr lang="es-ES" dirty="0"/>
              <a:t> DAG (SVDAG)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55787"/>
            <a:ext cx="11030712" cy="22037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Avoiding multiple encodings of same subtrees </a:t>
            </a:r>
            <a:r>
              <a:rPr lang="en-US" sz="2400" dirty="0" smtClean="0"/>
              <a:t>[</a:t>
            </a:r>
            <a:r>
              <a:rPr lang="en-US" sz="2400" dirty="0" err="1" smtClean="0"/>
              <a:t>Kämpe</a:t>
            </a:r>
            <a:r>
              <a:rPr lang="en-US" sz="2400" dirty="0" smtClean="0"/>
              <a:t> et al. 2013]</a:t>
            </a:r>
            <a:endParaRPr lang="en-US" dirty="0" smtClean="0"/>
          </a:p>
          <a:p>
            <a:pPr lvl="1"/>
            <a:r>
              <a:rPr lang="en-US" dirty="0" smtClean="0"/>
              <a:t>Tree becomes a directed graph</a:t>
            </a:r>
          </a:p>
          <a:p>
            <a:pPr lvl="1"/>
            <a:r>
              <a:rPr lang="en-US" dirty="0" smtClean="0"/>
              <a:t>Same </a:t>
            </a:r>
            <a:r>
              <a:rPr lang="en-US" dirty="0" err="1" smtClean="0"/>
              <a:t>traveral</a:t>
            </a:r>
            <a:r>
              <a:rPr lang="en-US" dirty="0" smtClean="0"/>
              <a:t> method as SVOs</a:t>
            </a:r>
          </a:p>
          <a:p>
            <a:r>
              <a:rPr lang="en-US" dirty="0" smtClean="0"/>
              <a:t>Up </a:t>
            </a:r>
            <a:r>
              <a:rPr lang="en-US" dirty="0"/>
              <a:t>to x100 or more reduced number of nodes SVOs</a:t>
            </a:r>
          </a:p>
          <a:p>
            <a:r>
              <a:rPr lang="en-US" dirty="0"/>
              <a:t>Encoding requires 1 pointer per each node child</a:t>
            </a:r>
          </a:p>
        </p:txBody>
      </p:sp>
      <p:grpSp>
        <p:nvGrpSpPr>
          <p:cNvPr id="94" name="Grupo 93"/>
          <p:cNvGrpSpPr/>
          <p:nvPr/>
        </p:nvGrpSpPr>
        <p:grpSpPr>
          <a:xfrm>
            <a:off x="609686" y="3749032"/>
            <a:ext cx="2101938" cy="2093123"/>
            <a:chOff x="335648" y="3211313"/>
            <a:chExt cx="1737139" cy="1729854"/>
          </a:xfrm>
        </p:grpSpPr>
        <p:sp>
          <p:nvSpPr>
            <p:cNvPr id="95" name="Rectángulo 94"/>
            <p:cNvSpPr/>
            <p:nvPr/>
          </p:nvSpPr>
          <p:spPr bwMode="auto">
            <a:xfrm>
              <a:off x="766043" y="3643361"/>
              <a:ext cx="442144" cy="43204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6" name="Rectángulo 95"/>
            <p:cNvSpPr/>
            <p:nvPr/>
          </p:nvSpPr>
          <p:spPr bwMode="auto">
            <a:xfrm>
              <a:off x="335648" y="3643361"/>
              <a:ext cx="424268" cy="43204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7" name="Rectángulo 96"/>
            <p:cNvSpPr/>
            <p:nvPr/>
          </p:nvSpPr>
          <p:spPr bwMode="auto">
            <a:xfrm>
              <a:off x="766043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8" name="Rectángulo 97"/>
            <p:cNvSpPr/>
            <p:nvPr/>
          </p:nvSpPr>
          <p:spPr bwMode="auto">
            <a:xfrm>
              <a:off x="988194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9" name="Rectángulo 98"/>
            <p:cNvSpPr/>
            <p:nvPr/>
          </p:nvSpPr>
          <p:spPr bwMode="auto">
            <a:xfrm>
              <a:off x="766043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0" name="Rectángulo 99"/>
            <p:cNvSpPr/>
            <p:nvPr/>
          </p:nvSpPr>
          <p:spPr bwMode="auto">
            <a:xfrm>
              <a:off x="988194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1" name="Rectángulo 100"/>
            <p:cNvSpPr/>
            <p:nvPr/>
          </p:nvSpPr>
          <p:spPr bwMode="auto">
            <a:xfrm>
              <a:off x="335649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2" name="Rectángulo 101"/>
            <p:cNvSpPr/>
            <p:nvPr/>
          </p:nvSpPr>
          <p:spPr bwMode="auto">
            <a:xfrm>
              <a:off x="547861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3" name="Rectángulo 102"/>
            <p:cNvSpPr/>
            <p:nvPr/>
          </p:nvSpPr>
          <p:spPr bwMode="auto">
            <a:xfrm>
              <a:off x="335649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4" name="Rectángulo 103"/>
            <p:cNvSpPr/>
            <p:nvPr/>
          </p:nvSpPr>
          <p:spPr bwMode="auto">
            <a:xfrm>
              <a:off x="547861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5" name="Rectángulo 104"/>
            <p:cNvSpPr/>
            <p:nvPr/>
          </p:nvSpPr>
          <p:spPr bwMode="auto">
            <a:xfrm>
              <a:off x="1644551" y="3643361"/>
              <a:ext cx="426490" cy="43204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6" name="Rectángulo 105"/>
            <p:cNvSpPr/>
            <p:nvPr/>
          </p:nvSpPr>
          <p:spPr bwMode="auto">
            <a:xfrm>
              <a:off x="1204218" y="3643361"/>
              <a:ext cx="436364" cy="432048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7" name="Rectángulo 106"/>
            <p:cNvSpPr/>
            <p:nvPr/>
          </p:nvSpPr>
          <p:spPr bwMode="auto">
            <a:xfrm>
              <a:off x="1644551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8" name="Rectángulo 107"/>
            <p:cNvSpPr/>
            <p:nvPr/>
          </p:nvSpPr>
          <p:spPr bwMode="auto">
            <a:xfrm>
              <a:off x="1856763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09" name="Rectángulo 108"/>
            <p:cNvSpPr/>
            <p:nvPr/>
          </p:nvSpPr>
          <p:spPr bwMode="auto">
            <a:xfrm>
              <a:off x="1644551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10" name="Rectángulo 109"/>
            <p:cNvSpPr/>
            <p:nvPr/>
          </p:nvSpPr>
          <p:spPr bwMode="auto">
            <a:xfrm>
              <a:off x="1856763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11" name="Rectángulo 110"/>
            <p:cNvSpPr/>
            <p:nvPr/>
          </p:nvSpPr>
          <p:spPr bwMode="auto">
            <a:xfrm>
              <a:off x="1204218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12" name="Rectángulo 111"/>
            <p:cNvSpPr/>
            <p:nvPr/>
          </p:nvSpPr>
          <p:spPr bwMode="auto">
            <a:xfrm>
              <a:off x="1426369" y="3211313"/>
              <a:ext cx="216024" cy="216024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13" name="Rectángulo 112"/>
            <p:cNvSpPr/>
            <p:nvPr/>
          </p:nvSpPr>
          <p:spPr bwMode="auto">
            <a:xfrm>
              <a:off x="1204218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14" name="Rectángulo 113"/>
            <p:cNvSpPr/>
            <p:nvPr/>
          </p:nvSpPr>
          <p:spPr bwMode="auto">
            <a:xfrm>
              <a:off x="1426369" y="342733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15" name="Rectángulo 114"/>
            <p:cNvSpPr/>
            <p:nvPr/>
          </p:nvSpPr>
          <p:spPr bwMode="auto">
            <a:xfrm>
              <a:off x="335648" y="4075408"/>
              <a:ext cx="865759" cy="865759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16" name="Rectángulo 115"/>
            <p:cNvSpPr/>
            <p:nvPr/>
          </p:nvSpPr>
          <p:spPr bwMode="auto">
            <a:xfrm>
              <a:off x="1644551" y="450745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17" name="Rectángulo 116"/>
            <p:cNvSpPr/>
            <p:nvPr/>
          </p:nvSpPr>
          <p:spPr bwMode="auto">
            <a:xfrm>
              <a:off x="1856763" y="450745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18" name="Rectángulo 117"/>
            <p:cNvSpPr/>
            <p:nvPr/>
          </p:nvSpPr>
          <p:spPr bwMode="auto">
            <a:xfrm>
              <a:off x="1644551" y="4723481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19" name="Rectángulo 118"/>
            <p:cNvSpPr/>
            <p:nvPr/>
          </p:nvSpPr>
          <p:spPr bwMode="auto">
            <a:xfrm>
              <a:off x="1856763" y="4723481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0" name="Rectángulo 119"/>
            <p:cNvSpPr/>
            <p:nvPr/>
          </p:nvSpPr>
          <p:spPr bwMode="auto">
            <a:xfrm>
              <a:off x="1204218" y="4507457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1" name="Rectángulo 120"/>
            <p:cNvSpPr/>
            <p:nvPr/>
          </p:nvSpPr>
          <p:spPr bwMode="auto">
            <a:xfrm>
              <a:off x="1426369" y="4507457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2" name="Rectángulo 121"/>
            <p:cNvSpPr/>
            <p:nvPr/>
          </p:nvSpPr>
          <p:spPr bwMode="auto">
            <a:xfrm>
              <a:off x="1204218" y="4723481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3" name="Rectángulo 122"/>
            <p:cNvSpPr/>
            <p:nvPr/>
          </p:nvSpPr>
          <p:spPr bwMode="auto">
            <a:xfrm>
              <a:off x="1426369" y="4723481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4" name="Rectángulo 123"/>
            <p:cNvSpPr/>
            <p:nvPr/>
          </p:nvSpPr>
          <p:spPr bwMode="auto">
            <a:xfrm>
              <a:off x="1644551" y="4075409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5" name="Rectángulo 124"/>
            <p:cNvSpPr/>
            <p:nvPr/>
          </p:nvSpPr>
          <p:spPr bwMode="auto">
            <a:xfrm>
              <a:off x="1856763" y="4075409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6" name="Rectángulo 125"/>
            <p:cNvSpPr/>
            <p:nvPr/>
          </p:nvSpPr>
          <p:spPr bwMode="auto">
            <a:xfrm>
              <a:off x="1644551" y="4291433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7" name="Rectángulo 126"/>
            <p:cNvSpPr/>
            <p:nvPr/>
          </p:nvSpPr>
          <p:spPr bwMode="auto">
            <a:xfrm>
              <a:off x="1856763" y="4291433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8" name="Rectángulo 127"/>
            <p:cNvSpPr/>
            <p:nvPr/>
          </p:nvSpPr>
          <p:spPr bwMode="auto">
            <a:xfrm>
              <a:off x="1204218" y="4075409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29" name="Rectángulo 128"/>
            <p:cNvSpPr/>
            <p:nvPr/>
          </p:nvSpPr>
          <p:spPr bwMode="auto">
            <a:xfrm>
              <a:off x="1426369" y="4075409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30" name="Rectángulo 129"/>
            <p:cNvSpPr/>
            <p:nvPr/>
          </p:nvSpPr>
          <p:spPr bwMode="auto">
            <a:xfrm>
              <a:off x="1204218" y="4291433"/>
              <a:ext cx="216024" cy="216024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31" name="Rectángulo 130"/>
            <p:cNvSpPr/>
            <p:nvPr/>
          </p:nvSpPr>
          <p:spPr bwMode="auto">
            <a:xfrm>
              <a:off x="1426369" y="4291433"/>
              <a:ext cx="216024" cy="21602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133" name="Elipse 132"/>
          <p:cNvSpPr/>
          <p:nvPr/>
        </p:nvSpPr>
        <p:spPr bwMode="auto">
          <a:xfrm>
            <a:off x="6867703" y="3840189"/>
            <a:ext cx="43204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34" name="Elipse 133"/>
          <p:cNvSpPr/>
          <p:nvPr/>
        </p:nvSpPr>
        <p:spPr bwMode="auto">
          <a:xfrm>
            <a:off x="4281298" y="4862625"/>
            <a:ext cx="43204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35" name="Elipse 134"/>
          <p:cNvSpPr/>
          <p:nvPr/>
        </p:nvSpPr>
        <p:spPr bwMode="auto">
          <a:xfrm>
            <a:off x="6000880" y="4835099"/>
            <a:ext cx="43204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40" name="Rectángulo 139"/>
          <p:cNvSpPr/>
          <p:nvPr/>
        </p:nvSpPr>
        <p:spPr bwMode="auto">
          <a:xfrm>
            <a:off x="3868895" y="5654237"/>
            <a:ext cx="143485" cy="143478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41" name="Rectángulo 140"/>
          <p:cNvSpPr/>
          <p:nvPr/>
        </p:nvSpPr>
        <p:spPr bwMode="auto">
          <a:xfrm>
            <a:off x="4009848" y="5654237"/>
            <a:ext cx="143485" cy="143478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42" name="Rectángulo 141"/>
          <p:cNvSpPr/>
          <p:nvPr/>
        </p:nvSpPr>
        <p:spPr bwMode="auto">
          <a:xfrm>
            <a:off x="3868893" y="5797715"/>
            <a:ext cx="143485" cy="1434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43" name="Rectángulo 142"/>
          <p:cNvSpPr/>
          <p:nvPr/>
        </p:nvSpPr>
        <p:spPr bwMode="auto">
          <a:xfrm>
            <a:off x="4009847" y="5797715"/>
            <a:ext cx="143485" cy="1434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grpSp>
        <p:nvGrpSpPr>
          <p:cNvPr id="187" name="Grupo 186"/>
          <p:cNvGrpSpPr/>
          <p:nvPr/>
        </p:nvGrpSpPr>
        <p:grpSpPr>
          <a:xfrm>
            <a:off x="4181423" y="5631977"/>
            <a:ext cx="2020286" cy="309216"/>
            <a:chOff x="2657423" y="5888009"/>
            <a:chExt cx="2020286" cy="309216"/>
          </a:xfrm>
        </p:grpSpPr>
        <p:sp>
          <p:nvSpPr>
            <p:cNvPr id="136" name="Rectángulo 135"/>
            <p:cNvSpPr/>
            <p:nvPr/>
          </p:nvSpPr>
          <p:spPr bwMode="auto">
            <a:xfrm>
              <a:off x="2657423" y="591026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37" name="Rectángulo 136"/>
            <p:cNvSpPr/>
            <p:nvPr/>
          </p:nvSpPr>
          <p:spPr bwMode="auto">
            <a:xfrm>
              <a:off x="2804979" y="591026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38" name="Rectángulo 137"/>
            <p:cNvSpPr/>
            <p:nvPr/>
          </p:nvSpPr>
          <p:spPr bwMode="auto">
            <a:xfrm>
              <a:off x="2657423" y="605374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39" name="Rectángulo 138"/>
            <p:cNvSpPr/>
            <p:nvPr/>
          </p:nvSpPr>
          <p:spPr bwMode="auto">
            <a:xfrm>
              <a:off x="2804979" y="605374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44" name="Rectángulo 143"/>
            <p:cNvSpPr/>
            <p:nvPr/>
          </p:nvSpPr>
          <p:spPr bwMode="auto">
            <a:xfrm>
              <a:off x="4386668" y="5888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45" name="Rectángulo 144"/>
            <p:cNvSpPr/>
            <p:nvPr/>
          </p:nvSpPr>
          <p:spPr bwMode="auto">
            <a:xfrm>
              <a:off x="4534224" y="5888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46" name="Rectángulo 145"/>
            <p:cNvSpPr/>
            <p:nvPr/>
          </p:nvSpPr>
          <p:spPr bwMode="auto">
            <a:xfrm>
              <a:off x="4386668" y="6031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47" name="Rectángulo 146"/>
            <p:cNvSpPr/>
            <p:nvPr/>
          </p:nvSpPr>
          <p:spPr bwMode="auto">
            <a:xfrm>
              <a:off x="4534224" y="6031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48" name="Rectángulo 147"/>
            <p:cNvSpPr/>
            <p:nvPr/>
          </p:nvSpPr>
          <p:spPr bwMode="auto">
            <a:xfrm>
              <a:off x="4074139" y="5888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49" name="Rectángulo 148"/>
            <p:cNvSpPr/>
            <p:nvPr/>
          </p:nvSpPr>
          <p:spPr bwMode="auto">
            <a:xfrm>
              <a:off x="4215092" y="5888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0" name="Rectángulo 149"/>
            <p:cNvSpPr/>
            <p:nvPr/>
          </p:nvSpPr>
          <p:spPr bwMode="auto">
            <a:xfrm>
              <a:off x="4074137" y="6031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1" name="Rectángulo 150"/>
            <p:cNvSpPr/>
            <p:nvPr/>
          </p:nvSpPr>
          <p:spPr bwMode="auto">
            <a:xfrm>
              <a:off x="4215091" y="6031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cxnSp>
        <p:nvCxnSpPr>
          <p:cNvPr id="152" name="Conector recto 151"/>
          <p:cNvCxnSpPr>
            <a:stCxn id="133" idx="4"/>
            <a:endCxn id="134" idx="0"/>
          </p:cNvCxnSpPr>
          <p:nvPr/>
        </p:nvCxnSpPr>
        <p:spPr bwMode="auto">
          <a:xfrm flipH="1">
            <a:off x="4497323" y="4272237"/>
            <a:ext cx="2586405" cy="5903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3" name="Conector recto 152"/>
          <p:cNvCxnSpPr>
            <a:stCxn id="133" idx="4"/>
            <a:endCxn id="135" idx="0"/>
          </p:cNvCxnSpPr>
          <p:nvPr/>
        </p:nvCxnSpPr>
        <p:spPr bwMode="auto">
          <a:xfrm flipH="1">
            <a:off x="6216905" y="4272237"/>
            <a:ext cx="866823" cy="56286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4" name="Conector recto 153"/>
          <p:cNvCxnSpPr>
            <a:stCxn id="133" idx="4"/>
          </p:cNvCxnSpPr>
          <p:nvPr/>
        </p:nvCxnSpPr>
        <p:spPr bwMode="auto">
          <a:xfrm>
            <a:off x="7083727" y="4272238"/>
            <a:ext cx="216024" cy="30698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Conector recto 154"/>
          <p:cNvCxnSpPr>
            <a:stCxn id="133" idx="4"/>
            <a:endCxn id="164" idx="0"/>
          </p:cNvCxnSpPr>
          <p:nvPr/>
        </p:nvCxnSpPr>
        <p:spPr bwMode="auto">
          <a:xfrm>
            <a:off x="7083728" y="4272238"/>
            <a:ext cx="2614513" cy="5913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" name="Conector recto 155"/>
          <p:cNvCxnSpPr>
            <a:stCxn id="134" idx="4"/>
          </p:cNvCxnSpPr>
          <p:nvPr/>
        </p:nvCxnSpPr>
        <p:spPr bwMode="auto">
          <a:xfrm flipH="1">
            <a:off x="4016406" y="5294674"/>
            <a:ext cx="480917" cy="3593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8" name="Conector recto 157"/>
          <p:cNvCxnSpPr/>
          <p:nvPr/>
        </p:nvCxnSpPr>
        <p:spPr bwMode="auto">
          <a:xfrm>
            <a:off x="4497322" y="5294673"/>
            <a:ext cx="45396" cy="1583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9" name="Conector recto 158"/>
          <p:cNvCxnSpPr/>
          <p:nvPr/>
        </p:nvCxnSpPr>
        <p:spPr bwMode="auto">
          <a:xfrm>
            <a:off x="4497323" y="5294673"/>
            <a:ext cx="231219" cy="1583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88" name="Grupo 187"/>
          <p:cNvGrpSpPr/>
          <p:nvPr/>
        </p:nvGrpSpPr>
        <p:grpSpPr>
          <a:xfrm>
            <a:off x="4330730" y="5270134"/>
            <a:ext cx="1886174" cy="376789"/>
            <a:chOff x="2806730" y="5526165"/>
            <a:chExt cx="1886174" cy="376789"/>
          </a:xfrm>
        </p:grpSpPr>
        <p:cxnSp>
          <p:nvCxnSpPr>
            <p:cNvPr id="157" name="Conector recto 156"/>
            <p:cNvCxnSpPr>
              <a:stCxn id="134" idx="4"/>
            </p:cNvCxnSpPr>
            <p:nvPr/>
          </p:nvCxnSpPr>
          <p:spPr bwMode="auto">
            <a:xfrm flipH="1">
              <a:off x="2806730" y="5550705"/>
              <a:ext cx="166592" cy="352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Conector recto 159"/>
            <p:cNvCxnSpPr/>
            <p:nvPr/>
          </p:nvCxnSpPr>
          <p:spPr bwMode="auto">
            <a:xfrm flipH="1">
              <a:off x="4211987" y="5526165"/>
              <a:ext cx="480917" cy="3593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Conector recto 160"/>
            <p:cNvCxnSpPr/>
            <p:nvPr/>
          </p:nvCxnSpPr>
          <p:spPr bwMode="auto">
            <a:xfrm flipH="1">
              <a:off x="4526312" y="5526165"/>
              <a:ext cx="166592" cy="352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62" name="Conector recto 161"/>
          <p:cNvCxnSpPr/>
          <p:nvPr/>
        </p:nvCxnSpPr>
        <p:spPr bwMode="auto">
          <a:xfrm>
            <a:off x="6216904" y="5270133"/>
            <a:ext cx="107570" cy="1828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3" name="Conector recto 162"/>
          <p:cNvCxnSpPr/>
          <p:nvPr/>
        </p:nvCxnSpPr>
        <p:spPr bwMode="auto">
          <a:xfrm>
            <a:off x="6216904" y="5270134"/>
            <a:ext cx="171576" cy="10117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4" name="Elipse 163"/>
          <p:cNvSpPr/>
          <p:nvPr/>
        </p:nvSpPr>
        <p:spPr bwMode="auto">
          <a:xfrm>
            <a:off x="9482216" y="4863538"/>
            <a:ext cx="43204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5" name="Rectángulo 164"/>
          <p:cNvSpPr/>
          <p:nvPr/>
        </p:nvSpPr>
        <p:spPr bwMode="auto">
          <a:xfrm>
            <a:off x="9392005" y="5660416"/>
            <a:ext cx="143485" cy="1434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6" name="Rectángulo 165"/>
          <p:cNvSpPr/>
          <p:nvPr/>
        </p:nvSpPr>
        <p:spPr bwMode="auto">
          <a:xfrm>
            <a:off x="9539561" y="5660416"/>
            <a:ext cx="143485" cy="14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7" name="Rectángulo 166"/>
          <p:cNvSpPr/>
          <p:nvPr/>
        </p:nvSpPr>
        <p:spPr bwMode="auto">
          <a:xfrm>
            <a:off x="9392005" y="5803894"/>
            <a:ext cx="143485" cy="14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8" name="Rectángulo 167"/>
          <p:cNvSpPr/>
          <p:nvPr/>
        </p:nvSpPr>
        <p:spPr bwMode="auto">
          <a:xfrm>
            <a:off x="9539561" y="5803894"/>
            <a:ext cx="143485" cy="1434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9" name="Rectángulo 168"/>
          <p:cNvSpPr/>
          <p:nvPr/>
        </p:nvSpPr>
        <p:spPr bwMode="auto">
          <a:xfrm>
            <a:off x="9079476" y="5660416"/>
            <a:ext cx="143485" cy="1434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0" name="Rectángulo 169"/>
          <p:cNvSpPr/>
          <p:nvPr/>
        </p:nvSpPr>
        <p:spPr bwMode="auto">
          <a:xfrm>
            <a:off x="9220429" y="5660416"/>
            <a:ext cx="143485" cy="1434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1" name="Rectángulo 170"/>
          <p:cNvSpPr/>
          <p:nvPr/>
        </p:nvSpPr>
        <p:spPr bwMode="auto">
          <a:xfrm>
            <a:off x="9079474" y="5803894"/>
            <a:ext cx="143485" cy="1434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2" name="Rectángulo 171"/>
          <p:cNvSpPr/>
          <p:nvPr/>
        </p:nvSpPr>
        <p:spPr bwMode="auto">
          <a:xfrm>
            <a:off x="9220428" y="5803894"/>
            <a:ext cx="143485" cy="14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3" name="Rectángulo 172"/>
          <p:cNvSpPr/>
          <p:nvPr/>
        </p:nvSpPr>
        <p:spPr bwMode="auto">
          <a:xfrm>
            <a:off x="9718518" y="5660414"/>
            <a:ext cx="143485" cy="14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4" name="Rectángulo 173"/>
          <p:cNvSpPr/>
          <p:nvPr/>
        </p:nvSpPr>
        <p:spPr bwMode="auto">
          <a:xfrm>
            <a:off x="9859472" y="5660416"/>
            <a:ext cx="143485" cy="1434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5" name="Rectángulo 174"/>
          <p:cNvSpPr/>
          <p:nvPr/>
        </p:nvSpPr>
        <p:spPr bwMode="auto">
          <a:xfrm>
            <a:off x="9718518" y="5803893"/>
            <a:ext cx="143485" cy="14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6" name="Rectángulo 175"/>
          <p:cNvSpPr/>
          <p:nvPr/>
        </p:nvSpPr>
        <p:spPr bwMode="auto">
          <a:xfrm>
            <a:off x="9859473" y="5803893"/>
            <a:ext cx="143485" cy="14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7" name="Rectángulo 176"/>
          <p:cNvSpPr/>
          <p:nvPr/>
        </p:nvSpPr>
        <p:spPr bwMode="auto">
          <a:xfrm>
            <a:off x="10045174" y="5654475"/>
            <a:ext cx="143485" cy="1434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8" name="Rectángulo 177"/>
          <p:cNvSpPr/>
          <p:nvPr/>
        </p:nvSpPr>
        <p:spPr bwMode="auto">
          <a:xfrm>
            <a:off x="10186130" y="5654477"/>
            <a:ext cx="143485" cy="143478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9" name="Rectángulo 178"/>
          <p:cNvSpPr/>
          <p:nvPr/>
        </p:nvSpPr>
        <p:spPr bwMode="auto">
          <a:xfrm>
            <a:off x="10045172" y="5797962"/>
            <a:ext cx="143485" cy="14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80" name="Rectángulo 179"/>
          <p:cNvSpPr/>
          <p:nvPr/>
        </p:nvSpPr>
        <p:spPr bwMode="auto">
          <a:xfrm>
            <a:off x="10186122" y="5797961"/>
            <a:ext cx="143485" cy="14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81" name="Conector recto 180"/>
          <p:cNvCxnSpPr/>
          <p:nvPr/>
        </p:nvCxnSpPr>
        <p:spPr bwMode="auto">
          <a:xfrm flipH="1">
            <a:off x="9217324" y="5298573"/>
            <a:ext cx="480917" cy="3593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2" name="Conector recto 181"/>
          <p:cNvCxnSpPr/>
          <p:nvPr/>
        </p:nvCxnSpPr>
        <p:spPr bwMode="auto">
          <a:xfrm flipH="1">
            <a:off x="9531648" y="5298573"/>
            <a:ext cx="166592" cy="352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3" name="Conector recto 182"/>
          <p:cNvCxnSpPr/>
          <p:nvPr/>
        </p:nvCxnSpPr>
        <p:spPr bwMode="auto">
          <a:xfrm>
            <a:off x="9698240" y="5298573"/>
            <a:ext cx="152496" cy="3593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" name="Conector recto 183"/>
          <p:cNvCxnSpPr/>
          <p:nvPr/>
        </p:nvCxnSpPr>
        <p:spPr bwMode="auto">
          <a:xfrm>
            <a:off x="9698240" y="5298572"/>
            <a:ext cx="481108" cy="357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99" name="Grupo 198"/>
          <p:cNvGrpSpPr/>
          <p:nvPr/>
        </p:nvGrpSpPr>
        <p:grpSpPr>
          <a:xfrm>
            <a:off x="4081590" y="5267148"/>
            <a:ext cx="2135314" cy="458829"/>
            <a:chOff x="2557590" y="5523179"/>
            <a:chExt cx="2135314" cy="458829"/>
          </a:xfrm>
        </p:grpSpPr>
        <p:cxnSp>
          <p:nvCxnSpPr>
            <p:cNvPr id="190" name="Conector recto 189"/>
            <p:cNvCxnSpPr>
              <a:stCxn id="135" idx="4"/>
              <a:endCxn id="141" idx="0"/>
            </p:cNvCxnSpPr>
            <p:nvPr/>
          </p:nvCxnSpPr>
          <p:spPr bwMode="auto">
            <a:xfrm rot="5400000">
              <a:off x="3431702" y="4649067"/>
              <a:ext cx="387090" cy="2135314"/>
            </a:xfrm>
            <a:prstGeom prst="curvedConnector3">
              <a:avLst>
                <a:gd name="adj1" fmla="val 77067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1" name="Conector recto 190"/>
            <p:cNvCxnSpPr>
              <a:stCxn id="135" idx="4"/>
              <a:endCxn id="141" idx="0"/>
            </p:cNvCxnSpPr>
            <p:nvPr/>
          </p:nvCxnSpPr>
          <p:spPr bwMode="auto">
            <a:xfrm rot="5400000">
              <a:off x="3431702" y="4649067"/>
              <a:ext cx="387090" cy="213531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6" name="Conector recto 195"/>
            <p:cNvCxnSpPr>
              <a:stCxn id="134" idx="4"/>
              <a:endCxn id="141" idx="3"/>
            </p:cNvCxnSpPr>
            <p:nvPr/>
          </p:nvCxnSpPr>
          <p:spPr bwMode="auto">
            <a:xfrm flipH="1">
              <a:off x="2629332" y="5550705"/>
              <a:ext cx="343990" cy="43130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204" name="Conector recto 203"/>
          <p:cNvCxnSpPr>
            <a:stCxn id="133" idx="4"/>
            <a:endCxn id="134" idx="6"/>
          </p:cNvCxnSpPr>
          <p:nvPr/>
        </p:nvCxnSpPr>
        <p:spPr bwMode="auto">
          <a:xfrm rot="5400000">
            <a:off x="5495331" y="3490254"/>
            <a:ext cx="806412" cy="2370381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8926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animBg="1"/>
      <p:bldP spid="200" grpId="1" animBg="1"/>
      <p:bldP spid="186" grpId="0" animBg="1"/>
      <p:bldP spid="186" grpId="1" animBg="1"/>
      <p:bldP spid="1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SSVDAGs approach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38031"/>
            <a:ext cx="10515600" cy="10712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Reduce number of nodes by merging subtrees equal up to a similarity </a:t>
            </a:r>
            <a:r>
              <a:rPr lang="en-US" dirty="0" smtClean="0"/>
              <a:t>transform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7" name="CuadroTexto 26"/>
          <p:cNvSpPr txBox="1"/>
          <p:nvPr/>
        </p:nvSpPr>
        <p:spPr>
          <a:xfrm>
            <a:off x="4011367" y="3347931"/>
            <a:ext cx="1806168" cy="640556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800" b="1" dirty="0"/>
              <a:t>T</a:t>
            </a:r>
            <a:r>
              <a:rPr lang="en-US" sz="2800" dirty="0"/>
              <a:t>(A) </a:t>
            </a:r>
            <a:r>
              <a:rPr lang="en-US" sz="2800" b="1" dirty="0"/>
              <a:t>=</a:t>
            </a:r>
            <a:r>
              <a:rPr lang="en-US" sz="2800" dirty="0"/>
              <a:t> B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4486823" y="2900243"/>
            <a:ext cx="1702064" cy="61342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800" dirty="0"/>
              <a:t>A</a:t>
            </a:r>
            <a:r>
              <a:rPr lang="en-US" sz="2800" b="1" dirty="0"/>
              <a:t> ≠ </a:t>
            </a:r>
            <a:r>
              <a:rPr lang="en-US" sz="2800" dirty="0"/>
              <a:t>B</a:t>
            </a:r>
          </a:p>
        </p:txBody>
      </p:sp>
      <p:grpSp>
        <p:nvGrpSpPr>
          <p:cNvPr id="85" name="Grupo 84"/>
          <p:cNvGrpSpPr/>
          <p:nvPr/>
        </p:nvGrpSpPr>
        <p:grpSpPr>
          <a:xfrm>
            <a:off x="1810453" y="2425310"/>
            <a:ext cx="1747467" cy="1986891"/>
            <a:chOff x="1200781" y="2709074"/>
            <a:chExt cx="1444064" cy="1717550"/>
          </a:xfrm>
        </p:grpSpPr>
        <p:sp>
          <p:nvSpPr>
            <p:cNvPr id="30" name="Elipse 29"/>
            <p:cNvSpPr/>
            <p:nvPr/>
          </p:nvSpPr>
          <p:spPr bwMode="auto">
            <a:xfrm>
              <a:off x="1751058" y="2709074"/>
              <a:ext cx="345225" cy="34522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31" name="Conector recto 30"/>
            <p:cNvCxnSpPr>
              <a:stCxn id="30" idx="4"/>
            </p:cNvCxnSpPr>
            <p:nvPr/>
          </p:nvCxnSpPr>
          <p:spPr bwMode="auto">
            <a:xfrm flipH="1">
              <a:off x="1481861" y="3054299"/>
              <a:ext cx="441810" cy="28955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Conector recto 31"/>
            <p:cNvCxnSpPr>
              <a:stCxn id="30" idx="4"/>
            </p:cNvCxnSpPr>
            <p:nvPr/>
          </p:nvCxnSpPr>
          <p:spPr bwMode="auto">
            <a:xfrm flipH="1">
              <a:off x="1880815" y="3054299"/>
              <a:ext cx="42856" cy="2228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Conector recto 32"/>
            <p:cNvCxnSpPr>
              <a:stCxn id="30" idx="4"/>
            </p:cNvCxnSpPr>
            <p:nvPr/>
          </p:nvCxnSpPr>
          <p:spPr bwMode="auto">
            <a:xfrm>
              <a:off x="1923671" y="3054299"/>
              <a:ext cx="57537" cy="22280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Conector recto 33"/>
            <p:cNvCxnSpPr>
              <a:stCxn id="30" idx="4"/>
              <a:endCxn id="36" idx="0"/>
            </p:cNvCxnSpPr>
            <p:nvPr/>
          </p:nvCxnSpPr>
          <p:spPr bwMode="auto">
            <a:xfrm>
              <a:off x="1923671" y="3054299"/>
              <a:ext cx="460300" cy="2876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5" name="Elipse 34"/>
            <p:cNvSpPr/>
            <p:nvPr/>
          </p:nvSpPr>
          <p:spPr bwMode="auto">
            <a:xfrm>
              <a:off x="1300786" y="3341952"/>
              <a:ext cx="345225" cy="34522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600" b="1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A</a:t>
              </a:r>
              <a:endParaRPr 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6" name="Elipse 35"/>
            <p:cNvSpPr/>
            <p:nvPr/>
          </p:nvSpPr>
          <p:spPr bwMode="auto">
            <a:xfrm>
              <a:off x="2211358" y="3341952"/>
              <a:ext cx="345225" cy="34522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600" b="1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B</a:t>
              </a:r>
              <a:endParaRPr 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7" name="Triángulo isósceles 36"/>
            <p:cNvSpPr/>
            <p:nvPr/>
          </p:nvSpPr>
          <p:spPr bwMode="auto">
            <a:xfrm>
              <a:off x="1200781" y="3700164"/>
              <a:ext cx="537173" cy="546230"/>
            </a:xfrm>
            <a:prstGeom prst="triangle">
              <a:avLst/>
            </a:prstGeom>
            <a:solidFill>
              <a:schemeClr val="accent3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:</a:t>
              </a:r>
              <a:endParaRPr lang="en-US" sz="1200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8" name="Rectángulo 37"/>
            <p:cNvSpPr/>
            <p:nvPr/>
          </p:nvSpPr>
          <p:spPr bwMode="auto">
            <a:xfrm>
              <a:off x="1200782" y="4293096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39" name="Rectángulo 38"/>
            <p:cNvSpPr/>
            <p:nvPr/>
          </p:nvSpPr>
          <p:spPr bwMode="auto">
            <a:xfrm>
              <a:off x="1266371" y="4293096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0" name="Rectángulo 39"/>
            <p:cNvSpPr/>
            <p:nvPr/>
          </p:nvSpPr>
          <p:spPr bwMode="auto">
            <a:xfrm>
              <a:off x="1200781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1" name="Rectángulo 40"/>
            <p:cNvSpPr/>
            <p:nvPr/>
          </p:nvSpPr>
          <p:spPr bwMode="auto">
            <a:xfrm>
              <a:off x="1266370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2" name="Rectángulo 41"/>
            <p:cNvSpPr/>
            <p:nvPr/>
          </p:nvSpPr>
          <p:spPr bwMode="auto">
            <a:xfrm>
              <a:off x="1398727" y="4293096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3" name="Rectángulo 42"/>
            <p:cNvSpPr/>
            <p:nvPr/>
          </p:nvSpPr>
          <p:spPr bwMode="auto">
            <a:xfrm>
              <a:off x="1464316" y="4293096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4" name="Rectángulo 43"/>
            <p:cNvSpPr/>
            <p:nvPr/>
          </p:nvSpPr>
          <p:spPr bwMode="auto">
            <a:xfrm>
              <a:off x="1398726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5" name="Rectángulo 44"/>
            <p:cNvSpPr/>
            <p:nvPr/>
          </p:nvSpPr>
          <p:spPr bwMode="auto">
            <a:xfrm>
              <a:off x="1464316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6" name="Rectángulo 45"/>
            <p:cNvSpPr/>
            <p:nvPr/>
          </p:nvSpPr>
          <p:spPr bwMode="auto">
            <a:xfrm>
              <a:off x="1600544" y="4293096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7" name="Rectángulo 46"/>
            <p:cNvSpPr/>
            <p:nvPr/>
          </p:nvSpPr>
          <p:spPr bwMode="auto">
            <a:xfrm>
              <a:off x="1666133" y="4293096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8" name="Rectángulo 47"/>
            <p:cNvSpPr/>
            <p:nvPr/>
          </p:nvSpPr>
          <p:spPr bwMode="auto">
            <a:xfrm>
              <a:off x="1600543" y="4359860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49" name="Rectángulo 48"/>
            <p:cNvSpPr/>
            <p:nvPr/>
          </p:nvSpPr>
          <p:spPr bwMode="auto">
            <a:xfrm>
              <a:off x="1666132" y="4359860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0" name="Rectángulo 49"/>
            <p:cNvSpPr/>
            <p:nvPr/>
          </p:nvSpPr>
          <p:spPr bwMode="auto">
            <a:xfrm>
              <a:off x="2106311" y="4293096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1" name="Rectángulo 50"/>
            <p:cNvSpPr/>
            <p:nvPr/>
          </p:nvSpPr>
          <p:spPr bwMode="auto">
            <a:xfrm>
              <a:off x="2171901" y="4293096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2" name="Rectángulo 51"/>
            <p:cNvSpPr/>
            <p:nvPr/>
          </p:nvSpPr>
          <p:spPr bwMode="auto">
            <a:xfrm>
              <a:off x="2106310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3" name="Rectángulo 52"/>
            <p:cNvSpPr/>
            <p:nvPr/>
          </p:nvSpPr>
          <p:spPr bwMode="auto">
            <a:xfrm>
              <a:off x="2171900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4" name="Rectángulo 53"/>
            <p:cNvSpPr/>
            <p:nvPr/>
          </p:nvSpPr>
          <p:spPr bwMode="auto">
            <a:xfrm>
              <a:off x="2304256" y="4293096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5" name="Rectángulo 54"/>
            <p:cNvSpPr/>
            <p:nvPr/>
          </p:nvSpPr>
          <p:spPr bwMode="auto">
            <a:xfrm>
              <a:off x="2369846" y="4293096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6" name="Rectángulo 55"/>
            <p:cNvSpPr/>
            <p:nvPr/>
          </p:nvSpPr>
          <p:spPr bwMode="auto">
            <a:xfrm>
              <a:off x="2304256" y="4359860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7" name="Rectángulo 56"/>
            <p:cNvSpPr/>
            <p:nvPr/>
          </p:nvSpPr>
          <p:spPr bwMode="auto">
            <a:xfrm>
              <a:off x="2369845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8" name="Rectángulo 57"/>
            <p:cNvSpPr/>
            <p:nvPr/>
          </p:nvSpPr>
          <p:spPr bwMode="auto">
            <a:xfrm>
              <a:off x="2506073" y="4293096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59" name="Rectángulo 58"/>
            <p:cNvSpPr/>
            <p:nvPr/>
          </p:nvSpPr>
          <p:spPr bwMode="auto">
            <a:xfrm>
              <a:off x="2571662" y="4293096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60" name="Rectángulo 59"/>
            <p:cNvSpPr/>
            <p:nvPr/>
          </p:nvSpPr>
          <p:spPr bwMode="auto">
            <a:xfrm>
              <a:off x="2506072" y="4359860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61" name="Rectángulo 60"/>
            <p:cNvSpPr/>
            <p:nvPr/>
          </p:nvSpPr>
          <p:spPr bwMode="auto">
            <a:xfrm>
              <a:off x="2571661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62" name="Triángulo isósceles 61"/>
            <p:cNvSpPr/>
            <p:nvPr/>
          </p:nvSpPr>
          <p:spPr bwMode="auto">
            <a:xfrm>
              <a:off x="2107672" y="3697831"/>
              <a:ext cx="537173" cy="548562"/>
            </a:xfrm>
            <a:prstGeom prst="triangle">
              <a:avLst/>
            </a:prstGeom>
            <a:solidFill>
              <a:schemeClr val="accent3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:</a:t>
              </a:r>
              <a:endParaRPr 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84" name="Grupo 83"/>
          <p:cNvGrpSpPr/>
          <p:nvPr/>
        </p:nvGrpSpPr>
        <p:grpSpPr>
          <a:xfrm>
            <a:off x="6167379" y="2331429"/>
            <a:ext cx="1260121" cy="2107544"/>
            <a:chOff x="6012161" y="2738084"/>
            <a:chExt cx="963045" cy="1688540"/>
          </a:xfrm>
        </p:grpSpPr>
        <p:sp>
          <p:nvSpPr>
            <p:cNvPr id="64" name="Elipse 63"/>
            <p:cNvSpPr/>
            <p:nvPr/>
          </p:nvSpPr>
          <p:spPr bwMode="auto">
            <a:xfrm>
              <a:off x="6492409" y="2738084"/>
              <a:ext cx="345225" cy="34522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65" name="Conector recto 64"/>
            <p:cNvCxnSpPr/>
            <p:nvPr/>
          </p:nvCxnSpPr>
          <p:spPr bwMode="auto">
            <a:xfrm flipH="1">
              <a:off x="6280748" y="3085695"/>
              <a:ext cx="384273" cy="2871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Conector recto 65"/>
            <p:cNvCxnSpPr/>
            <p:nvPr/>
          </p:nvCxnSpPr>
          <p:spPr bwMode="auto">
            <a:xfrm flipH="1">
              <a:off x="6607483" y="3085695"/>
              <a:ext cx="57537" cy="21490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Conector recto 66"/>
            <p:cNvCxnSpPr/>
            <p:nvPr/>
          </p:nvCxnSpPr>
          <p:spPr bwMode="auto">
            <a:xfrm>
              <a:off x="6665021" y="3085695"/>
              <a:ext cx="57537" cy="21490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68" name="Elipse 67"/>
            <p:cNvSpPr/>
            <p:nvPr/>
          </p:nvSpPr>
          <p:spPr bwMode="auto">
            <a:xfrm>
              <a:off x="6099674" y="3370962"/>
              <a:ext cx="345225" cy="345225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r>
                <a:rPr lang="en-US" sz="1600" b="1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A</a:t>
              </a:r>
              <a:endParaRPr lang="en-US" sz="2000" b="1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69" name="Forma libre 68"/>
            <p:cNvSpPr/>
            <p:nvPr/>
          </p:nvSpPr>
          <p:spPr bwMode="auto">
            <a:xfrm rot="14930324">
              <a:off x="6477748" y="2962845"/>
              <a:ext cx="362560" cy="632356"/>
            </a:xfrm>
            <a:custGeom>
              <a:avLst/>
              <a:gdLst>
                <a:gd name="connsiteX0" fmla="*/ 0 w 716280"/>
                <a:gd name="connsiteY0" fmla="*/ 0 h 1127760"/>
                <a:gd name="connsiteX1" fmla="*/ 716280 w 716280"/>
                <a:gd name="connsiteY1" fmla="*/ 1127760 h 1127760"/>
                <a:gd name="connsiteX0" fmla="*/ 0 w 1331308"/>
                <a:gd name="connsiteY0" fmla="*/ 204007 h 362359"/>
                <a:gd name="connsiteX1" fmla="*/ 1331308 w 1331308"/>
                <a:gd name="connsiteY1" fmla="*/ 17355 h 362359"/>
                <a:gd name="connsiteX0" fmla="*/ 0 w 310770"/>
                <a:gd name="connsiteY0" fmla="*/ 0 h 676633"/>
                <a:gd name="connsiteX1" fmla="*/ 310770 w 310770"/>
                <a:gd name="connsiteY1" fmla="*/ 676633 h 676633"/>
                <a:gd name="connsiteX0" fmla="*/ 180427 w 491197"/>
                <a:gd name="connsiteY0" fmla="*/ 0 h 676633"/>
                <a:gd name="connsiteX1" fmla="*/ 491197 w 491197"/>
                <a:gd name="connsiteY1" fmla="*/ 676633 h 676633"/>
                <a:gd name="connsiteX0" fmla="*/ 178254 w 500375"/>
                <a:gd name="connsiteY0" fmla="*/ 0 h 646609"/>
                <a:gd name="connsiteX1" fmla="*/ 500375 w 500375"/>
                <a:gd name="connsiteY1" fmla="*/ 644717 h 646609"/>
                <a:gd name="connsiteX0" fmla="*/ 210115 w 532236"/>
                <a:gd name="connsiteY0" fmla="*/ 0 h 953489"/>
                <a:gd name="connsiteX1" fmla="*/ 532236 w 532236"/>
                <a:gd name="connsiteY1" fmla="*/ 644717 h 953489"/>
                <a:gd name="connsiteX0" fmla="*/ 233919 w 468073"/>
                <a:gd name="connsiteY0" fmla="*/ 0 h 927869"/>
                <a:gd name="connsiteX1" fmla="*/ 468073 w 468073"/>
                <a:gd name="connsiteY1" fmla="*/ 607654 h 927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8073" h="927869">
                  <a:moveTo>
                    <a:pt x="233919" y="0"/>
                  </a:moveTo>
                  <a:cubicBezTo>
                    <a:pt x="-227533" y="1003134"/>
                    <a:pt x="70308" y="1171955"/>
                    <a:pt x="468073" y="607654"/>
                  </a:cubicBezTo>
                </a:path>
              </a:pathLst>
            </a:custGeom>
            <a:noFill/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1" name="Triángulo isósceles 70"/>
            <p:cNvSpPr/>
            <p:nvPr/>
          </p:nvSpPr>
          <p:spPr bwMode="auto">
            <a:xfrm>
              <a:off x="6012161" y="3722940"/>
              <a:ext cx="537173" cy="523454"/>
            </a:xfrm>
            <a:prstGeom prst="triangle">
              <a:avLst/>
            </a:prstGeom>
            <a:solidFill>
              <a:schemeClr val="accent3">
                <a:lumMod val="9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:</a:t>
              </a:r>
              <a:endParaRPr lang="en-US" dirty="0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2" name="Rectángulo 71"/>
            <p:cNvSpPr/>
            <p:nvPr/>
          </p:nvSpPr>
          <p:spPr bwMode="auto">
            <a:xfrm>
              <a:off x="6012162" y="4293096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3" name="Rectángulo 72"/>
            <p:cNvSpPr/>
            <p:nvPr/>
          </p:nvSpPr>
          <p:spPr bwMode="auto">
            <a:xfrm>
              <a:off x="6077751" y="4293096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4" name="Rectángulo 73"/>
            <p:cNvSpPr/>
            <p:nvPr/>
          </p:nvSpPr>
          <p:spPr bwMode="auto">
            <a:xfrm>
              <a:off x="6012161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5" name="Rectángulo 74"/>
            <p:cNvSpPr/>
            <p:nvPr/>
          </p:nvSpPr>
          <p:spPr bwMode="auto">
            <a:xfrm>
              <a:off x="6077750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6" name="Rectángulo 75"/>
            <p:cNvSpPr/>
            <p:nvPr/>
          </p:nvSpPr>
          <p:spPr bwMode="auto">
            <a:xfrm>
              <a:off x="6210107" y="4293096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7" name="Rectángulo 76"/>
            <p:cNvSpPr/>
            <p:nvPr/>
          </p:nvSpPr>
          <p:spPr bwMode="auto">
            <a:xfrm>
              <a:off x="6275696" y="4293096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8" name="Rectángulo 77"/>
            <p:cNvSpPr/>
            <p:nvPr/>
          </p:nvSpPr>
          <p:spPr bwMode="auto">
            <a:xfrm>
              <a:off x="6210106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9" name="Rectángulo 78"/>
            <p:cNvSpPr/>
            <p:nvPr/>
          </p:nvSpPr>
          <p:spPr bwMode="auto">
            <a:xfrm>
              <a:off x="6275696" y="4359860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80" name="Rectángulo 79"/>
            <p:cNvSpPr/>
            <p:nvPr/>
          </p:nvSpPr>
          <p:spPr bwMode="auto">
            <a:xfrm>
              <a:off x="6411923" y="4293096"/>
              <a:ext cx="66767" cy="667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81" name="Rectángulo 80"/>
            <p:cNvSpPr/>
            <p:nvPr/>
          </p:nvSpPr>
          <p:spPr bwMode="auto">
            <a:xfrm>
              <a:off x="6477513" y="4293096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82" name="Rectángulo 81"/>
            <p:cNvSpPr/>
            <p:nvPr/>
          </p:nvSpPr>
          <p:spPr bwMode="auto">
            <a:xfrm>
              <a:off x="6411923" y="4359860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  <p:sp>
          <p:nvSpPr>
            <p:cNvPr id="83" name="Rectángulo 82"/>
            <p:cNvSpPr/>
            <p:nvPr/>
          </p:nvSpPr>
          <p:spPr bwMode="auto">
            <a:xfrm>
              <a:off x="6477512" y="4359860"/>
              <a:ext cx="66767" cy="6676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solidFill>
                  <a:schemeClr val="bg1"/>
                </a:solidFill>
                <a:latin typeface="Arial" charset="0"/>
                <a:ea typeface="ＭＳ Ｐゴシック" charset="-128"/>
              </a:endParaRPr>
            </a:p>
          </p:txBody>
        </p:sp>
      </p:grpSp>
      <p:sp>
        <p:nvSpPr>
          <p:cNvPr id="86" name="CuadroTexto 85"/>
          <p:cNvSpPr txBox="1"/>
          <p:nvPr/>
        </p:nvSpPr>
        <p:spPr>
          <a:xfrm>
            <a:off x="7453286" y="2765298"/>
            <a:ext cx="856089" cy="457401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2000" b="1" dirty="0"/>
              <a:t>T</a:t>
            </a:r>
            <a:r>
              <a:rPr lang="en-US" sz="2000" dirty="0"/>
              <a:t>(A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sp>
        <p:nvSpPr>
          <p:cNvPr id="87" name="Marcador de contenido 2"/>
          <p:cNvSpPr txBox="1">
            <a:spLocks/>
          </p:cNvSpPr>
          <p:nvPr/>
        </p:nvSpPr>
        <p:spPr>
          <a:xfrm>
            <a:off x="829322" y="4659314"/>
            <a:ext cx="7522132" cy="1466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Chosen transform: </a:t>
            </a:r>
            <a:r>
              <a:rPr lang="en-US" b="1" dirty="0" smtClean="0"/>
              <a:t>Reflection Symmetries</a:t>
            </a:r>
          </a:p>
          <a:p>
            <a:pPr lvl="1"/>
            <a:r>
              <a:rPr lang="en-US" dirty="0" smtClean="0"/>
              <a:t>Geometric meaning</a:t>
            </a:r>
          </a:p>
          <a:p>
            <a:pPr lvl="1"/>
            <a:r>
              <a:rPr lang="en-US" dirty="0" smtClean="0"/>
              <a:t>Expected in real-world scenes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88" name="Imagen 8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196" y="3818520"/>
            <a:ext cx="3896676" cy="2262775"/>
          </a:xfrm>
          <a:prstGeom prst="rect">
            <a:avLst/>
          </a:prstGeom>
        </p:spPr>
      </p:pic>
      <p:pic>
        <p:nvPicPr>
          <p:cNvPr id="89" name="Picture 2" descr="Resultado de imagen de cad 3d mode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571" y="4974894"/>
            <a:ext cx="2197998" cy="1649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35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Symmetries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Mirror transform along main 3 planes</a:t>
            </a:r>
          </a:p>
          <a:p>
            <a:pPr lvl="1"/>
            <a:r>
              <a:rPr lang="en-US" dirty="0"/>
              <a:t>Pointer tag is encoded with only 3 bits (X,Y,Z)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Useful properties for building and traversing</a:t>
            </a:r>
          </a:p>
          <a:p>
            <a:pPr lvl="1"/>
            <a:r>
              <a:rPr lang="en-US" dirty="0"/>
              <a:t>Order of application does not matter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Cyclic (applying just means inverting the tag)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6931336" y="2438160"/>
            <a:ext cx="1638932" cy="713191"/>
            <a:chOff x="1907704" y="2355769"/>
            <a:chExt cx="1638932" cy="713191"/>
          </a:xfrm>
        </p:grpSpPr>
        <p:grpSp>
          <p:nvGrpSpPr>
            <p:cNvPr id="20" name="Grupo 19"/>
            <p:cNvGrpSpPr/>
            <p:nvPr/>
          </p:nvGrpSpPr>
          <p:grpSpPr>
            <a:xfrm>
              <a:off x="1907704" y="2591619"/>
              <a:ext cx="432048" cy="475253"/>
              <a:chOff x="1835696" y="2996952"/>
              <a:chExt cx="432048" cy="432048"/>
            </a:xfrm>
          </p:grpSpPr>
          <p:sp>
            <p:nvSpPr>
              <p:cNvPr id="11" name="Rectángulo 10"/>
              <p:cNvSpPr/>
              <p:nvPr/>
            </p:nvSpPr>
            <p:spPr bwMode="auto">
              <a:xfrm>
                <a:off x="1835696" y="2996952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2" name="Rectángulo 11"/>
              <p:cNvSpPr/>
              <p:nvPr/>
            </p:nvSpPr>
            <p:spPr bwMode="auto">
              <a:xfrm>
                <a:off x="2051720" y="2996952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3" name="Rectángulo 12"/>
              <p:cNvSpPr/>
              <p:nvPr/>
            </p:nvSpPr>
            <p:spPr bwMode="auto">
              <a:xfrm>
                <a:off x="2051720" y="3212976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4" name="Rectángulo 13"/>
              <p:cNvSpPr/>
              <p:nvPr/>
            </p:nvSpPr>
            <p:spPr bwMode="auto">
              <a:xfrm>
                <a:off x="1835696" y="3212976"/>
                <a:ext cx="216024" cy="21602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sp>
          <p:nvSpPr>
            <p:cNvPr id="23" name="Flecha derecha 22"/>
            <p:cNvSpPr/>
            <p:nvPr/>
          </p:nvSpPr>
          <p:spPr bwMode="auto">
            <a:xfrm>
              <a:off x="2521358" y="2710532"/>
              <a:ext cx="432048" cy="235406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24" name="Grupo 23"/>
            <p:cNvGrpSpPr/>
            <p:nvPr/>
          </p:nvGrpSpPr>
          <p:grpSpPr>
            <a:xfrm flipH="1">
              <a:off x="3117760" y="2593707"/>
              <a:ext cx="428876" cy="475253"/>
              <a:chOff x="1835696" y="2996952"/>
              <a:chExt cx="432048" cy="432048"/>
            </a:xfrm>
          </p:grpSpPr>
          <p:sp>
            <p:nvSpPr>
              <p:cNvPr id="25" name="Rectángulo 24"/>
              <p:cNvSpPr/>
              <p:nvPr/>
            </p:nvSpPr>
            <p:spPr bwMode="auto">
              <a:xfrm>
                <a:off x="1835696" y="2996952"/>
                <a:ext cx="216024" cy="21602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26" name="Rectángulo 25"/>
              <p:cNvSpPr/>
              <p:nvPr/>
            </p:nvSpPr>
            <p:spPr bwMode="auto">
              <a:xfrm>
                <a:off x="2051720" y="2996952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27" name="Rectángulo 26"/>
              <p:cNvSpPr/>
              <p:nvPr/>
            </p:nvSpPr>
            <p:spPr bwMode="auto">
              <a:xfrm>
                <a:off x="2051720" y="3212976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28" name="Rectángulo 27"/>
              <p:cNvSpPr/>
              <p:nvPr/>
            </p:nvSpPr>
            <p:spPr bwMode="auto">
              <a:xfrm>
                <a:off x="1835696" y="3212976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CuadroTexto 5"/>
                <p:cNvSpPr txBox="1"/>
                <p:nvPr/>
              </p:nvSpPr>
              <p:spPr>
                <a:xfrm>
                  <a:off x="2477397" y="2355769"/>
                  <a:ext cx="386939" cy="3193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" name="CuadroTexto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77397" y="2355769"/>
                  <a:ext cx="386939" cy="319327"/>
                </a:xfrm>
                <a:prstGeom prst="rect">
                  <a:avLst/>
                </a:prstGeom>
                <a:blipFill>
                  <a:blip r:embed="rId2"/>
                  <a:stretch>
                    <a:fillRect l="-26563" r="-26563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Grupo 14"/>
          <p:cNvGrpSpPr/>
          <p:nvPr/>
        </p:nvGrpSpPr>
        <p:grpSpPr>
          <a:xfrm>
            <a:off x="3139288" y="2473319"/>
            <a:ext cx="1638932" cy="685927"/>
            <a:chOff x="4661260" y="2383033"/>
            <a:chExt cx="1638932" cy="685927"/>
          </a:xfrm>
        </p:grpSpPr>
        <p:grpSp>
          <p:nvGrpSpPr>
            <p:cNvPr id="101" name="Grupo 100"/>
            <p:cNvGrpSpPr/>
            <p:nvPr/>
          </p:nvGrpSpPr>
          <p:grpSpPr>
            <a:xfrm>
              <a:off x="4661260" y="2634824"/>
              <a:ext cx="1638932" cy="434136"/>
              <a:chOff x="4661260" y="2634824"/>
              <a:chExt cx="1638932" cy="434136"/>
            </a:xfrm>
          </p:grpSpPr>
          <p:grpSp>
            <p:nvGrpSpPr>
              <p:cNvPr id="41" name="Grupo 40"/>
              <p:cNvGrpSpPr/>
              <p:nvPr/>
            </p:nvGrpSpPr>
            <p:grpSpPr>
              <a:xfrm>
                <a:off x="4661260" y="2634824"/>
                <a:ext cx="432048" cy="432048"/>
                <a:chOff x="1835696" y="2996952"/>
                <a:chExt cx="432048" cy="432048"/>
              </a:xfrm>
            </p:grpSpPr>
            <p:sp>
              <p:nvSpPr>
                <p:cNvPr id="42" name="Rectángulo 41"/>
                <p:cNvSpPr/>
                <p:nvPr/>
              </p:nvSpPr>
              <p:spPr bwMode="auto">
                <a:xfrm>
                  <a:off x="1835696" y="2996952"/>
                  <a:ext cx="216024" cy="216024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43" name="Rectángulo 42"/>
                <p:cNvSpPr/>
                <p:nvPr/>
              </p:nvSpPr>
              <p:spPr bwMode="auto">
                <a:xfrm>
                  <a:off x="2051720" y="2996952"/>
                  <a:ext cx="216024" cy="216024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44" name="Rectángulo 43"/>
                <p:cNvSpPr/>
                <p:nvPr/>
              </p:nvSpPr>
              <p:spPr bwMode="auto">
                <a:xfrm>
                  <a:off x="2051720" y="3212976"/>
                  <a:ext cx="216024" cy="216024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45" name="Rectángulo 44"/>
                <p:cNvSpPr/>
                <p:nvPr/>
              </p:nvSpPr>
              <p:spPr bwMode="auto">
                <a:xfrm>
                  <a:off x="1835696" y="3212976"/>
                  <a:ext cx="216024" cy="216024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>
                    <a:latin typeface="Arial" charset="0"/>
                    <a:ea typeface="ＭＳ Ｐゴシック" charset="-128"/>
                  </a:endParaRPr>
                </a:p>
              </p:txBody>
            </p:sp>
          </p:grpSp>
          <p:sp>
            <p:nvSpPr>
              <p:cNvPr id="46" name="Flecha derecha 45"/>
              <p:cNvSpPr/>
              <p:nvPr/>
            </p:nvSpPr>
            <p:spPr bwMode="auto">
              <a:xfrm>
                <a:off x="5274914" y="2742836"/>
                <a:ext cx="432048" cy="214005"/>
              </a:xfrm>
              <a:prstGeom prst="rightArrow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grpSp>
            <p:nvGrpSpPr>
              <p:cNvPr id="47" name="Grupo 46"/>
              <p:cNvGrpSpPr/>
              <p:nvPr/>
            </p:nvGrpSpPr>
            <p:grpSpPr>
              <a:xfrm flipH="1">
                <a:off x="5871316" y="2636912"/>
                <a:ext cx="428876" cy="432048"/>
                <a:chOff x="1835696" y="2996952"/>
                <a:chExt cx="432048" cy="432048"/>
              </a:xfrm>
            </p:grpSpPr>
            <p:sp>
              <p:nvSpPr>
                <p:cNvPr id="48" name="Rectángulo 47"/>
                <p:cNvSpPr/>
                <p:nvPr/>
              </p:nvSpPr>
              <p:spPr bwMode="auto">
                <a:xfrm>
                  <a:off x="1835696" y="2996952"/>
                  <a:ext cx="216024" cy="216024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49" name="Rectángulo 48"/>
                <p:cNvSpPr/>
                <p:nvPr/>
              </p:nvSpPr>
              <p:spPr bwMode="auto">
                <a:xfrm>
                  <a:off x="2051720" y="2996952"/>
                  <a:ext cx="216024" cy="216024"/>
                </a:xfrm>
                <a:prstGeom prst="rect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50" name="Rectángulo 49"/>
                <p:cNvSpPr/>
                <p:nvPr/>
              </p:nvSpPr>
              <p:spPr bwMode="auto">
                <a:xfrm>
                  <a:off x="2051720" y="3212976"/>
                  <a:ext cx="216024" cy="216024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>
                    <a:latin typeface="Arial" charset="0"/>
                    <a:ea typeface="ＭＳ Ｐゴシック" charset="-128"/>
                  </a:endParaRPr>
                </a:p>
              </p:txBody>
            </p:sp>
            <p:sp>
              <p:nvSpPr>
                <p:cNvPr id="51" name="Rectángulo 50"/>
                <p:cNvSpPr/>
                <p:nvPr/>
              </p:nvSpPr>
              <p:spPr bwMode="auto">
                <a:xfrm>
                  <a:off x="1835696" y="3212976"/>
                  <a:ext cx="216024" cy="216024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>
                    <a:latin typeface="Arial" charset="0"/>
                    <a:ea typeface="ＭＳ Ｐゴシック" charset="-128"/>
                  </a:endParaRPr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CuadroTexto 105"/>
                <p:cNvSpPr txBox="1"/>
                <p:nvPr/>
              </p:nvSpPr>
              <p:spPr>
                <a:xfrm>
                  <a:off x="5253489" y="2383033"/>
                  <a:ext cx="386939" cy="3193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6" name="CuadroTexto 10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53489" y="2383033"/>
                  <a:ext cx="386939" cy="319327"/>
                </a:xfrm>
                <a:prstGeom prst="rect">
                  <a:avLst/>
                </a:prstGeom>
                <a:blipFill>
                  <a:blip r:embed="rId3"/>
                  <a:stretch>
                    <a:fillRect l="-17460" r="-4762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6"/>
              <p:cNvSpPr txBox="1"/>
              <p:nvPr/>
            </p:nvSpPr>
            <p:spPr>
              <a:xfrm>
                <a:off x="2985978" y="4325683"/>
                <a:ext cx="3563646" cy="6157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s-ES" sz="2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s-ES" sz="2400" i="1"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s-ES" sz="2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s-E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7" name="Cuadro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5978" y="4325683"/>
                <a:ext cx="3563646" cy="6157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upo 7"/>
          <p:cNvGrpSpPr/>
          <p:nvPr/>
        </p:nvGrpSpPr>
        <p:grpSpPr>
          <a:xfrm>
            <a:off x="7492414" y="3623464"/>
            <a:ext cx="2541172" cy="1317920"/>
            <a:chOff x="5968414" y="3623464"/>
            <a:chExt cx="2541172" cy="1317920"/>
          </a:xfrm>
        </p:grpSpPr>
        <p:grpSp>
          <p:nvGrpSpPr>
            <p:cNvPr id="72" name="Grupo 71"/>
            <p:cNvGrpSpPr/>
            <p:nvPr/>
          </p:nvGrpSpPr>
          <p:grpSpPr>
            <a:xfrm>
              <a:off x="5968414" y="4146803"/>
              <a:ext cx="432048" cy="475253"/>
              <a:chOff x="1835696" y="2996952"/>
              <a:chExt cx="432048" cy="432048"/>
            </a:xfrm>
          </p:grpSpPr>
          <p:sp>
            <p:nvSpPr>
              <p:cNvPr id="73" name="Rectángulo 72"/>
              <p:cNvSpPr/>
              <p:nvPr/>
            </p:nvSpPr>
            <p:spPr bwMode="auto">
              <a:xfrm>
                <a:off x="1835696" y="2996952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74" name="Rectángulo 73"/>
              <p:cNvSpPr/>
              <p:nvPr/>
            </p:nvSpPr>
            <p:spPr bwMode="auto">
              <a:xfrm>
                <a:off x="2051720" y="2996952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75" name="Rectángulo 74"/>
              <p:cNvSpPr/>
              <p:nvPr/>
            </p:nvSpPr>
            <p:spPr bwMode="auto">
              <a:xfrm>
                <a:off x="2051720" y="3212976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76" name="Rectángulo 75"/>
              <p:cNvSpPr/>
              <p:nvPr/>
            </p:nvSpPr>
            <p:spPr bwMode="auto">
              <a:xfrm>
                <a:off x="1835696" y="3212976"/>
                <a:ext cx="216024" cy="21602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sp>
          <p:nvSpPr>
            <p:cNvPr id="77" name="Flecha derecha 76"/>
            <p:cNvSpPr/>
            <p:nvPr/>
          </p:nvSpPr>
          <p:spPr bwMode="auto">
            <a:xfrm rot="20039314">
              <a:off x="6474135" y="4102656"/>
              <a:ext cx="432048" cy="182939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78" name="Grupo 77"/>
            <p:cNvGrpSpPr/>
            <p:nvPr/>
          </p:nvGrpSpPr>
          <p:grpSpPr>
            <a:xfrm flipH="1">
              <a:off x="7026492" y="3790363"/>
              <a:ext cx="428876" cy="475253"/>
              <a:chOff x="1835696" y="2996952"/>
              <a:chExt cx="432048" cy="432048"/>
            </a:xfrm>
          </p:grpSpPr>
          <p:sp>
            <p:nvSpPr>
              <p:cNvPr id="79" name="Rectángulo 78"/>
              <p:cNvSpPr/>
              <p:nvPr/>
            </p:nvSpPr>
            <p:spPr bwMode="auto">
              <a:xfrm>
                <a:off x="1835696" y="2996952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0" name="Rectángulo 79"/>
              <p:cNvSpPr/>
              <p:nvPr/>
            </p:nvSpPr>
            <p:spPr bwMode="auto">
              <a:xfrm>
                <a:off x="2051720" y="2996952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1" name="Rectángulo 80"/>
              <p:cNvSpPr/>
              <p:nvPr/>
            </p:nvSpPr>
            <p:spPr bwMode="auto">
              <a:xfrm>
                <a:off x="2051720" y="3212976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2" name="Rectángulo 81"/>
              <p:cNvSpPr/>
              <p:nvPr/>
            </p:nvSpPr>
            <p:spPr bwMode="auto">
              <a:xfrm>
                <a:off x="1835696" y="3212976"/>
                <a:ext cx="216024" cy="21602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sp>
          <p:nvSpPr>
            <p:cNvPr id="84" name="Flecha derecha 83"/>
            <p:cNvSpPr/>
            <p:nvPr/>
          </p:nvSpPr>
          <p:spPr bwMode="auto">
            <a:xfrm rot="1800000">
              <a:off x="6471116" y="4499424"/>
              <a:ext cx="432048" cy="178005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85" name="Grupo 84"/>
            <p:cNvGrpSpPr/>
            <p:nvPr/>
          </p:nvGrpSpPr>
          <p:grpSpPr>
            <a:xfrm flipH="1">
              <a:off x="7026492" y="4409199"/>
              <a:ext cx="428876" cy="475253"/>
              <a:chOff x="1835696" y="2996952"/>
              <a:chExt cx="432048" cy="432048"/>
            </a:xfrm>
          </p:grpSpPr>
          <p:sp>
            <p:nvSpPr>
              <p:cNvPr id="86" name="Rectángulo 85"/>
              <p:cNvSpPr/>
              <p:nvPr/>
            </p:nvSpPr>
            <p:spPr bwMode="auto">
              <a:xfrm>
                <a:off x="1835696" y="2996952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7" name="Rectángulo 86"/>
              <p:cNvSpPr/>
              <p:nvPr/>
            </p:nvSpPr>
            <p:spPr bwMode="auto">
              <a:xfrm>
                <a:off x="2051720" y="2996952"/>
                <a:ext cx="216024" cy="21602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8" name="Rectángulo 87"/>
              <p:cNvSpPr/>
              <p:nvPr/>
            </p:nvSpPr>
            <p:spPr bwMode="auto">
              <a:xfrm>
                <a:off x="2051720" y="3212976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9" name="Rectángulo 88"/>
              <p:cNvSpPr/>
              <p:nvPr/>
            </p:nvSpPr>
            <p:spPr bwMode="auto">
              <a:xfrm>
                <a:off x="1835696" y="3212976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sp>
          <p:nvSpPr>
            <p:cNvPr id="91" name="Flecha derecha 90"/>
            <p:cNvSpPr/>
            <p:nvPr/>
          </p:nvSpPr>
          <p:spPr bwMode="auto">
            <a:xfrm rot="900000">
              <a:off x="7516440" y="3995586"/>
              <a:ext cx="432048" cy="182939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2" name="Flecha derecha 91"/>
            <p:cNvSpPr/>
            <p:nvPr/>
          </p:nvSpPr>
          <p:spPr bwMode="auto">
            <a:xfrm rot="20700000">
              <a:off x="7516441" y="4495064"/>
              <a:ext cx="432048" cy="182939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93" name="Grupo 92"/>
            <p:cNvGrpSpPr/>
            <p:nvPr/>
          </p:nvGrpSpPr>
          <p:grpSpPr>
            <a:xfrm>
              <a:off x="8077538" y="4052759"/>
              <a:ext cx="432048" cy="475253"/>
              <a:chOff x="1835696" y="2996952"/>
              <a:chExt cx="432048" cy="432048"/>
            </a:xfrm>
          </p:grpSpPr>
          <p:sp>
            <p:nvSpPr>
              <p:cNvPr id="94" name="Rectángulo 93"/>
              <p:cNvSpPr/>
              <p:nvPr/>
            </p:nvSpPr>
            <p:spPr bwMode="auto">
              <a:xfrm>
                <a:off x="1835696" y="2996952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5" name="Rectángulo 94"/>
              <p:cNvSpPr/>
              <p:nvPr/>
            </p:nvSpPr>
            <p:spPr bwMode="auto">
              <a:xfrm>
                <a:off x="2051720" y="2996952"/>
                <a:ext cx="216024" cy="216024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6" name="Rectángulo 95"/>
              <p:cNvSpPr/>
              <p:nvPr/>
            </p:nvSpPr>
            <p:spPr bwMode="auto">
              <a:xfrm>
                <a:off x="2051720" y="3212976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7" name="Rectángulo 96"/>
              <p:cNvSpPr/>
              <p:nvPr/>
            </p:nvSpPr>
            <p:spPr bwMode="auto">
              <a:xfrm>
                <a:off x="1835696" y="3212976"/>
                <a:ext cx="216024" cy="216024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CuadroTexto 106"/>
                <p:cNvSpPr txBox="1"/>
                <p:nvPr/>
              </p:nvSpPr>
              <p:spPr>
                <a:xfrm>
                  <a:off x="6378768" y="3756604"/>
                  <a:ext cx="386939" cy="3193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7" name="CuadroTexto 10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78768" y="3756604"/>
                  <a:ext cx="386939" cy="319327"/>
                </a:xfrm>
                <a:prstGeom prst="rect">
                  <a:avLst/>
                </a:prstGeom>
                <a:blipFill>
                  <a:blip r:embed="rId5"/>
                  <a:stretch>
                    <a:fillRect l="-14063" b="-301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CuadroTexto 107"/>
                <p:cNvSpPr txBox="1"/>
                <p:nvPr/>
              </p:nvSpPr>
              <p:spPr>
                <a:xfrm>
                  <a:off x="6403037" y="4571133"/>
                  <a:ext cx="386939" cy="3193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8" name="CuadroTexto 10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03037" y="4571133"/>
                  <a:ext cx="386939" cy="319327"/>
                </a:xfrm>
                <a:prstGeom prst="rect">
                  <a:avLst/>
                </a:prstGeom>
                <a:blipFill>
                  <a:blip r:embed="rId6"/>
                  <a:stretch>
                    <a:fillRect l="-15625" r="-3125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CuadroTexto 108"/>
                <p:cNvSpPr txBox="1"/>
                <p:nvPr/>
              </p:nvSpPr>
              <p:spPr>
                <a:xfrm>
                  <a:off x="7568334" y="3623464"/>
                  <a:ext cx="386939" cy="3193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9" name="CuadroTexto 10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68334" y="3623464"/>
                  <a:ext cx="386939" cy="319327"/>
                </a:xfrm>
                <a:prstGeom prst="rect">
                  <a:avLst/>
                </a:prstGeom>
                <a:blipFill>
                  <a:blip r:embed="rId7"/>
                  <a:stretch>
                    <a:fillRect l="-17460" r="-4762" b="-4717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CuadroTexto 109"/>
                <p:cNvSpPr txBox="1"/>
                <p:nvPr/>
              </p:nvSpPr>
              <p:spPr>
                <a:xfrm>
                  <a:off x="7579001" y="4622057"/>
                  <a:ext cx="386939" cy="3193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0" name="CuadroTexto 10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9001" y="4622057"/>
                  <a:ext cx="386939" cy="319327"/>
                </a:xfrm>
                <a:prstGeom prst="rect">
                  <a:avLst/>
                </a:prstGeom>
                <a:blipFill>
                  <a:blip r:embed="rId8"/>
                  <a:stretch>
                    <a:fillRect l="-14063" b="-301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CuadroTexto 111"/>
              <p:cNvSpPr txBox="1"/>
              <p:nvPr/>
            </p:nvSpPr>
            <p:spPr>
              <a:xfrm>
                <a:off x="2997201" y="5563806"/>
                <a:ext cx="2395477" cy="4609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s-ES" sz="2400" i="1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s-E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s-ES" sz="2400" i="1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r>
                        <a:rPr lang="es-ES" sz="2400" i="1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s-ES" sz="2400" i="1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sz="2400" dirty="0"/>
              </a:p>
              <a:p>
                <a:endParaRPr lang="en-US" sz="2800" dirty="0"/>
              </a:p>
            </p:txBody>
          </p:sp>
        </mc:Choice>
        <mc:Fallback xmlns="">
          <p:sp>
            <p:nvSpPr>
              <p:cNvPr id="112" name="CuadroTexto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7201" y="5563806"/>
                <a:ext cx="2395477" cy="460921"/>
              </a:xfrm>
              <a:prstGeom prst="rect">
                <a:avLst/>
              </a:prstGeom>
              <a:blipFill>
                <a:blip r:embed="rId9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1" name="Grupo 20"/>
          <p:cNvGrpSpPr/>
          <p:nvPr/>
        </p:nvGrpSpPr>
        <p:grpSpPr>
          <a:xfrm>
            <a:off x="5201772" y="2329303"/>
            <a:ext cx="641038" cy="856367"/>
            <a:chOff x="5215174" y="2239616"/>
            <a:chExt cx="641038" cy="856367"/>
          </a:xfrm>
        </p:grpSpPr>
        <p:cxnSp>
          <p:nvCxnSpPr>
            <p:cNvPr id="90" name="Conector recto 89"/>
            <p:cNvCxnSpPr>
              <a:stCxn id="83" idx="0"/>
            </p:cNvCxnSpPr>
            <p:nvPr/>
          </p:nvCxnSpPr>
          <p:spPr bwMode="auto">
            <a:xfrm flipV="1">
              <a:off x="5405048" y="2283185"/>
              <a:ext cx="189873" cy="43305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ángulo 21"/>
                <p:cNvSpPr/>
                <p:nvPr/>
              </p:nvSpPr>
              <p:spPr>
                <a:xfrm>
                  <a:off x="5452384" y="2239616"/>
                  <a:ext cx="40382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Rectángulo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52384" y="2239616"/>
                  <a:ext cx="403828" cy="400110"/>
                </a:xfrm>
                <a:prstGeom prst="rect">
                  <a:avLst/>
                </a:prstGeom>
                <a:blipFill>
                  <a:blip r:embed="rId11"/>
                  <a:stretch>
                    <a:fillRect b="-1076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3" name="Elipse 82"/>
            <p:cNvSpPr/>
            <p:nvPr/>
          </p:nvSpPr>
          <p:spPr bwMode="auto">
            <a:xfrm>
              <a:off x="5215174" y="2716235"/>
              <a:ext cx="379747" cy="3797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19" name="Grupo 18"/>
          <p:cNvGrpSpPr/>
          <p:nvPr/>
        </p:nvGrpSpPr>
        <p:grpSpPr>
          <a:xfrm>
            <a:off x="8993646" y="2355230"/>
            <a:ext cx="580542" cy="899194"/>
            <a:chOff x="10158825" y="2169766"/>
            <a:chExt cx="580542" cy="899194"/>
          </a:xfrm>
        </p:grpSpPr>
        <p:cxnSp>
          <p:nvCxnSpPr>
            <p:cNvPr id="5" name="Conector recto 4"/>
            <p:cNvCxnSpPr>
              <a:stCxn id="99" idx="0"/>
            </p:cNvCxnSpPr>
            <p:nvPr/>
          </p:nvCxnSpPr>
          <p:spPr bwMode="auto">
            <a:xfrm flipH="1" flipV="1">
              <a:off x="10213353" y="2169766"/>
              <a:ext cx="135346" cy="5194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ángulo 29"/>
                <p:cNvSpPr/>
                <p:nvPr/>
              </p:nvSpPr>
              <p:spPr>
                <a:xfrm>
                  <a:off x="10199283" y="2172822"/>
                  <a:ext cx="540084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s-ES" sz="2000" i="1">
                            <a:latin typeface="Cambria Math" panose="02040503050406030204" pitchFamily="18" charset="0"/>
                          </a:rPr>
                          <m:t>𝑥𝑦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0" name="Rectángulo 2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99283" y="2172822"/>
                  <a:ext cx="540084" cy="400110"/>
                </a:xfrm>
                <a:prstGeom prst="rect">
                  <a:avLst/>
                </a:prstGeom>
                <a:blipFill>
                  <a:blip r:embed="rId12"/>
                  <a:stretch>
                    <a:fillRect b="-1060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9" name="Elipse 98"/>
            <p:cNvSpPr/>
            <p:nvPr/>
          </p:nvSpPr>
          <p:spPr bwMode="auto">
            <a:xfrm>
              <a:off x="10158825" y="2689212"/>
              <a:ext cx="379747" cy="37974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29" name="Grupo 28"/>
          <p:cNvGrpSpPr/>
          <p:nvPr/>
        </p:nvGrpSpPr>
        <p:grpSpPr>
          <a:xfrm>
            <a:off x="7952395" y="5261122"/>
            <a:ext cx="2053945" cy="901482"/>
            <a:chOff x="7019884" y="5187954"/>
            <a:chExt cx="2053945" cy="901482"/>
          </a:xfrm>
        </p:grpSpPr>
        <p:grpSp>
          <p:nvGrpSpPr>
            <p:cNvPr id="100" name="Grupo 99"/>
            <p:cNvGrpSpPr/>
            <p:nvPr/>
          </p:nvGrpSpPr>
          <p:grpSpPr>
            <a:xfrm>
              <a:off x="7019884" y="5187954"/>
              <a:ext cx="580542" cy="899194"/>
              <a:chOff x="10158825" y="2169766"/>
              <a:chExt cx="580542" cy="899194"/>
            </a:xfrm>
          </p:grpSpPr>
          <p:cxnSp>
            <p:nvCxnSpPr>
              <p:cNvPr id="102" name="Conector recto 101"/>
              <p:cNvCxnSpPr>
                <a:stCxn id="104" idx="0"/>
              </p:cNvCxnSpPr>
              <p:nvPr/>
            </p:nvCxnSpPr>
            <p:spPr bwMode="auto">
              <a:xfrm flipH="1" flipV="1">
                <a:off x="10213353" y="2169766"/>
                <a:ext cx="135346" cy="51944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3" name="Rectángulo 102"/>
                  <p:cNvSpPr/>
                  <p:nvPr/>
                </p:nvSpPr>
                <p:spPr>
                  <a:xfrm>
                    <a:off x="10199283" y="2172822"/>
                    <a:ext cx="540084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𝑥𝑦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03" name="Rectángulo 10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99283" y="2172822"/>
                    <a:ext cx="540084" cy="40011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b="-1076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4" name="Elipse 103"/>
              <p:cNvSpPr/>
              <p:nvPr/>
            </p:nvSpPr>
            <p:spPr bwMode="auto">
              <a:xfrm>
                <a:off x="10158825" y="2689212"/>
                <a:ext cx="379747" cy="379748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sp>
          <p:nvSpPr>
            <p:cNvPr id="105" name="Flecha derecha 104"/>
            <p:cNvSpPr/>
            <p:nvPr/>
          </p:nvSpPr>
          <p:spPr bwMode="auto">
            <a:xfrm>
              <a:off x="7715624" y="5746717"/>
              <a:ext cx="432048" cy="214005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CuadroTexto 113"/>
                <p:cNvSpPr txBox="1"/>
                <p:nvPr/>
              </p:nvSpPr>
              <p:spPr>
                <a:xfrm>
                  <a:off x="7679130" y="5335711"/>
                  <a:ext cx="386939" cy="3193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no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s-E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</a:rPr>
                              <m:t>𝑥𝑧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4" name="CuadroTexto 1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79130" y="5335711"/>
                  <a:ext cx="386939" cy="319327"/>
                </a:xfrm>
                <a:prstGeom prst="rect">
                  <a:avLst/>
                </a:prstGeom>
                <a:blipFill>
                  <a:blip r:embed="rId14"/>
                  <a:stretch>
                    <a:fillRect l="-28571" r="-17460" b="-301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16" name="Grupo 115"/>
            <p:cNvGrpSpPr/>
            <p:nvPr/>
          </p:nvGrpSpPr>
          <p:grpSpPr>
            <a:xfrm>
              <a:off x="8506112" y="5190242"/>
              <a:ext cx="567717" cy="899194"/>
              <a:chOff x="10158825" y="2169766"/>
              <a:chExt cx="567717" cy="899194"/>
            </a:xfrm>
          </p:grpSpPr>
          <p:cxnSp>
            <p:nvCxnSpPr>
              <p:cNvPr id="117" name="Conector recto 116"/>
              <p:cNvCxnSpPr>
                <a:stCxn id="119" idx="0"/>
              </p:cNvCxnSpPr>
              <p:nvPr/>
            </p:nvCxnSpPr>
            <p:spPr bwMode="auto">
              <a:xfrm flipH="1" flipV="1">
                <a:off x="10213353" y="2169766"/>
                <a:ext cx="135346" cy="51944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8" name="Rectángulo 117"/>
                  <p:cNvSpPr/>
                  <p:nvPr/>
                </p:nvSpPr>
                <p:spPr>
                  <a:xfrm>
                    <a:off x="10199283" y="2172822"/>
                    <a:ext cx="527259" cy="400110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𝑦𝑧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118" name="Rectángulo 11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99283" y="2172822"/>
                    <a:ext cx="527259" cy="40011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b="-909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9" name="Elipse 118"/>
              <p:cNvSpPr/>
              <p:nvPr/>
            </p:nvSpPr>
            <p:spPr bwMode="auto">
              <a:xfrm>
                <a:off x="10158825" y="2689212"/>
                <a:ext cx="379747" cy="379748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881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1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ángulo redondeado 165"/>
          <p:cNvSpPr/>
          <p:nvPr/>
        </p:nvSpPr>
        <p:spPr bwMode="auto">
          <a:xfrm>
            <a:off x="2664690" y="2637886"/>
            <a:ext cx="6875445" cy="55680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0" name="Rectángulo redondeado 169"/>
          <p:cNvSpPr/>
          <p:nvPr/>
        </p:nvSpPr>
        <p:spPr bwMode="auto">
          <a:xfrm>
            <a:off x="4885856" y="2094015"/>
            <a:ext cx="507790" cy="707571"/>
          </a:xfrm>
          <a:prstGeom prst="roundRect">
            <a:avLst/>
          </a:prstGeom>
          <a:solidFill>
            <a:srgbClr val="FEA0B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9" name="Rectángulo redondeado 168"/>
          <p:cNvSpPr/>
          <p:nvPr/>
        </p:nvSpPr>
        <p:spPr bwMode="auto">
          <a:xfrm>
            <a:off x="6631267" y="2109362"/>
            <a:ext cx="507790" cy="707571"/>
          </a:xfrm>
          <a:prstGeom prst="roundRect">
            <a:avLst/>
          </a:prstGeom>
          <a:solidFill>
            <a:srgbClr val="FEA0B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8" name="Rectángulo redondeado 167"/>
          <p:cNvSpPr/>
          <p:nvPr/>
        </p:nvSpPr>
        <p:spPr bwMode="auto">
          <a:xfrm>
            <a:off x="9543925" y="2640238"/>
            <a:ext cx="973551" cy="564003"/>
          </a:xfrm>
          <a:prstGeom prst="roundRect">
            <a:avLst/>
          </a:prstGeom>
          <a:solidFill>
            <a:srgbClr val="FEA0B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Reflection Symmetries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710051" y="2388162"/>
            <a:ext cx="1727447" cy="3372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600" dirty="0"/>
              <a:t>Canonical base</a:t>
            </a:r>
            <a:endParaRPr lang="en-US" sz="1600" dirty="0"/>
          </a:p>
        </p:txBody>
      </p:sp>
      <p:sp>
        <p:nvSpPr>
          <p:cNvPr id="167" name="Rectángulo redondeado 166"/>
          <p:cNvSpPr/>
          <p:nvPr/>
        </p:nvSpPr>
        <p:spPr bwMode="auto">
          <a:xfrm>
            <a:off x="1700017" y="2640238"/>
            <a:ext cx="973551" cy="564003"/>
          </a:xfrm>
          <a:prstGeom prst="roundRect">
            <a:avLst/>
          </a:prstGeom>
          <a:solidFill>
            <a:srgbClr val="FEA0B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" name="Rectángulo 4"/>
          <p:cNvSpPr/>
          <p:nvPr/>
        </p:nvSpPr>
        <p:spPr bwMode="auto">
          <a:xfrm>
            <a:off x="2746452" y="2708920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" name="Rectángulo 5"/>
          <p:cNvSpPr/>
          <p:nvPr/>
        </p:nvSpPr>
        <p:spPr bwMode="auto">
          <a:xfrm>
            <a:off x="2962476" y="2708920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" name="Rectángulo 7"/>
          <p:cNvSpPr/>
          <p:nvPr/>
        </p:nvSpPr>
        <p:spPr bwMode="auto">
          <a:xfrm>
            <a:off x="2962476" y="2924944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" name="Rectángulo 8"/>
          <p:cNvSpPr/>
          <p:nvPr/>
        </p:nvSpPr>
        <p:spPr bwMode="auto">
          <a:xfrm>
            <a:off x="2746452" y="2924944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4" name="Rectángulo 23"/>
          <p:cNvSpPr/>
          <p:nvPr/>
        </p:nvSpPr>
        <p:spPr bwMode="auto">
          <a:xfrm>
            <a:off x="3678463" y="270892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5" name="Rectángulo 24"/>
          <p:cNvSpPr/>
          <p:nvPr/>
        </p:nvSpPr>
        <p:spPr bwMode="auto">
          <a:xfrm>
            <a:off x="3894487" y="2708920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6" name="Rectángulo 25"/>
          <p:cNvSpPr/>
          <p:nvPr/>
        </p:nvSpPr>
        <p:spPr bwMode="auto">
          <a:xfrm>
            <a:off x="3894487" y="2924944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7" name="Rectángulo 26"/>
          <p:cNvSpPr/>
          <p:nvPr/>
        </p:nvSpPr>
        <p:spPr bwMode="auto">
          <a:xfrm>
            <a:off x="3678463" y="2924944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9" name="Rectángulo 28"/>
          <p:cNvSpPr/>
          <p:nvPr/>
        </p:nvSpPr>
        <p:spPr bwMode="auto">
          <a:xfrm>
            <a:off x="4722579" y="270892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0" name="Rectángulo 29"/>
          <p:cNvSpPr/>
          <p:nvPr/>
        </p:nvSpPr>
        <p:spPr bwMode="auto">
          <a:xfrm>
            <a:off x="4938603" y="270892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1" name="Rectángulo 30"/>
          <p:cNvSpPr/>
          <p:nvPr/>
        </p:nvSpPr>
        <p:spPr bwMode="auto">
          <a:xfrm>
            <a:off x="4938603" y="2924944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2" name="Rectángulo 31"/>
          <p:cNvSpPr/>
          <p:nvPr/>
        </p:nvSpPr>
        <p:spPr bwMode="auto">
          <a:xfrm>
            <a:off x="4722579" y="2924944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4" name="Rectángulo 33"/>
          <p:cNvSpPr/>
          <p:nvPr/>
        </p:nvSpPr>
        <p:spPr bwMode="auto">
          <a:xfrm>
            <a:off x="5779482" y="270892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5" name="Rectángulo 34"/>
          <p:cNvSpPr/>
          <p:nvPr/>
        </p:nvSpPr>
        <p:spPr bwMode="auto">
          <a:xfrm>
            <a:off x="5995506" y="2708920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6" name="Rectángulo 35"/>
          <p:cNvSpPr/>
          <p:nvPr/>
        </p:nvSpPr>
        <p:spPr bwMode="auto">
          <a:xfrm>
            <a:off x="5995506" y="2924944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7" name="Rectángulo 36"/>
          <p:cNvSpPr/>
          <p:nvPr/>
        </p:nvSpPr>
        <p:spPr bwMode="auto">
          <a:xfrm>
            <a:off x="5779482" y="2924944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49" name="Rectángulo 48"/>
          <p:cNvSpPr/>
          <p:nvPr/>
        </p:nvSpPr>
        <p:spPr bwMode="auto">
          <a:xfrm>
            <a:off x="6898231" y="270892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0" name="Rectángulo 49"/>
          <p:cNvSpPr/>
          <p:nvPr/>
        </p:nvSpPr>
        <p:spPr bwMode="auto">
          <a:xfrm>
            <a:off x="7114255" y="2708920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1" name="Rectángulo 50"/>
          <p:cNvSpPr/>
          <p:nvPr/>
        </p:nvSpPr>
        <p:spPr bwMode="auto">
          <a:xfrm>
            <a:off x="7114255" y="2924944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2" name="Rectángulo 51"/>
          <p:cNvSpPr/>
          <p:nvPr/>
        </p:nvSpPr>
        <p:spPr bwMode="auto">
          <a:xfrm>
            <a:off x="6898231" y="2924944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4" name="Rectángulo 53"/>
          <p:cNvSpPr/>
          <p:nvPr/>
        </p:nvSpPr>
        <p:spPr bwMode="auto">
          <a:xfrm>
            <a:off x="8047734" y="2708920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5" name="Rectángulo 54"/>
          <p:cNvSpPr/>
          <p:nvPr/>
        </p:nvSpPr>
        <p:spPr bwMode="auto">
          <a:xfrm>
            <a:off x="8263758" y="270892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6" name="Rectángulo 55"/>
          <p:cNvSpPr/>
          <p:nvPr/>
        </p:nvSpPr>
        <p:spPr bwMode="auto">
          <a:xfrm>
            <a:off x="8263758" y="2924944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7" name="Rectángulo 56"/>
          <p:cNvSpPr/>
          <p:nvPr/>
        </p:nvSpPr>
        <p:spPr bwMode="auto">
          <a:xfrm>
            <a:off x="8047734" y="2924944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9" name="Rectángulo 58"/>
          <p:cNvSpPr/>
          <p:nvPr/>
        </p:nvSpPr>
        <p:spPr bwMode="auto">
          <a:xfrm>
            <a:off x="8995693" y="270892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0" name="Rectángulo 59"/>
          <p:cNvSpPr/>
          <p:nvPr/>
        </p:nvSpPr>
        <p:spPr bwMode="auto">
          <a:xfrm>
            <a:off x="9211717" y="270892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1" name="Rectángulo 60"/>
          <p:cNvSpPr/>
          <p:nvPr/>
        </p:nvSpPr>
        <p:spPr bwMode="auto">
          <a:xfrm>
            <a:off x="9211717" y="2924944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2" name="Rectángulo 61"/>
          <p:cNvSpPr/>
          <p:nvPr/>
        </p:nvSpPr>
        <p:spPr bwMode="auto">
          <a:xfrm>
            <a:off x="8995693" y="2924944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8" name="Rectángulo 67"/>
          <p:cNvSpPr/>
          <p:nvPr/>
        </p:nvSpPr>
        <p:spPr bwMode="auto">
          <a:xfrm>
            <a:off x="4267314" y="1632248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9" name="Rectángulo 68"/>
          <p:cNvSpPr/>
          <p:nvPr/>
        </p:nvSpPr>
        <p:spPr bwMode="auto">
          <a:xfrm>
            <a:off x="4483338" y="1632248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0" name="Rectángulo 69"/>
          <p:cNvSpPr/>
          <p:nvPr/>
        </p:nvSpPr>
        <p:spPr bwMode="auto">
          <a:xfrm>
            <a:off x="4483338" y="1848272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1" name="Rectángulo 70"/>
          <p:cNvSpPr/>
          <p:nvPr/>
        </p:nvSpPr>
        <p:spPr bwMode="auto">
          <a:xfrm>
            <a:off x="4267314" y="1848272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2" name="Rectángulo 71"/>
          <p:cNvSpPr/>
          <p:nvPr/>
        </p:nvSpPr>
        <p:spPr bwMode="auto">
          <a:xfrm>
            <a:off x="5779482" y="1628800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3" name="Rectángulo 72"/>
          <p:cNvSpPr/>
          <p:nvPr/>
        </p:nvSpPr>
        <p:spPr bwMode="auto">
          <a:xfrm>
            <a:off x="5995506" y="162880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4" name="Rectángulo 73"/>
          <p:cNvSpPr/>
          <p:nvPr/>
        </p:nvSpPr>
        <p:spPr bwMode="auto">
          <a:xfrm>
            <a:off x="5995506" y="1844824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5" name="Rectángulo 74"/>
          <p:cNvSpPr/>
          <p:nvPr/>
        </p:nvSpPr>
        <p:spPr bwMode="auto">
          <a:xfrm>
            <a:off x="5779482" y="1844824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6" name="Rectángulo 75"/>
          <p:cNvSpPr/>
          <p:nvPr/>
        </p:nvSpPr>
        <p:spPr bwMode="auto">
          <a:xfrm>
            <a:off x="7357168" y="1628800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7" name="Rectángulo 76"/>
          <p:cNvSpPr/>
          <p:nvPr/>
        </p:nvSpPr>
        <p:spPr bwMode="auto">
          <a:xfrm>
            <a:off x="7573192" y="162880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8" name="Rectángulo 77"/>
          <p:cNvSpPr/>
          <p:nvPr/>
        </p:nvSpPr>
        <p:spPr bwMode="auto">
          <a:xfrm>
            <a:off x="7573192" y="1844824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9" name="Rectángulo 78"/>
          <p:cNvSpPr/>
          <p:nvPr/>
        </p:nvSpPr>
        <p:spPr bwMode="auto">
          <a:xfrm>
            <a:off x="7357168" y="1844824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0" name="Rectángulo 79"/>
          <p:cNvSpPr/>
          <p:nvPr/>
        </p:nvSpPr>
        <p:spPr bwMode="auto">
          <a:xfrm>
            <a:off x="3210411" y="3717032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1" name="Rectángulo 80"/>
          <p:cNvSpPr/>
          <p:nvPr/>
        </p:nvSpPr>
        <p:spPr bwMode="auto">
          <a:xfrm>
            <a:off x="3426435" y="3717032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2" name="Rectángulo 81"/>
          <p:cNvSpPr/>
          <p:nvPr/>
        </p:nvSpPr>
        <p:spPr bwMode="auto">
          <a:xfrm>
            <a:off x="3426435" y="39330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3" name="Rectángulo 82"/>
          <p:cNvSpPr/>
          <p:nvPr/>
        </p:nvSpPr>
        <p:spPr bwMode="auto">
          <a:xfrm>
            <a:off x="3210411" y="39330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4" name="Rectángulo 83"/>
          <p:cNvSpPr/>
          <p:nvPr/>
        </p:nvSpPr>
        <p:spPr bwMode="auto">
          <a:xfrm>
            <a:off x="4123298" y="3717032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5" name="Rectángulo 84"/>
          <p:cNvSpPr/>
          <p:nvPr/>
        </p:nvSpPr>
        <p:spPr bwMode="auto">
          <a:xfrm>
            <a:off x="4339322" y="3717032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6" name="Rectángulo 85"/>
          <p:cNvSpPr/>
          <p:nvPr/>
        </p:nvSpPr>
        <p:spPr bwMode="auto">
          <a:xfrm>
            <a:off x="4339322" y="39330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7" name="Rectángulo 86"/>
          <p:cNvSpPr/>
          <p:nvPr/>
        </p:nvSpPr>
        <p:spPr bwMode="auto">
          <a:xfrm>
            <a:off x="4123298" y="393305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8" name="Rectángulo 87"/>
          <p:cNvSpPr/>
          <p:nvPr/>
        </p:nvSpPr>
        <p:spPr bwMode="auto">
          <a:xfrm>
            <a:off x="7602899" y="3717032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89" name="Rectángulo 88"/>
          <p:cNvSpPr/>
          <p:nvPr/>
        </p:nvSpPr>
        <p:spPr bwMode="auto">
          <a:xfrm>
            <a:off x="7818923" y="3717032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0" name="Rectángulo 89"/>
          <p:cNvSpPr/>
          <p:nvPr/>
        </p:nvSpPr>
        <p:spPr bwMode="auto">
          <a:xfrm>
            <a:off x="7818923" y="393305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1" name="Rectángulo 90"/>
          <p:cNvSpPr/>
          <p:nvPr/>
        </p:nvSpPr>
        <p:spPr bwMode="auto">
          <a:xfrm>
            <a:off x="7602899" y="393305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2" name="Rectángulo 91"/>
          <p:cNvSpPr/>
          <p:nvPr/>
        </p:nvSpPr>
        <p:spPr bwMode="auto">
          <a:xfrm>
            <a:off x="8515786" y="3717032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3" name="Rectángulo 92"/>
          <p:cNvSpPr/>
          <p:nvPr/>
        </p:nvSpPr>
        <p:spPr bwMode="auto">
          <a:xfrm>
            <a:off x="8731810" y="3717032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4" name="Rectángulo 93"/>
          <p:cNvSpPr/>
          <p:nvPr/>
        </p:nvSpPr>
        <p:spPr bwMode="auto">
          <a:xfrm>
            <a:off x="8731810" y="393305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5" name="Rectángulo 94"/>
          <p:cNvSpPr/>
          <p:nvPr/>
        </p:nvSpPr>
        <p:spPr bwMode="auto">
          <a:xfrm>
            <a:off x="8515786" y="39330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6" name="Rectángulo 95"/>
          <p:cNvSpPr/>
          <p:nvPr/>
        </p:nvSpPr>
        <p:spPr bwMode="auto">
          <a:xfrm>
            <a:off x="3682097" y="465313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7" name="Rectángulo 96"/>
          <p:cNvSpPr/>
          <p:nvPr/>
        </p:nvSpPr>
        <p:spPr bwMode="auto">
          <a:xfrm>
            <a:off x="3898121" y="465313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8" name="Rectángulo 97"/>
          <p:cNvSpPr/>
          <p:nvPr/>
        </p:nvSpPr>
        <p:spPr bwMode="auto">
          <a:xfrm>
            <a:off x="3898121" y="486916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9" name="Rectángulo 98"/>
          <p:cNvSpPr/>
          <p:nvPr/>
        </p:nvSpPr>
        <p:spPr bwMode="auto">
          <a:xfrm>
            <a:off x="3682097" y="4869160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0" name="Rectángulo 99"/>
          <p:cNvSpPr/>
          <p:nvPr/>
        </p:nvSpPr>
        <p:spPr bwMode="auto">
          <a:xfrm>
            <a:off x="8047734" y="465313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1" name="Rectángulo 100"/>
          <p:cNvSpPr/>
          <p:nvPr/>
        </p:nvSpPr>
        <p:spPr bwMode="auto">
          <a:xfrm>
            <a:off x="8263758" y="465313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2" name="Rectángulo 101"/>
          <p:cNvSpPr/>
          <p:nvPr/>
        </p:nvSpPr>
        <p:spPr bwMode="auto">
          <a:xfrm>
            <a:off x="8263758" y="4869160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3" name="Rectángulo 102"/>
          <p:cNvSpPr/>
          <p:nvPr/>
        </p:nvSpPr>
        <p:spPr bwMode="auto">
          <a:xfrm>
            <a:off x="8047734" y="486916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05" name="Conector recto de flecha 104"/>
          <p:cNvCxnSpPr>
            <a:stCxn id="29" idx="0"/>
          </p:cNvCxnSpPr>
          <p:nvPr/>
        </p:nvCxnSpPr>
        <p:spPr bwMode="auto">
          <a:xfrm flipH="1" flipV="1">
            <a:off x="4506555" y="2102794"/>
            <a:ext cx="324036" cy="606127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06" name="Conector recto de flecha 105"/>
          <p:cNvCxnSpPr/>
          <p:nvPr/>
        </p:nvCxnSpPr>
        <p:spPr bwMode="auto">
          <a:xfrm flipV="1">
            <a:off x="5995506" y="2102794"/>
            <a:ext cx="0" cy="577141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10" name="Conector recto de flecha 109"/>
          <p:cNvCxnSpPr>
            <a:stCxn id="50" idx="0"/>
          </p:cNvCxnSpPr>
          <p:nvPr/>
        </p:nvCxnSpPr>
        <p:spPr bwMode="auto">
          <a:xfrm flipV="1">
            <a:off x="7222267" y="2076856"/>
            <a:ext cx="358564" cy="63206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15" name="Arco 114"/>
          <p:cNvSpPr/>
          <p:nvPr/>
        </p:nvSpPr>
        <p:spPr bwMode="auto">
          <a:xfrm rot="4557898">
            <a:off x="4969991" y="2440437"/>
            <a:ext cx="342424" cy="338658"/>
          </a:xfrm>
          <a:prstGeom prst="arc">
            <a:avLst>
              <a:gd name="adj1" fmla="val 4716610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16" name="Arco 115"/>
          <p:cNvSpPr/>
          <p:nvPr/>
        </p:nvSpPr>
        <p:spPr bwMode="auto">
          <a:xfrm rot="5720895" flipV="1">
            <a:off x="6730568" y="2451412"/>
            <a:ext cx="314700" cy="316708"/>
          </a:xfrm>
          <a:prstGeom prst="arc">
            <a:avLst>
              <a:gd name="adj1" fmla="val 4716610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17" name="Arco 116"/>
          <p:cNvSpPr/>
          <p:nvPr/>
        </p:nvSpPr>
        <p:spPr bwMode="auto">
          <a:xfrm rot="19617099">
            <a:off x="2315733" y="2745909"/>
            <a:ext cx="342424" cy="338658"/>
          </a:xfrm>
          <a:prstGeom prst="arc">
            <a:avLst>
              <a:gd name="adj1" fmla="val 4716610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18" name="Arco 117"/>
          <p:cNvSpPr/>
          <p:nvPr/>
        </p:nvSpPr>
        <p:spPr bwMode="auto">
          <a:xfrm rot="8367764">
            <a:off x="9544561" y="2755615"/>
            <a:ext cx="342424" cy="338658"/>
          </a:xfrm>
          <a:prstGeom prst="arc">
            <a:avLst>
              <a:gd name="adj1" fmla="val 4716610"/>
              <a:gd name="adj2" fmla="val 0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19" name="Conector recto de flecha 118"/>
          <p:cNvCxnSpPr>
            <a:stCxn id="27" idx="2"/>
          </p:cNvCxnSpPr>
          <p:nvPr/>
        </p:nvCxnSpPr>
        <p:spPr bwMode="auto">
          <a:xfrm flipH="1">
            <a:off x="3426435" y="3140968"/>
            <a:ext cx="360040" cy="5760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30" name="Conector recto de flecha 129"/>
          <p:cNvCxnSpPr>
            <a:stCxn id="26" idx="2"/>
          </p:cNvCxnSpPr>
          <p:nvPr/>
        </p:nvCxnSpPr>
        <p:spPr bwMode="auto">
          <a:xfrm>
            <a:off x="4002500" y="3140968"/>
            <a:ext cx="336823" cy="5726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34" name="Conector recto de flecha 133"/>
          <p:cNvCxnSpPr/>
          <p:nvPr/>
        </p:nvCxnSpPr>
        <p:spPr bwMode="auto">
          <a:xfrm flipH="1">
            <a:off x="7830383" y="3150542"/>
            <a:ext cx="360040" cy="576064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35" name="Conector recto de flecha 134"/>
          <p:cNvCxnSpPr/>
          <p:nvPr/>
        </p:nvCxnSpPr>
        <p:spPr bwMode="auto">
          <a:xfrm>
            <a:off x="8406448" y="3150542"/>
            <a:ext cx="336823" cy="57261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36" name="Conector recto de flecha 135"/>
          <p:cNvCxnSpPr>
            <a:endCxn id="96" idx="0"/>
          </p:cNvCxnSpPr>
          <p:nvPr/>
        </p:nvCxnSpPr>
        <p:spPr bwMode="auto">
          <a:xfrm>
            <a:off x="3426435" y="4149080"/>
            <a:ext cx="363674" cy="50405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40" name="Conector recto de flecha 139"/>
          <p:cNvCxnSpPr/>
          <p:nvPr/>
        </p:nvCxnSpPr>
        <p:spPr bwMode="auto">
          <a:xfrm flipH="1">
            <a:off x="4015286" y="4160034"/>
            <a:ext cx="324036" cy="4931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43" name="Conector recto de flecha 142"/>
          <p:cNvCxnSpPr/>
          <p:nvPr/>
        </p:nvCxnSpPr>
        <p:spPr bwMode="auto">
          <a:xfrm>
            <a:off x="7818923" y="4145632"/>
            <a:ext cx="363674" cy="504056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44" name="Conector recto de flecha 143"/>
          <p:cNvCxnSpPr/>
          <p:nvPr/>
        </p:nvCxnSpPr>
        <p:spPr bwMode="auto">
          <a:xfrm flipH="1">
            <a:off x="8407774" y="4156586"/>
            <a:ext cx="324036" cy="493102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sp>
        <p:nvSpPr>
          <p:cNvPr id="147" name="CuadroTexto 146"/>
          <p:cNvSpPr txBox="1"/>
          <p:nvPr/>
        </p:nvSpPr>
        <p:spPr>
          <a:xfrm>
            <a:off x="4926611" y="2024845"/>
            <a:ext cx="429184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 err="1"/>
              <a:t>T</a:t>
            </a:r>
            <a:r>
              <a:rPr lang="en-US" b="1" baseline="-25000" dirty="0" err="1"/>
              <a:t>x</a:t>
            </a:r>
            <a:endParaRPr lang="en-US" baseline="-25000" dirty="0"/>
          </a:p>
        </p:txBody>
      </p:sp>
      <p:sp>
        <p:nvSpPr>
          <p:cNvPr id="148" name="CuadroTexto 147"/>
          <p:cNvSpPr txBox="1"/>
          <p:nvPr/>
        </p:nvSpPr>
        <p:spPr>
          <a:xfrm>
            <a:off x="6737617" y="2037563"/>
            <a:ext cx="444835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/>
              <a:t>T</a:t>
            </a:r>
            <a:r>
              <a:rPr lang="en-US" b="1" baseline="-25000" dirty="0"/>
              <a:t>y</a:t>
            </a:r>
            <a:endParaRPr lang="en-US" baseline="-25000" dirty="0"/>
          </a:p>
        </p:txBody>
      </p:sp>
      <p:sp>
        <p:nvSpPr>
          <p:cNvPr id="149" name="CuadroTexto 148"/>
          <p:cNvSpPr txBox="1"/>
          <p:nvPr/>
        </p:nvSpPr>
        <p:spPr>
          <a:xfrm>
            <a:off x="7438396" y="2173569"/>
            <a:ext cx="429184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 err="1"/>
              <a:t>T</a:t>
            </a:r>
            <a:r>
              <a:rPr lang="en-US" b="1" baseline="-25000" dirty="0" err="1"/>
              <a:t>x</a:t>
            </a:r>
            <a:endParaRPr lang="en-US" baseline="-25000" dirty="0"/>
          </a:p>
        </p:txBody>
      </p:sp>
      <p:sp>
        <p:nvSpPr>
          <p:cNvPr id="153" name="CuadroTexto 152"/>
          <p:cNvSpPr txBox="1"/>
          <p:nvPr/>
        </p:nvSpPr>
        <p:spPr>
          <a:xfrm>
            <a:off x="5927765" y="2204865"/>
            <a:ext cx="429184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 err="1"/>
              <a:t>T</a:t>
            </a:r>
            <a:r>
              <a:rPr lang="en-US" b="1" baseline="-25000" dirty="0" err="1"/>
              <a:t>x,y</a:t>
            </a:r>
            <a:endParaRPr lang="en-US" baseline="-25000" dirty="0"/>
          </a:p>
        </p:txBody>
      </p:sp>
      <p:sp>
        <p:nvSpPr>
          <p:cNvPr id="154" name="CuadroTexto 153"/>
          <p:cNvSpPr txBox="1"/>
          <p:nvPr/>
        </p:nvSpPr>
        <p:spPr>
          <a:xfrm>
            <a:off x="1749749" y="2649879"/>
            <a:ext cx="429184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 err="1"/>
              <a:t>T</a:t>
            </a:r>
            <a:r>
              <a:rPr lang="en-US" b="1" baseline="-25000" dirty="0" err="1"/>
              <a:t>x,y</a:t>
            </a:r>
            <a:endParaRPr lang="en-US" baseline="-25000" dirty="0"/>
          </a:p>
        </p:txBody>
      </p:sp>
      <p:sp>
        <p:nvSpPr>
          <p:cNvPr id="155" name="CuadroTexto 154"/>
          <p:cNvSpPr txBox="1"/>
          <p:nvPr/>
        </p:nvSpPr>
        <p:spPr>
          <a:xfrm>
            <a:off x="9831030" y="2649879"/>
            <a:ext cx="429184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 err="1"/>
              <a:t>T</a:t>
            </a:r>
            <a:r>
              <a:rPr lang="en-US" b="1" baseline="-25000" dirty="0" err="1"/>
              <a:t>x,y</a:t>
            </a:r>
            <a:endParaRPr lang="en-US" baseline="-25000" dirty="0"/>
          </a:p>
        </p:txBody>
      </p:sp>
      <p:sp>
        <p:nvSpPr>
          <p:cNvPr id="156" name="CuadroTexto 155"/>
          <p:cNvSpPr txBox="1"/>
          <p:nvPr/>
        </p:nvSpPr>
        <p:spPr>
          <a:xfrm>
            <a:off x="4293313" y="2212899"/>
            <a:ext cx="444835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/>
              <a:t>T</a:t>
            </a:r>
            <a:r>
              <a:rPr lang="en-US" b="1" baseline="-25000" dirty="0"/>
              <a:t>y</a:t>
            </a:r>
            <a:endParaRPr lang="en-US" baseline="-25000" dirty="0"/>
          </a:p>
        </p:txBody>
      </p:sp>
      <p:sp>
        <p:nvSpPr>
          <p:cNvPr id="157" name="CuadroTexto 156"/>
          <p:cNvSpPr txBox="1"/>
          <p:nvPr/>
        </p:nvSpPr>
        <p:spPr>
          <a:xfrm>
            <a:off x="3132002" y="3101132"/>
            <a:ext cx="429184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 err="1"/>
              <a:t>T</a:t>
            </a:r>
            <a:r>
              <a:rPr lang="en-US" b="1" baseline="-25000" dirty="0" err="1"/>
              <a:t>x</a:t>
            </a:r>
            <a:endParaRPr lang="en-US" baseline="-25000" dirty="0"/>
          </a:p>
        </p:txBody>
      </p:sp>
      <p:sp>
        <p:nvSpPr>
          <p:cNvPr id="158" name="CuadroTexto 157"/>
          <p:cNvSpPr txBox="1"/>
          <p:nvPr/>
        </p:nvSpPr>
        <p:spPr>
          <a:xfrm>
            <a:off x="4086800" y="3106566"/>
            <a:ext cx="444835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/>
              <a:t>T</a:t>
            </a:r>
            <a:r>
              <a:rPr lang="en-US" b="1" baseline="-25000" dirty="0"/>
              <a:t>y</a:t>
            </a:r>
            <a:endParaRPr lang="en-US" baseline="-25000" dirty="0"/>
          </a:p>
        </p:txBody>
      </p:sp>
      <p:sp>
        <p:nvSpPr>
          <p:cNvPr id="160" name="CuadroTexto 159"/>
          <p:cNvSpPr txBox="1"/>
          <p:nvPr/>
        </p:nvSpPr>
        <p:spPr>
          <a:xfrm>
            <a:off x="4174159" y="4236752"/>
            <a:ext cx="429184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 err="1"/>
              <a:t>T</a:t>
            </a:r>
            <a:r>
              <a:rPr lang="en-US" b="1" baseline="-25000" dirty="0" err="1"/>
              <a:t>x</a:t>
            </a:r>
            <a:endParaRPr lang="en-US" baseline="-25000" dirty="0"/>
          </a:p>
        </p:txBody>
      </p:sp>
      <p:sp>
        <p:nvSpPr>
          <p:cNvPr id="161" name="CuadroTexto 160"/>
          <p:cNvSpPr txBox="1"/>
          <p:nvPr/>
        </p:nvSpPr>
        <p:spPr>
          <a:xfrm>
            <a:off x="3194004" y="4187439"/>
            <a:ext cx="444835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/>
              <a:t>T</a:t>
            </a:r>
            <a:r>
              <a:rPr lang="en-US" b="1" baseline="-25000" dirty="0"/>
              <a:t>y</a:t>
            </a:r>
            <a:endParaRPr lang="en-US" baseline="-25000" dirty="0"/>
          </a:p>
        </p:txBody>
      </p:sp>
      <p:sp>
        <p:nvSpPr>
          <p:cNvPr id="162" name="CuadroTexto 161"/>
          <p:cNvSpPr txBox="1"/>
          <p:nvPr/>
        </p:nvSpPr>
        <p:spPr>
          <a:xfrm>
            <a:off x="7541720" y="3131730"/>
            <a:ext cx="429184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 err="1"/>
              <a:t>T</a:t>
            </a:r>
            <a:r>
              <a:rPr lang="en-US" b="1" baseline="-25000" dirty="0" err="1"/>
              <a:t>x</a:t>
            </a:r>
            <a:endParaRPr lang="en-US" baseline="-25000" dirty="0"/>
          </a:p>
        </p:txBody>
      </p:sp>
      <p:sp>
        <p:nvSpPr>
          <p:cNvPr id="163" name="CuadroTexto 162"/>
          <p:cNvSpPr txBox="1"/>
          <p:nvPr/>
        </p:nvSpPr>
        <p:spPr>
          <a:xfrm>
            <a:off x="8486579" y="3147103"/>
            <a:ext cx="444835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/>
              <a:t>T</a:t>
            </a:r>
            <a:r>
              <a:rPr lang="en-US" b="1" baseline="-25000" dirty="0"/>
              <a:t>y</a:t>
            </a:r>
            <a:endParaRPr lang="en-US" baseline="-25000" dirty="0"/>
          </a:p>
        </p:txBody>
      </p:sp>
      <p:sp>
        <p:nvSpPr>
          <p:cNvPr id="164" name="CuadroTexto 163"/>
          <p:cNvSpPr txBox="1"/>
          <p:nvPr/>
        </p:nvSpPr>
        <p:spPr>
          <a:xfrm>
            <a:off x="8571242" y="4227213"/>
            <a:ext cx="429184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 err="1"/>
              <a:t>T</a:t>
            </a:r>
            <a:r>
              <a:rPr lang="en-US" b="1" baseline="-25000" dirty="0" err="1"/>
              <a:t>x</a:t>
            </a:r>
            <a:endParaRPr lang="en-US" baseline="-25000" dirty="0"/>
          </a:p>
        </p:txBody>
      </p:sp>
      <p:sp>
        <p:nvSpPr>
          <p:cNvPr id="165" name="CuadroTexto 164"/>
          <p:cNvSpPr txBox="1"/>
          <p:nvPr/>
        </p:nvSpPr>
        <p:spPr>
          <a:xfrm>
            <a:off x="7604866" y="4217002"/>
            <a:ext cx="444835" cy="42733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b="1" dirty="0"/>
              <a:t>T</a:t>
            </a:r>
            <a:r>
              <a:rPr lang="en-US" b="1" baseline="-25000" dirty="0"/>
              <a:t>y</a:t>
            </a:r>
            <a:endParaRPr lang="en-US" baseline="-25000" dirty="0"/>
          </a:p>
        </p:txBody>
      </p:sp>
      <p:sp>
        <p:nvSpPr>
          <p:cNvPr id="104" name="Marcador de contenido 2"/>
          <p:cNvSpPr txBox="1">
            <a:spLocks/>
          </p:cNvSpPr>
          <p:nvPr/>
        </p:nvSpPr>
        <p:spPr bwMode="auto">
          <a:xfrm>
            <a:off x="1020858" y="5375973"/>
            <a:ext cx="5747257" cy="87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Font typeface="Times" pitchFamily="18" charset="0"/>
              <a:buChar char="•"/>
              <a:defRPr sz="2400" b="1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–"/>
              <a:defRPr sz="2000">
                <a:solidFill>
                  <a:schemeClr val="accent2"/>
                </a:solidFill>
                <a:latin typeface="Verdana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Font typeface="Times" pitchFamily="18" charset="0"/>
              <a:buChar char="•"/>
              <a:defRPr baseline="0">
                <a:solidFill>
                  <a:schemeClr val="accent2"/>
                </a:solidFill>
                <a:latin typeface="Verdana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–"/>
              <a:defRPr>
                <a:solidFill>
                  <a:schemeClr val="accent2"/>
                </a:solidFill>
                <a:latin typeface="Verdana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>
                <a:solidFill>
                  <a:schemeClr val="accent2"/>
                </a:solidFill>
                <a:latin typeface="Verdana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2000" b="0" kern="0" dirty="0"/>
              <a:t>2D canonical base: 7 nodes / 16</a:t>
            </a:r>
          </a:p>
          <a:p>
            <a:r>
              <a:rPr lang="en-US" sz="2000" b="0" kern="0" dirty="0"/>
              <a:t>3D canonical base: 46 nodes / 256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983432" y="2060848"/>
            <a:ext cx="914400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107" name="Marcador de contenido 2"/>
          <p:cNvSpPr txBox="1">
            <a:spLocks/>
          </p:cNvSpPr>
          <p:nvPr/>
        </p:nvSpPr>
        <p:spPr>
          <a:xfrm>
            <a:off x="8839822" y="1746878"/>
            <a:ext cx="1653566" cy="510764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24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</a:rPr>
              <a:t>Invariants</a:t>
            </a:r>
            <a:endParaRPr lang="en-US" sz="2400" dirty="0">
              <a:solidFill>
                <a:schemeClr val="accent6">
                  <a:lumMod val="60000"/>
                  <a:lumOff val="4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225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" grpId="0" animBg="1"/>
      <p:bldP spid="170" grpId="0" animBg="1"/>
      <p:bldP spid="169" grpId="0" animBg="1"/>
      <p:bldP spid="168" grpId="0" animBg="1"/>
      <p:bldP spid="3" grpId="0" build="p"/>
      <p:bldP spid="167" grpId="0" animBg="1"/>
      <p:bldP spid="115" grpId="0" animBg="1"/>
      <p:bldP spid="116" grpId="0" animBg="1"/>
      <p:bldP spid="117" grpId="0" animBg="1"/>
      <p:bldP spid="118" grpId="0" animBg="1"/>
      <p:bldP spid="147" grpId="0"/>
      <p:bldP spid="148" grpId="0"/>
      <p:bldP spid="149" grpId="0"/>
      <p:bldP spid="153" grpId="0"/>
      <p:bldP spid="154" grpId="0"/>
      <p:bldP spid="155" grpId="0"/>
      <p:bldP spid="156" grpId="0"/>
      <p:bldP spid="157" grpId="0"/>
      <p:bldP spid="158" grpId="0"/>
      <p:bldP spid="160" grpId="0"/>
      <p:bldP spid="161" grpId="0"/>
      <p:bldP spid="162" grpId="0"/>
      <p:bldP spid="163" grpId="0"/>
      <p:bldP spid="164" grpId="0"/>
      <p:bldP spid="165" grpId="0"/>
      <p:bldP spid="104" grpId="0" uiExpand="1" build="p"/>
      <p:bldP spid="10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SSVDAGs Building</a:t>
            </a:r>
            <a:endParaRPr lang="en-US" dirty="0"/>
          </a:p>
        </p:txBody>
      </p:sp>
      <p:sp>
        <p:nvSpPr>
          <p:cNvPr id="90" name="Marcador de contenido 89"/>
          <p:cNvSpPr>
            <a:spLocks noGrp="1"/>
          </p:cNvSpPr>
          <p:nvPr>
            <p:ph idx="1"/>
          </p:nvPr>
        </p:nvSpPr>
        <p:spPr>
          <a:xfrm>
            <a:off x="838200" y="1438032"/>
            <a:ext cx="10515600" cy="317847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Bottom–up</a:t>
            </a:r>
            <a:r>
              <a:rPr lang="en-US" dirty="0"/>
              <a:t> process</a:t>
            </a:r>
          </a:p>
          <a:p>
            <a:r>
              <a:rPr lang="en-US" b="1" dirty="0" smtClean="0"/>
              <a:t>One pass per level</a:t>
            </a:r>
            <a:r>
              <a:rPr lang="en-US" dirty="0" smtClean="0"/>
              <a:t>:</a:t>
            </a:r>
            <a:r>
              <a:rPr lang="en-US" b="1" dirty="0" smtClean="0"/>
              <a:t> </a:t>
            </a:r>
            <a:r>
              <a:rPr lang="en-US" dirty="0" smtClean="0"/>
              <a:t>s</a:t>
            </a:r>
            <a:r>
              <a:rPr lang="en-US" b="0" dirty="0" smtClean="0"/>
              <a:t>ort </a:t>
            </a:r>
            <a:r>
              <a:rPr lang="en-US" b="0" dirty="0"/>
              <a:t>– transform – match – </a:t>
            </a:r>
            <a:r>
              <a:rPr lang="en-US" b="0" dirty="0" smtClean="0"/>
              <a:t>merge</a:t>
            </a:r>
          </a:p>
          <a:p>
            <a:r>
              <a:rPr lang="en-US" dirty="0" smtClean="0"/>
              <a:t>Additional data respect to DAG construction</a:t>
            </a:r>
          </a:p>
          <a:p>
            <a:pPr lvl="1"/>
            <a:r>
              <a:rPr lang="en-US" b="0" dirty="0" smtClean="0"/>
              <a:t>Invariant masks: 3 bits per node (only during building)</a:t>
            </a:r>
          </a:p>
          <a:p>
            <a:pPr lvl="1"/>
            <a:r>
              <a:rPr lang="en-US" dirty="0" smtClean="0"/>
              <a:t>Transformation tags: 3 bits per pointer</a:t>
            </a:r>
            <a:endParaRPr lang="en-US" b="0" dirty="0"/>
          </a:p>
          <a:p>
            <a:r>
              <a:rPr lang="en-US" b="0" dirty="0" smtClean="0"/>
              <a:t>Implementations</a:t>
            </a:r>
          </a:p>
          <a:p>
            <a:pPr lvl="1"/>
            <a:r>
              <a:rPr lang="en-US" b="0" dirty="0" smtClean="0"/>
              <a:t>Out-of-core: </a:t>
            </a:r>
            <a:r>
              <a:rPr lang="en-US" b="0" dirty="0"/>
              <a:t>memory-mapped, external-memory </a:t>
            </a:r>
            <a:r>
              <a:rPr lang="en-US" b="0" dirty="0" smtClean="0"/>
              <a:t>arrays (whole levels)</a:t>
            </a:r>
          </a:p>
          <a:p>
            <a:pPr lvl="1"/>
            <a:r>
              <a:rPr lang="en-US" b="0" dirty="0" smtClean="0"/>
              <a:t>In-core</a:t>
            </a:r>
            <a:r>
              <a:rPr lang="en-US" dirty="0"/>
              <a:t>: </a:t>
            </a:r>
            <a:r>
              <a:rPr lang="en-US" dirty="0" smtClean="0"/>
              <a:t>partitioning in memory-fitting subtrees and </a:t>
            </a:r>
            <a:r>
              <a:rPr lang="en-US" b="0" dirty="0" smtClean="0"/>
              <a:t>reduction</a:t>
            </a:r>
            <a:endParaRPr lang="en-US" b="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7" name="Rectángulo redondeado 26"/>
          <p:cNvSpPr/>
          <p:nvPr/>
        </p:nvSpPr>
        <p:spPr bwMode="auto">
          <a:xfrm>
            <a:off x="3717888" y="5278838"/>
            <a:ext cx="2049524" cy="39745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Octree / SVO</a:t>
            </a:r>
          </a:p>
        </p:txBody>
      </p:sp>
      <p:sp>
        <p:nvSpPr>
          <p:cNvPr id="28" name="Rectángulo redondeado 27"/>
          <p:cNvSpPr/>
          <p:nvPr/>
        </p:nvSpPr>
        <p:spPr bwMode="auto">
          <a:xfrm>
            <a:off x="6067949" y="4565794"/>
            <a:ext cx="1440160" cy="37237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 smtClean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DAG</a:t>
            </a:r>
            <a:endParaRPr lang="en-US" b="1" dirty="0">
              <a:solidFill>
                <a:schemeClr val="bg1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29" name="Cilindro 28"/>
          <p:cNvSpPr/>
          <p:nvPr/>
        </p:nvSpPr>
        <p:spPr bwMode="auto">
          <a:xfrm>
            <a:off x="1088978" y="4616510"/>
            <a:ext cx="1152128" cy="1608444"/>
          </a:xfrm>
          <a:prstGeom prst="can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600" dirty="0" smtClean="0">
                <a:latin typeface="Arial" charset="0"/>
                <a:ea typeface="ＭＳ Ｐゴシック" charset="-128"/>
              </a:rPr>
              <a:t>Mesh</a:t>
            </a:r>
            <a:endParaRPr lang="en-US" sz="1600" dirty="0">
              <a:latin typeface="Arial" charset="0"/>
              <a:ea typeface="ＭＳ Ｐゴシック" charset="-128"/>
            </a:endParaRPr>
          </a:p>
        </p:txBody>
      </p:sp>
      <p:sp>
        <p:nvSpPr>
          <p:cNvPr id="30" name="Rectángulo redondeado 29"/>
          <p:cNvSpPr/>
          <p:nvPr/>
        </p:nvSpPr>
        <p:spPr bwMode="auto">
          <a:xfrm>
            <a:off x="7781226" y="5289353"/>
            <a:ext cx="1545468" cy="42597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b="1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SSVDAG</a:t>
            </a: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167" y="5178130"/>
            <a:ext cx="781645" cy="965396"/>
          </a:xfrm>
          <a:prstGeom prst="rect">
            <a:avLst/>
          </a:prstGeom>
        </p:spPr>
      </p:pic>
      <p:sp>
        <p:nvSpPr>
          <p:cNvPr id="32" name="Flecha derecha 31"/>
          <p:cNvSpPr/>
          <p:nvPr/>
        </p:nvSpPr>
        <p:spPr bwMode="auto">
          <a:xfrm>
            <a:off x="2385122" y="5376328"/>
            <a:ext cx="1261143" cy="25202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33" name="Flecha derecha 32"/>
          <p:cNvSpPr/>
          <p:nvPr/>
        </p:nvSpPr>
        <p:spPr bwMode="auto">
          <a:xfrm rot="19311489">
            <a:off x="5605177" y="4831367"/>
            <a:ext cx="385963" cy="252028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34" name="Flecha derecha 33"/>
          <p:cNvSpPr/>
          <p:nvPr/>
        </p:nvSpPr>
        <p:spPr bwMode="auto">
          <a:xfrm>
            <a:off x="6067949" y="5356916"/>
            <a:ext cx="1513498" cy="252028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35" name="Flecha derecha 34"/>
          <p:cNvSpPr/>
          <p:nvPr/>
        </p:nvSpPr>
        <p:spPr bwMode="auto">
          <a:xfrm rot="2229695">
            <a:off x="7588245" y="4871028"/>
            <a:ext cx="385963" cy="252028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2308606" y="5169359"/>
            <a:ext cx="1102247" cy="285307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600" dirty="0" err="1"/>
              <a:t>voxelization</a:t>
            </a:r>
            <a:endParaRPr lang="en-US" sz="1600" dirty="0"/>
          </a:p>
        </p:txBody>
      </p:sp>
      <p:grpSp>
        <p:nvGrpSpPr>
          <p:cNvPr id="3" name="Grupo 2"/>
          <p:cNvGrpSpPr/>
          <p:nvPr/>
        </p:nvGrpSpPr>
        <p:grpSpPr>
          <a:xfrm>
            <a:off x="9729938" y="4859435"/>
            <a:ext cx="1296144" cy="1134936"/>
            <a:chOff x="9552384" y="1030833"/>
            <a:chExt cx="1296144" cy="1134936"/>
          </a:xfrm>
        </p:grpSpPr>
        <p:sp>
          <p:nvSpPr>
            <p:cNvPr id="60" name="Elipse 59"/>
            <p:cNvSpPr/>
            <p:nvPr/>
          </p:nvSpPr>
          <p:spPr bwMode="auto">
            <a:xfrm>
              <a:off x="10200456" y="1030833"/>
              <a:ext cx="163669" cy="15656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dirty="0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61" name="Elipse 60"/>
            <p:cNvSpPr/>
            <p:nvPr/>
          </p:nvSpPr>
          <p:spPr bwMode="auto">
            <a:xfrm>
              <a:off x="9768408" y="1468637"/>
              <a:ext cx="163669" cy="15656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62" name="Elipse 61"/>
            <p:cNvSpPr/>
            <p:nvPr/>
          </p:nvSpPr>
          <p:spPr bwMode="auto">
            <a:xfrm>
              <a:off x="10165278" y="1468637"/>
              <a:ext cx="163669" cy="15656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63" name="Grupo 62"/>
            <p:cNvGrpSpPr/>
            <p:nvPr/>
          </p:nvGrpSpPr>
          <p:grpSpPr>
            <a:xfrm>
              <a:off x="9552384" y="2038320"/>
              <a:ext cx="126327" cy="127444"/>
              <a:chOff x="2699792" y="5777009"/>
              <a:chExt cx="284440" cy="286956"/>
            </a:xfrm>
          </p:grpSpPr>
          <p:sp>
            <p:nvSpPr>
              <p:cNvPr id="102" name="Rectángulo 101"/>
              <p:cNvSpPr/>
              <p:nvPr/>
            </p:nvSpPr>
            <p:spPr bwMode="auto">
              <a:xfrm>
                <a:off x="2699794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03" name="Rectángulo 102"/>
              <p:cNvSpPr/>
              <p:nvPr/>
            </p:nvSpPr>
            <p:spPr bwMode="auto">
              <a:xfrm>
                <a:off x="2840747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04" name="Rectángulo 103"/>
              <p:cNvSpPr/>
              <p:nvPr/>
            </p:nvSpPr>
            <p:spPr bwMode="auto">
              <a:xfrm>
                <a:off x="2699792" y="5920487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05" name="Rectángulo 104"/>
              <p:cNvSpPr/>
              <p:nvPr/>
            </p:nvSpPr>
            <p:spPr bwMode="auto">
              <a:xfrm>
                <a:off x="2840746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64" name="Grupo 63"/>
            <p:cNvGrpSpPr/>
            <p:nvPr/>
          </p:nvGrpSpPr>
          <p:grpSpPr>
            <a:xfrm>
              <a:off x="10141011" y="2038320"/>
              <a:ext cx="129258" cy="127444"/>
              <a:chOff x="4777138" y="5777009"/>
              <a:chExt cx="291041" cy="286956"/>
            </a:xfrm>
          </p:grpSpPr>
          <p:sp>
            <p:nvSpPr>
              <p:cNvPr id="98" name="Rectángulo 97"/>
              <p:cNvSpPr/>
              <p:nvPr/>
            </p:nvSpPr>
            <p:spPr bwMode="auto">
              <a:xfrm>
                <a:off x="4777138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9" name="Rectángulo 98"/>
              <p:cNvSpPr/>
              <p:nvPr/>
            </p:nvSpPr>
            <p:spPr bwMode="auto">
              <a:xfrm>
                <a:off x="4924694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00" name="Rectángulo 99"/>
              <p:cNvSpPr/>
              <p:nvPr/>
            </p:nvSpPr>
            <p:spPr bwMode="auto">
              <a:xfrm>
                <a:off x="4777138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01" name="Rectángulo 100"/>
              <p:cNvSpPr/>
              <p:nvPr/>
            </p:nvSpPr>
            <p:spPr bwMode="auto">
              <a:xfrm>
                <a:off x="4924694" y="5920487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65" name="Grupo 64"/>
            <p:cNvGrpSpPr/>
            <p:nvPr/>
          </p:nvGrpSpPr>
          <p:grpSpPr>
            <a:xfrm>
              <a:off x="9890001" y="2038320"/>
              <a:ext cx="126327" cy="127444"/>
              <a:chOff x="4211960" y="5777009"/>
              <a:chExt cx="284440" cy="286956"/>
            </a:xfrm>
          </p:grpSpPr>
          <p:sp>
            <p:nvSpPr>
              <p:cNvPr id="94" name="Rectángulo 93"/>
              <p:cNvSpPr/>
              <p:nvPr/>
            </p:nvSpPr>
            <p:spPr bwMode="auto">
              <a:xfrm>
                <a:off x="4211962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5" name="Rectángulo 94"/>
              <p:cNvSpPr/>
              <p:nvPr/>
            </p:nvSpPr>
            <p:spPr bwMode="auto">
              <a:xfrm>
                <a:off x="4352915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6" name="Rectángulo 95"/>
              <p:cNvSpPr/>
              <p:nvPr/>
            </p:nvSpPr>
            <p:spPr bwMode="auto">
              <a:xfrm>
                <a:off x="4211960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7" name="Rectángulo 96"/>
              <p:cNvSpPr/>
              <p:nvPr/>
            </p:nvSpPr>
            <p:spPr bwMode="auto">
              <a:xfrm>
                <a:off x="4352914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cxnSp>
          <p:nvCxnSpPr>
            <p:cNvPr id="66" name="Conector recto 65"/>
            <p:cNvCxnSpPr>
              <a:stCxn id="60" idx="4"/>
              <a:endCxn id="61" idx="0"/>
            </p:cNvCxnSpPr>
            <p:nvPr/>
          </p:nvCxnSpPr>
          <p:spPr bwMode="auto">
            <a:xfrm flipH="1">
              <a:off x="9850243" y="1187396"/>
              <a:ext cx="432048" cy="28124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Conector recto 66"/>
            <p:cNvCxnSpPr>
              <a:stCxn id="60" idx="4"/>
              <a:endCxn id="62" idx="0"/>
            </p:cNvCxnSpPr>
            <p:nvPr/>
          </p:nvCxnSpPr>
          <p:spPr bwMode="auto">
            <a:xfrm flipH="1">
              <a:off x="10247113" y="1187396"/>
              <a:ext cx="35178" cy="28124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Conector recto 67"/>
            <p:cNvCxnSpPr>
              <a:stCxn id="60" idx="4"/>
              <a:endCxn id="77" idx="0"/>
            </p:cNvCxnSpPr>
            <p:nvPr/>
          </p:nvCxnSpPr>
          <p:spPr bwMode="auto">
            <a:xfrm>
              <a:off x="10282291" y="1187396"/>
              <a:ext cx="432048" cy="28124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Conector recto 68"/>
            <p:cNvCxnSpPr>
              <a:stCxn id="61" idx="4"/>
              <a:endCxn id="103" idx="0"/>
            </p:cNvCxnSpPr>
            <p:nvPr/>
          </p:nvCxnSpPr>
          <p:spPr bwMode="auto">
            <a:xfrm flipH="1">
              <a:off x="9646849" y="1625200"/>
              <a:ext cx="203394" cy="41312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Conector recto 69"/>
            <p:cNvCxnSpPr>
              <a:stCxn id="61" idx="4"/>
              <a:endCxn id="95" idx="1"/>
            </p:cNvCxnSpPr>
            <p:nvPr/>
          </p:nvCxnSpPr>
          <p:spPr bwMode="auto">
            <a:xfrm>
              <a:off x="9850243" y="1625200"/>
              <a:ext cx="102360" cy="44498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Conector recto 70"/>
            <p:cNvCxnSpPr>
              <a:stCxn id="61" idx="4"/>
            </p:cNvCxnSpPr>
            <p:nvPr/>
          </p:nvCxnSpPr>
          <p:spPr bwMode="auto">
            <a:xfrm>
              <a:off x="9850243" y="1625200"/>
              <a:ext cx="123786" cy="601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Conector recto 71"/>
            <p:cNvCxnSpPr>
              <a:stCxn id="61" idx="4"/>
            </p:cNvCxnSpPr>
            <p:nvPr/>
          </p:nvCxnSpPr>
          <p:spPr bwMode="auto">
            <a:xfrm>
              <a:off x="9850243" y="1625200"/>
              <a:ext cx="151976" cy="136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Conector recto 72"/>
            <p:cNvCxnSpPr>
              <a:stCxn id="62" idx="4"/>
              <a:endCxn id="94" idx="0"/>
            </p:cNvCxnSpPr>
            <p:nvPr/>
          </p:nvCxnSpPr>
          <p:spPr bwMode="auto">
            <a:xfrm flipH="1">
              <a:off x="9921865" y="1625200"/>
              <a:ext cx="325248" cy="4131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Conector recto 73"/>
            <p:cNvCxnSpPr>
              <a:stCxn id="62" idx="4"/>
              <a:endCxn id="99" idx="0"/>
            </p:cNvCxnSpPr>
            <p:nvPr/>
          </p:nvCxnSpPr>
          <p:spPr bwMode="auto">
            <a:xfrm flipH="1">
              <a:off x="10238407" y="1625200"/>
              <a:ext cx="8706" cy="4131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Conector recto 74"/>
            <p:cNvCxnSpPr>
              <a:stCxn id="62" idx="4"/>
            </p:cNvCxnSpPr>
            <p:nvPr/>
          </p:nvCxnSpPr>
          <p:spPr bwMode="auto">
            <a:xfrm>
              <a:off x="10247113" y="1625200"/>
              <a:ext cx="55137" cy="12036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Conector recto 75"/>
            <p:cNvCxnSpPr>
              <a:stCxn id="62" idx="4"/>
            </p:cNvCxnSpPr>
            <p:nvPr/>
          </p:nvCxnSpPr>
          <p:spPr bwMode="auto">
            <a:xfrm>
              <a:off x="10247112" y="1625200"/>
              <a:ext cx="95941" cy="738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7" name="Elipse 76"/>
            <p:cNvSpPr/>
            <p:nvPr/>
          </p:nvSpPr>
          <p:spPr bwMode="auto">
            <a:xfrm>
              <a:off x="10632504" y="1468637"/>
              <a:ext cx="163669" cy="15656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78" name="Grupo 77"/>
            <p:cNvGrpSpPr/>
            <p:nvPr/>
          </p:nvGrpSpPr>
          <p:grpSpPr>
            <a:xfrm>
              <a:off x="10496742" y="2038321"/>
              <a:ext cx="126327" cy="127445"/>
              <a:chOff x="7292171" y="5777009"/>
              <a:chExt cx="284440" cy="286957"/>
            </a:xfrm>
          </p:grpSpPr>
          <p:sp>
            <p:nvSpPr>
              <p:cNvPr id="89" name="Rectángulo 88"/>
              <p:cNvSpPr/>
              <p:nvPr/>
            </p:nvSpPr>
            <p:spPr bwMode="auto">
              <a:xfrm>
                <a:off x="7292171" y="5777009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1" name="Rectángulo 90"/>
              <p:cNvSpPr/>
              <p:nvPr/>
            </p:nvSpPr>
            <p:spPr bwMode="auto">
              <a:xfrm>
                <a:off x="7433125" y="5777011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2" name="Rectángulo 91"/>
              <p:cNvSpPr/>
              <p:nvPr/>
            </p:nvSpPr>
            <p:spPr bwMode="auto">
              <a:xfrm>
                <a:off x="7292171" y="5920488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93" name="Rectángulo 92"/>
              <p:cNvSpPr/>
              <p:nvPr/>
            </p:nvSpPr>
            <p:spPr bwMode="auto">
              <a:xfrm>
                <a:off x="7433126" y="5920488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79" name="Grupo 78"/>
            <p:cNvGrpSpPr/>
            <p:nvPr/>
          </p:nvGrpSpPr>
          <p:grpSpPr>
            <a:xfrm>
              <a:off x="10722200" y="2038321"/>
              <a:ext cx="126328" cy="127448"/>
              <a:chOff x="7799816" y="5777009"/>
              <a:chExt cx="284443" cy="286965"/>
            </a:xfrm>
          </p:grpSpPr>
          <p:sp>
            <p:nvSpPr>
              <p:cNvPr id="85" name="Rectángulo 84"/>
              <p:cNvSpPr/>
              <p:nvPr/>
            </p:nvSpPr>
            <p:spPr bwMode="auto">
              <a:xfrm>
                <a:off x="7799818" y="5777009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6" name="Rectángulo 85"/>
              <p:cNvSpPr/>
              <p:nvPr/>
            </p:nvSpPr>
            <p:spPr bwMode="auto">
              <a:xfrm>
                <a:off x="7940774" y="5777011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7" name="Rectángulo 86"/>
              <p:cNvSpPr/>
              <p:nvPr/>
            </p:nvSpPr>
            <p:spPr bwMode="auto">
              <a:xfrm>
                <a:off x="7799816" y="5920496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88" name="Rectángulo 87"/>
              <p:cNvSpPr/>
              <p:nvPr/>
            </p:nvSpPr>
            <p:spPr bwMode="auto">
              <a:xfrm>
                <a:off x="7940766" y="5920495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cxnSp>
          <p:nvCxnSpPr>
            <p:cNvPr id="80" name="Conector recto 79"/>
            <p:cNvCxnSpPr>
              <a:stCxn id="77" idx="4"/>
            </p:cNvCxnSpPr>
            <p:nvPr/>
          </p:nvCxnSpPr>
          <p:spPr bwMode="auto">
            <a:xfrm flipH="1">
              <a:off x="10603187" y="1625200"/>
              <a:ext cx="111152" cy="68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Conector recto 80"/>
            <p:cNvCxnSpPr>
              <a:stCxn id="77" idx="4"/>
            </p:cNvCxnSpPr>
            <p:nvPr/>
          </p:nvCxnSpPr>
          <p:spPr bwMode="auto">
            <a:xfrm flipH="1">
              <a:off x="10632504" y="1625200"/>
              <a:ext cx="81834" cy="3694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Conector recto 81"/>
            <p:cNvCxnSpPr>
              <a:stCxn id="77" idx="4"/>
              <a:endCxn id="89" idx="0"/>
            </p:cNvCxnSpPr>
            <p:nvPr/>
          </p:nvCxnSpPr>
          <p:spPr bwMode="auto">
            <a:xfrm flipH="1">
              <a:off x="10528605" y="1625200"/>
              <a:ext cx="185734" cy="4131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Conector recto 82"/>
            <p:cNvCxnSpPr>
              <a:stCxn id="77" idx="4"/>
              <a:endCxn id="85" idx="0"/>
            </p:cNvCxnSpPr>
            <p:nvPr/>
          </p:nvCxnSpPr>
          <p:spPr bwMode="auto">
            <a:xfrm>
              <a:off x="10714339" y="1625200"/>
              <a:ext cx="39725" cy="4131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Conector recto 83"/>
            <p:cNvCxnSpPr>
              <a:stCxn id="60" idx="4"/>
            </p:cNvCxnSpPr>
            <p:nvPr/>
          </p:nvCxnSpPr>
          <p:spPr bwMode="auto">
            <a:xfrm>
              <a:off x="10282291" y="1187396"/>
              <a:ext cx="46398" cy="11497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67813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Leaves level</a:t>
            </a:r>
          </a:p>
        </p:txBody>
      </p:sp>
      <p:sp>
        <p:nvSpPr>
          <p:cNvPr id="90" name="Marcador de contenido 8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Symmetry detected just using the voxel bit mask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1. Look for every leaf to its canonical form</a:t>
            </a:r>
          </a:p>
          <a:p>
            <a:pPr marL="457200" lvl="1" indent="0">
              <a:buNone/>
            </a:pPr>
            <a:r>
              <a:rPr lang="en-US" dirty="0"/>
              <a:t>2. Remap and tag pointers with its transformation</a:t>
            </a:r>
          </a:p>
          <a:p>
            <a:pPr marL="457200" lvl="1" indent="0">
              <a:buNone/>
            </a:pPr>
            <a:r>
              <a:rPr lang="en-US" dirty="0"/>
              <a:t>3. Mark invariants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769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ángulo 102"/>
          <p:cNvSpPr/>
          <p:nvPr/>
        </p:nvSpPr>
        <p:spPr bwMode="auto">
          <a:xfrm>
            <a:off x="8379687" y="5531086"/>
            <a:ext cx="455478" cy="4746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9" name="Rectángulo 108"/>
          <p:cNvSpPr/>
          <p:nvPr/>
        </p:nvSpPr>
        <p:spPr bwMode="auto">
          <a:xfrm>
            <a:off x="6002560" y="5532144"/>
            <a:ext cx="455478" cy="474673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6" name="Rectángulo 105"/>
          <p:cNvSpPr/>
          <p:nvPr/>
        </p:nvSpPr>
        <p:spPr bwMode="auto">
          <a:xfrm>
            <a:off x="5068742" y="5558098"/>
            <a:ext cx="455478" cy="4746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99" name="Rectángulo 98"/>
          <p:cNvSpPr/>
          <p:nvPr/>
        </p:nvSpPr>
        <p:spPr bwMode="auto">
          <a:xfrm>
            <a:off x="8883849" y="5531086"/>
            <a:ext cx="455478" cy="4746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4" name="Rectángulo 103"/>
          <p:cNvSpPr/>
          <p:nvPr/>
        </p:nvSpPr>
        <p:spPr bwMode="auto">
          <a:xfrm>
            <a:off x="4486463" y="5531086"/>
            <a:ext cx="455478" cy="47467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" name="Rectángulo 2"/>
          <p:cNvSpPr/>
          <p:nvPr/>
        </p:nvSpPr>
        <p:spPr bwMode="auto">
          <a:xfrm>
            <a:off x="6567792" y="5520310"/>
            <a:ext cx="455478" cy="474673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Example</a:t>
            </a:r>
          </a:p>
        </p:txBody>
      </p:sp>
      <p:sp>
        <p:nvSpPr>
          <p:cNvPr id="90" name="Marcador de contenido 8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Symmetry detected just using the voxel bit mask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1. Look for every leaf to its canonical form</a:t>
            </a:r>
          </a:p>
          <a:p>
            <a:pPr marL="457200" lvl="1" indent="0">
              <a:buNone/>
            </a:pPr>
            <a:r>
              <a:rPr lang="en-US" dirty="0"/>
              <a:t>2. Remap and tag pointers with its transformation</a:t>
            </a:r>
          </a:p>
          <a:p>
            <a:pPr marL="457200" lvl="1" indent="0">
              <a:buNone/>
            </a:pPr>
            <a:r>
              <a:rPr lang="en-US" dirty="0"/>
              <a:t>3. Mark invariants</a:t>
            </a:r>
          </a:p>
          <a:p>
            <a:pPr lvl="1"/>
            <a:endParaRPr lang="en-US" dirty="0"/>
          </a:p>
        </p:txBody>
      </p:sp>
      <p:sp>
        <p:nvSpPr>
          <p:cNvPr id="71" name="Elipse 70"/>
          <p:cNvSpPr/>
          <p:nvPr/>
        </p:nvSpPr>
        <p:spPr bwMode="auto">
          <a:xfrm>
            <a:off x="7135908" y="3356992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72" name="Elipse 71"/>
          <p:cNvSpPr/>
          <p:nvPr/>
        </p:nvSpPr>
        <p:spPr bwMode="auto">
          <a:xfrm>
            <a:off x="4996238" y="4342761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3" name="Elipse 72"/>
          <p:cNvSpPr/>
          <p:nvPr/>
        </p:nvSpPr>
        <p:spPr bwMode="auto">
          <a:xfrm>
            <a:off x="6715820" y="4342761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grpSp>
        <p:nvGrpSpPr>
          <p:cNvPr id="29" name="Grupo 28"/>
          <p:cNvGrpSpPr/>
          <p:nvPr/>
        </p:nvGrpSpPr>
        <p:grpSpPr>
          <a:xfrm>
            <a:off x="5149011" y="5625473"/>
            <a:ext cx="291041" cy="286956"/>
            <a:chOff x="3264970" y="5777009"/>
            <a:chExt cx="291041" cy="286956"/>
          </a:xfrm>
        </p:grpSpPr>
        <p:sp>
          <p:nvSpPr>
            <p:cNvPr id="74" name="Rectángulo 73"/>
            <p:cNvSpPr/>
            <p:nvPr/>
          </p:nvSpPr>
          <p:spPr bwMode="auto">
            <a:xfrm>
              <a:off x="3264970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5" name="Rectángulo 74"/>
            <p:cNvSpPr/>
            <p:nvPr/>
          </p:nvSpPr>
          <p:spPr bwMode="auto">
            <a:xfrm>
              <a:off x="3412526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6" name="Rectángulo 75"/>
            <p:cNvSpPr/>
            <p:nvPr/>
          </p:nvSpPr>
          <p:spPr bwMode="auto">
            <a:xfrm>
              <a:off x="3264970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7" name="Rectángulo 76"/>
            <p:cNvSpPr/>
            <p:nvPr/>
          </p:nvSpPr>
          <p:spPr bwMode="auto">
            <a:xfrm>
              <a:off x="3412526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38" name="Grupo 37"/>
          <p:cNvGrpSpPr/>
          <p:nvPr/>
        </p:nvGrpSpPr>
        <p:grpSpPr>
          <a:xfrm>
            <a:off x="4583832" y="5625473"/>
            <a:ext cx="284440" cy="286956"/>
            <a:chOff x="2699792" y="5777009"/>
            <a:chExt cx="284440" cy="286956"/>
          </a:xfrm>
        </p:grpSpPr>
        <p:sp>
          <p:nvSpPr>
            <p:cNvPr id="78" name="Rectángulo 77"/>
            <p:cNvSpPr/>
            <p:nvPr/>
          </p:nvSpPr>
          <p:spPr bwMode="auto">
            <a:xfrm>
              <a:off x="2699794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79" name="Rectángulo 78"/>
            <p:cNvSpPr/>
            <p:nvPr/>
          </p:nvSpPr>
          <p:spPr bwMode="auto">
            <a:xfrm>
              <a:off x="2840747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80" name="Rectángulo 79"/>
            <p:cNvSpPr/>
            <p:nvPr/>
          </p:nvSpPr>
          <p:spPr bwMode="auto">
            <a:xfrm>
              <a:off x="2699792" y="5920487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81" name="Rectángulo 80"/>
            <p:cNvSpPr/>
            <p:nvPr/>
          </p:nvSpPr>
          <p:spPr bwMode="auto">
            <a:xfrm>
              <a:off x="2840746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27" name="Grupo 26"/>
          <p:cNvGrpSpPr/>
          <p:nvPr/>
        </p:nvGrpSpPr>
        <p:grpSpPr>
          <a:xfrm>
            <a:off x="6661179" y="5625473"/>
            <a:ext cx="291041" cy="286956"/>
            <a:chOff x="4777138" y="5777009"/>
            <a:chExt cx="291041" cy="286956"/>
          </a:xfrm>
        </p:grpSpPr>
        <p:sp>
          <p:nvSpPr>
            <p:cNvPr id="91" name="Rectángulo 90"/>
            <p:cNvSpPr/>
            <p:nvPr/>
          </p:nvSpPr>
          <p:spPr bwMode="auto">
            <a:xfrm>
              <a:off x="4777138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2" name="Rectángulo 91"/>
            <p:cNvSpPr/>
            <p:nvPr/>
          </p:nvSpPr>
          <p:spPr bwMode="auto">
            <a:xfrm>
              <a:off x="4924694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3" name="Rectángulo 92"/>
            <p:cNvSpPr/>
            <p:nvPr/>
          </p:nvSpPr>
          <p:spPr bwMode="auto">
            <a:xfrm>
              <a:off x="4777138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4" name="Rectángulo 93"/>
            <p:cNvSpPr/>
            <p:nvPr/>
          </p:nvSpPr>
          <p:spPr bwMode="auto">
            <a:xfrm>
              <a:off x="4924694" y="5920487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6096000" y="5625473"/>
            <a:ext cx="284440" cy="286956"/>
            <a:chOff x="4211960" y="5777009"/>
            <a:chExt cx="284440" cy="286956"/>
          </a:xfrm>
        </p:grpSpPr>
        <p:sp>
          <p:nvSpPr>
            <p:cNvPr id="95" name="Rectángulo 94"/>
            <p:cNvSpPr/>
            <p:nvPr/>
          </p:nvSpPr>
          <p:spPr bwMode="auto">
            <a:xfrm>
              <a:off x="4211962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6" name="Rectángulo 95"/>
            <p:cNvSpPr/>
            <p:nvPr/>
          </p:nvSpPr>
          <p:spPr bwMode="auto">
            <a:xfrm>
              <a:off x="4352915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7" name="Rectángulo 96"/>
            <p:cNvSpPr/>
            <p:nvPr/>
          </p:nvSpPr>
          <p:spPr bwMode="auto">
            <a:xfrm>
              <a:off x="4211960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8" name="Rectángulo 97"/>
            <p:cNvSpPr/>
            <p:nvPr/>
          </p:nvSpPr>
          <p:spPr bwMode="auto">
            <a:xfrm>
              <a:off x="4352914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cxnSp>
        <p:nvCxnSpPr>
          <p:cNvPr id="107" name="Conector recto 106"/>
          <p:cNvCxnSpPr>
            <a:stCxn id="71" idx="4"/>
            <a:endCxn id="72" idx="0"/>
          </p:cNvCxnSpPr>
          <p:nvPr/>
        </p:nvCxnSpPr>
        <p:spPr bwMode="auto">
          <a:xfrm flipH="1">
            <a:off x="5180498" y="3709513"/>
            <a:ext cx="2139670" cy="633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Conector recto 107"/>
          <p:cNvCxnSpPr>
            <a:stCxn id="71" idx="4"/>
            <a:endCxn id="73" idx="0"/>
          </p:cNvCxnSpPr>
          <p:nvPr/>
        </p:nvCxnSpPr>
        <p:spPr bwMode="auto">
          <a:xfrm flipH="1">
            <a:off x="6900080" y="3709513"/>
            <a:ext cx="420088" cy="633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Conector recto 109"/>
          <p:cNvCxnSpPr>
            <a:stCxn id="71" idx="4"/>
            <a:endCxn id="140" idx="0"/>
          </p:cNvCxnSpPr>
          <p:nvPr/>
        </p:nvCxnSpPr>
        <p:spPr bwMode="auto">
          <a:xfrm>
            <a:off x="7320168" y="3709513"/>
            <a:ext cx="1105448" cy="633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Conector recto 110"/>
          <p:cNvCxnSpPr>
            <a:stCxn id="72" idx="4"/>
            <a:endCxn id="79" idx="0"/>
          </p:cNvCxnSpPr>
          <p:nvPr/>
        </p:nvCxnSpPr>
        <p:spPr bwMode="auto">
          <a:xfrm flipH="1">
            <a:off x="4796530" y="4695281"/>
            <a:ext cx="383968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Conector recto 111"/>
          <p:cNvCxnSpPr>
            <a:stCxn id="72" idx="4"/>
            <a:endCxn id="75" idx="0"/>
          </p:cNvCxnSpPr>
          <p:nvPr/>
        </p:nvCxnSpPr>
        <p:spPr bwMode="auto">
          <a:xfrm>
            <a:off x="5180499" y="4695281"/>
            <a:ext cx="187811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Conector recto 112"/>
          <p:cNvCxnSpPr>
            <a:stCxn id="72" idx="4"/>
          </p:cNvCxnSpPr>
          <p:nvPr/>
        </p:nvCxnSpPr>
        <p:spPr bwMode="auto">
          <a:xfrm>
            <a:off x="5180499" y="4695281"/>
            <a:ext cx="278719" cy="1355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Conector recto 113"/>
          <p:cNvCxnSpPr>
            <a:stCxn id="72" idx="4"/>
          </p:cNvCxnSpPr>
          <p:nvPr/>
        </p:nvCxnSpPr>
        <p:spPr bwMode="auto">
          <a:xfrm>
            <a:off x="5180499" y="4695282"/>
            <a:ext cx="342193" cy="306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Conector recto 114"/>
          <p:cNvCxnSpPr>
            <a:stCxn id="73" idx="4"/>
            <a:endCxn id="95" idx="0"/>
          </p:cNvCxnSpPr>
          <p:nvPr/>
        </p:nvCxnSpPr>
        <p:spPr bwMode="auto">
          <a:xfrm flipH="1">
            <a:off x="6167746" y="4695281"/>
            <a:ext cx="732335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Conector recto 115"/>
          <p:cNvCxnSpPr>
            <a:stCxn id="73" idx="4"/>
            <a:endCxn id="92" idx="0"/>
          </p:cNvCxnSpPr>
          <p:nvPr/>
        </p:nvCxnSpPr>
        <p:spPr bwMode="auto">
          <a:xfrm flipH="1">
            <a:off x="6880478" y="4695281"/>
            <a:ext cx="19603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Conector recto 116"/>
          <p:cNvCxnSpPr>
            <a:stCxn id="73" idx="4"/>
          </p:cNvCxnSpPr>
          <p:nvPr/>
        </p:nvCxnSpPr>
        <p:spPr bwMode="auto">
          <a:xfrm>
            <a:off x="6900081" y="4695281"/>
            <a:ext cx="124147" cy="271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Conector recto 117"/>
          <p:cNvCxnSpPr>
            <a:stCxn id="73" idx="4"/>
          </p:cNvCxnSpPr>
          <p:nvPr/>
        </p:nvCxnSpPr>
        <p:spPr bwMode="auto">
          <a:xfrm>
            <a:off x="6900080" y="4695282"/>
            <a:ext cx="216024" cy="1663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0" name="Elipse 139"/>
          <p:cNvSpPr/>
          <p:nvPr/>
        </p:nvSpPr>
        <p:spPr bwMode="auto">
          <a:xfrm>
            <a:off x="8241356" y="4342761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grpSp>
        <p:nvGrpSpPr>
          <p:cNvPr id="26" name="Grupo 25"/>
          <p:cNvGrpSpPr/>
          <p:nvPr/>
        </p:nvGrpSpPr>
        <p:grpSpPr>
          <a:xfrm>
            <a:off x="8472264" y="5625474"/>
            <a:ext cx="284440" cy="286957"/>
            <a:chOff x="7292171" y="5777009"/>
            <a:chExt cx="284440" cy="286957"/>
          </a:xfrm>
        </p:grpSpPr>
        <p:sp>
          <p:nvSpPr>
            <p:cNvPr id="149" name="Rectángulo 148"/>
            <p:cNvSpPr/>
            <p:nvPr/>
          </p:nvSpPr>
          <p:spPr bwMode="auto">
            <a:xfrm>
              <a:off x="7292171" y="5777009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0" name="Rectángulo 149"/>
            <p:cNvSpPr/>
            <p:nvPr/>
          </p:nvSpPr>
          <p:spPr bwMode="auto">
            <a:xfrm>
              <a:off x="7433125" y="5777011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1" name="Rectángulo 150"/>
            <p:cNvSpPr/>
            <p:nvPr/>
          </p:nvSpPr>
          <p:spPr bwMode="auto">
            <a:xfrm>
              <a:off x="7292171" y="5920488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2" name="Rectángulo 151"/>
            <p:cNvSpPr/>
            <p:nvPr/>
          </p:nvSpPr>
          <p:spPr bwMode="auto">
            <a:xfrm>
              <a:off x="7433126" y="5920488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25" name="Grupo 24"/>
          <p:cNvGrpSpPr/>
          <p:nvPr/>
        </p:nvGrpSpPr>
        <p:grpSpPr>
          <a:xfrm>
            <a:off x="8979910" y="5625474"/>
            <a:ext cx="284443" cy="286965"/>
            <a:chOff x="7799816" y="5777009"/>
            <a:chExt cx="284443" cy="286965"/>
          </a:xfrm>
        </p:grpSpPr>
        <p:sp>
          <p:nvSpPr>
            <p:cNvPr id="153" name="Rectángulo 152"/>
            <p:cNvSpPr/>
            <p:nvPr/>
          </p:nvSpPr>
          <p:spPr bwMode="auto">
            <a:xfrm>
              <a:off x="7799818" y="5777009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4" name="Rectángulo 153"/>
            <p:cNvSpPr/>
            <p:nvPr/>
          </p:nvSpPr>
          <p:spPr bwMode="auto">
            <a:xfrm>
              <a:off x="7940774" y="5777011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5" name="Rectángulo 154"/>
            <p:cNvSpPr/>
            <p:nvPr/>
          </p:nvSpPr>
          <p:spPr bwMode="auto">
            <a:xfrm>
              <a:off x="7799816" y="5920496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6" name="Rectángulo 155"/>
            <p:cNvSpPr/>
            <p:nvPr/>
          </p:nvSpPr>
          <p:spPr bwMode="auto">
            <a:xfrm>
              <a:off x="7940766" y="5920495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cxnSp>
        <p:nvCxnSpPr>
          <p:cNvPr id="157" name="Conector recto 156"/>
          <p:cNvCxnSpPr>
            <a:stCxn id="140" idx="4"/>
          </p:cNvCxnSpPr>
          <p:nvPr/>
        </p:nvCxnSpPr>
        <p:spPr bwMode="auto">
          <a:xfrm flipH="1">
            <a:off x="8175344" y="4695281"/>
            <a:ext cx="250273" cy="153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8" name="Conector recto 157"/>
          <p:cNvCxnSpPr>
            <a:stCxn id="140" idx="4"/>
          </p:cNvCxnSpPr>
          <p:nvPr/>
        </p:nvCxnSpPr>
        <p:spPr bwMode="auto">
          <a:xfrm flipH="1">
            <a:off x="8241356" y="4695282"/>
            <a:ext cx="184260" cy="831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9" name="Conector recto 158"/>
          <p:cNvCxnSpPr>
            <a:stCxn id="140" idx="4"/>
            <a:endCxn id="149" idx="0"/>
          </p:cNvCxnSpPr>
          <p:nvPr/>
        </p:nvCxnSpPr>
        <p:spPr bwMode="auto">
          <a:xfrm>
            <a:off x="8425617" y="4695281"/>
            <a:ext cx="118391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0" name="Conector recto 159"/>
          <p:cNvCxnSpPr>
            <a:stCxn id="140" idx="4"/>
            <a:endCxn id="153" idx="0"/>
          </p:cNvCxnSpPr>
          <p:nvPr/>
        </p:nvCxnSpPr>
        <p:spPr bwMode="auto">
          <a:xfrm>
            <a:off x="8425616" y="4695281"/>
            <a:ext cx="626038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ángulo 5"/>
          <p:cNvSpPr/>
          <p:nvPr/>
        </p:nvSpPr>
        <p:spPr bwMode="auto">
          <a:xfrm>
            <a:off x="2262473" y="4688302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" name="Rectángulo 9"/>
          <p:cNvSpPr/>
          <p:nvPr/>
        </p:nvSpPr>
        <p:spPr bwMode="auto">
          <a:xfrm>
            <a:off x="1828904" y="4688302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4" name="Rectángulo 13"/>
          <p:cNvSpPr/>
          <p:nvPr/>
        </p:nvSpPr>
        <p:spPr bwMode="auto">
          <a:xfrm>
            <a:off x="2259298" y="4256254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5" name="Rectángulo 14"/>
          <p:cNvSpPr/>
          <p:nvPr/>
        </p:nvSpPr>
        <p:spPr bwMode="auto">
          <a:xfrm>
            <a:off x="2481449" y="4256254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" name="Rectángulo 15"/>
          <p:cNvSpPr/>
          <p:nvPr/>
        </p:nvSpPr>
        <p:spPr bwMode="auto">
          <a:xfrm>
            <a:off x="2259298" y="4472278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" name="Rectángulo 16"/>
          <p:cNvSpPr/>
          <p:nvPr/>
        </p:nvSpPr>
        <p:spPr bwMode="auto">
          <a:xfrm>
            <a:off x="2481449" y="4472278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8" name="Rectángulo 17"/>
          <p:cNvSpPr/>
          <p:nvPr/>
        </p:nvSpPr>
        <p:spPr bwMode="auto">
          <a:xfrm>
            <a:off x="1828904" y="4256254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9" name="Rectángulo 18"/>
          <p:cNvSpPr/>
          <p:nvPr/>
        </p:nvSpPr>
        <p:spPr bwMode="auto">
          <a:xfrm>
            <a:off x="2041116" y="4256254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0" name="Rectángulo 19"/>
          <p:cNvSpPr/>
          <p:nvPr/>
        </p:nvSpPr>
        <p:spPr bwMode="auto">
          <a:xfrm>
            <a:off x="1828904" y="4472278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1" name="Rectángulo 20"/>
          <p:cNvSpPr/>
          <p:nvPr/>
        </p:nvSpPr>
        <p:spPr bwMode="auto">
          <a:xfrm>
            <a:off x="2041116" y="4472278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0" name="Rectángulo 29"/>
          <p:cNvSpPr/>
          <p:nvPr/>
        </p:nvSpPr>
        <p:spPr bwMode="auto">
          <a:xfrm>
            <a:off x="3137806" y="4256254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1" name="Rectángulo 30"/>
          <p:cNvSpPr/>
          <p:nvPr/>
        </p:nvSpPr>
        <p:spPr bwMode="auto">
          <a:xfrm>
            <a:off x="3350018" y="4256254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2" name="Rectángulo 31"/>
          <p:cNvSpPr/>
          <p:nvPr/>
        </p:nvSpPr>
        <p:spPr bwMode="auto">
          <a:xfrm>
            <a:off x="3137806" y="4472278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3350018" y="4472278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4" name="Rectángulo 33"/>
          <p:cNvSpPr/>
          <p:nvPr/>
        </p:nvSpPr>
        <p:spPr bwMode="auto">
          <a:xfrm>
            <a:off x="2697473" y="4256254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5" name="Rectángulo 34"/>
          <p:cNvSpPr/>
          <p:nvPr/>
        </p:nvSpPr>
        <p:spPr bwMode="auto">
          <a:xfrm>
            <a:off x="2919624" y="4256254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6" name="Rectángulo 35"/>
          <p:cNvSpPr/>
          <p:nvPr/>
        </p:nvSpPr>
        <p:spPr bwMode="auto">
          <a:xfrm>
            <a:off x="2697473" y="4472278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7" name="Rectángulo 36"/>
          <p:cNvSpPr/>
          <p:nvPr/>
        </p:nvSpPr>
        <p:spPr bwMode="auto">
          <a:xfrm>
            <a:off x="2919624" y="4472278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4" name="Rectángulo 53"/>
          <p:cNvSpPr/>
          <p:nvPr/>
        </p:nvSpPr>
        <p:spPr bwMode="auto">
          <a:xfrm>
            <a:off x="3137806" y="5552398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5" name="Rectángulo 54"/>
          <p:cNvSpPr/>
          <p:nvPr/>
        </p:nvSpPr>
        <p:spPr bwMode="auto">
          <a:xfrm>
            <a:off x="3350018" y="5552398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6" name="Rectángulo 55"/>
          <p:cNvSpPr/>
          <p:nvPr/>
        </p:nvSpPr>
        <p:spPr bwMode="auto">
          <a:xfrm>
            <a:off x="3137806" y="576842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7" name="Rectángulo 56"/>
          <p:cNvSpPr/>
          <p:nvPr/>
        </p:nvSpPr>
        <p:spPr bwMode="auto">
          <a:xfrm>
            <a:off x="3350018" y="576842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8" name="Rectángulo 57"/>
          <p:cNvSpPr/>
          <p:nvPr/>
        </p:nvSpPr>
        <p:spPr bwMode="auto">
          <a:xfrm>
            <a:off x="2697473" y="5552398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9" name="Rectángulo 58"/>
          <p:cNvSpPr/>
          <p:nvPr/>
        </p:nvSpPr>
        <p:spPr bwMode="auto">
          <a:xfrm>
            <a:off x="2919624" y="5552398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0" name="Rectángulo 59"/>
          <p:cNvSpPr/>
          <p:nvPr/>
        </p:nvSpPr>
        <p:spPr bwMode="auto">
          <a:xfrm>
            <a:off x="2697473" y="576842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1" name="Rectángulo 60"/>
          <p:cNvSpPr/>
          <p:nvPr/>
        </p:nvSpPr>
        <p:spPr bwMode="auto">
          <a:xfrm>
            <a:off x="2919624" y="576842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1" name="Rectángulo 160"/>
          <p:cNvSpPr/>
          <p:nvPr/>
        </p:nvSpPr>
        <p:spPr bwMode="auto">
          <a:xfrm>
            <a:off x="2698902" y="4688302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2" name="Rectángulo 161"/>
          <p:cNvSpPr/>
          <p:nvPr/>
        </p:nvSpPr>
        <p:spPr bwMode="auto">
          <a:xfrm>
            <a:off x="3134296" y="4688302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3" name="Rectángulo 162"/>
          <p:cNvSpPr/>
          <p:nvPr/>
        </p:nvSpPr>
        <p:spPr bwMode="auto">
          <a:xfrm>
            <a:off x="2698791" y="512025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4" name="Rectángulo 163"/>
          <p:cNvSpPr/>
          <p:nvPr/>
        </p:nvSpPr>
        <p:spPr bwMode="auto">
          <a:xfrm>
            <a:off x="3134185" y="512025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" name="Rectángulo 11"/>
          <p:cNvSpPr/>
          <p:nvPr/>
        </p:nvSpPr>
        <p:spPr bwMode="auto">
          <a:xfrm>
            <a:off x="1823591" y="4248484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1" name="Rectángulo 120"/>
          <p:cNvSpPr/>
          <p:nvPr/>
        </p:nvSpPr>
        <p:spPr bwMode="auto">
          <a:xfrm>
            <a:off x="2697826" y="4249676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3" name="Rectángulo 122"/>
          <p:cNvSpPr/>
          <p:nvPr/>
        </p:nvSpPr>
        <p:spPr bwMode="auto">
          <a:xfrm>
            <a:off x="2698440" y="5116947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1" name="Rectángulo 170"/>
          <p:cNvSpPr/>
          <p:nvPr/>
        </p:nvSpPr>
        <p:spPr bwMode="auto">
          <a:xfrm>
            <a:off x="1821519" y="5125935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72" name="Conector recto 171"/>
          <p:cNvCxnSpPr>
            <a:stCxn id="71" idx="4"/>
          </p:cNvCxnSpPr>
          <p:nvPr/>
        </p:nvCxnSpPr>
        <p:spPr bwMode="auto">
          <a:xfrm>
            <a:off x="7320168" y="3709512"/>
            <a:ext cx="104470" cy="2588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Conector recto 104"/>
          <p:cNvCxnSpPr>
            <a:stCxn id="72" idx="3"/>
            <a:endCxn id="91" idx="0"/>
          </p:cNvCxnSpPr>
          <p:nvPr/>
        </p:nvCxnSpPr>
        <p:spPr bwMode="auto">
          <a:xfrm rot="16200000" flipH="1">
            <a:off x="5400657" y="4293207"/>
            <a:ext cx="981817" cy="168271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CuadroTexto 8"/>
          <p:cNvSpPr txBox="1"/>
          <p:nvPr/>
        </p:nvSpPr>
        <p:spPr>
          <a:xfrm>
            <a:off x="4868598" y="4575260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x</a:t>
            </a:r>
          </a:p>
        </p:txBody>
      </p:sp>
      <p:cxnSp>
        <p:nvCxnSpPr>
          <p:cNvPr id="100" name="Conector recto 99"/>
          <p:cNvCxnSpPr>
            <a:stCxn id="140" idx="5"/>
            <a:endCxn id="92" idx="3"/>
          </p:cNvCxnSpPr>
          <p:nvPr/>
        </p:nvCxnSpPr>
        <p:spPr bwMode="auto">
          <a:xfrm rot="5400000">
            <a:off x="7227285" y="4368590"/>
            <a:ext cx="1053556" cy="1603688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" name="CuadroTexto 101"/>
          <p:cNvSpPr txBox="1"/>
          <p:nvPr/>
        </p:nvSpPr>
        <p:spPr>
          <a:xfrm>
            <a:off x="8490331" y="4556806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y</a:t>
            </a:r>
          </a:p>
        </p:txBody>
      </p:sp>
      <p:cxnSp>
        <p:nvCxnSpPr>
          <p:cNvPr id="119" name="Conector recto 118"/>
          <p:cNvCxnSpPr>
            <a:stCxn id="72" idx="4"/>
            <a:endCxn id="95" idx="0"/>
          </p:cNvCxnSpPr>
          <p:nvPr/>
        </p:nvCxnSpPr>
        <p:spPr bwMode="auto">
          <a:xfrm>
            <a:off x="5180499" y="4695281"/>
            <a:ext cx="987247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Conector recto 119"/>
          <p:cNvCxnSpPr>
            <a:stCxn id="140" idx="4"/>
            <a:endCxn id="96" idx="0"/>
          </p:cNvCxnSpPr>
          <p:nvPr/>
        </p:nvCxnSpPr>
        <p:spPr bwMode="auto">
          <a:xfrm rot="5400000">
            <a:off x="6902061" y="4101918"/>
            <a:ext cx="930192" cy="2116918"/>
          </a:xfrm>
          <a:prstGeom prst="curvedConnector3">
            <a:avLst>
              <a:gd name="adj1" fmla="val 6560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1" name="CuadroTexto 100"/>
          <p:cNvSpPr txBox="1"/>
          <p:nvPr/>
        </p:nvSpPr>
        <p:spPr>
          <a:xfrm>
            <a:off x="7971133" y="4842354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uadroTexto 4"/>
              <p:cNvSpPr txBox="1"/>
              <p:nvPr/>
            </p:nvSpPr>
            <p:spPr>
              <a:xfrm>
                <a:off x="5774746" y="5531086"/>
                <a:ext cx="433298" cy="433335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Cuadro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746" y="5531086"/>
                <a:ext cx="433298" cy="4333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05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3" grpId="1" animBg="1"/>
      <p:bldP spid="109" grpId="0" animBg="1"/>
      <p:bldP spid="109" grpId="1" animBg="1"/>
      <p:bldP spid="106" grpId="0" animBg="1"/>
      <p:bldP spid="106" grpId="1" animBg="1"/>
      <p:bldP spid="99" grpId="0" animBg="1"/>
      <p:bldP spid="99" grpId="1" animBg="1"/>
      <p:bldP spid="104" grpId="0" animBg="1"/>
      <p:bldP spid="104" grpId="1" animBg="1"/>
      <p:bldP spid="3" grpId="0" animBg="1"/>
      <p:bldP spid="3" grpId="1" animBg="1"/>
      <p:bldP spid="9" grpId="0"/>
      <p:bldP spid="102" grpId="0"/>
      <p:bldP spid="101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Inner Levels</a:t>
            </a:r>
          </a:p>
        </p:txBody>
      </p:sp>
      <p:sp>
        <p:nvSpPr>
          <p:cNvPr id="90" name="Marcador de contenido 8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Search for symmetries in the whole subtree,</a:t>
            </a:r>
            <a:br>
              <a:rPr lang="en-US" dirty="0"/>
            </a:br>
            <a:r>
              <a:rPr lang="en-US" dirty="0"/>
              <a:t>without checking down to the leaves</a:t>
            </a:r>
          </a:p>
        </p:txBody>
      </p:sp>
    </p:spTree>
    <p:extLst>
      <p:ext uri="{BB962C8B-B14F-4D97-AF65-F5344CB8AC3E}">
        <p14:creationId xmlns:p14="http://schemas.microsoft.com/office/powerpoint/2010/main" val="113873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ángulo 68"/>
          <p:cNvSpPr/>
          <p:nvPr/>
        </p:nvSpPr>
        <p:spPr bwMode="auto">
          <a:xfrm>
            <a:off x="6589889" y="4657113"/>
            <a:ext cx="1090287" cy="576064"/>
          </a:xfrm>
          <a:prstGeom prst="rect">
            <a:avLst/>
          </a:prstGeom>
          <a:solidFill>
            <a:srgbClr val="FF898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1" name="Rectángulo 70"/>
          <p:cNvSpPr/>
          <p:nvPr/>
        </p:nvSpPr>
        <p:spPr bwMode="auto">
          <a:xfrm>
            <a:off x="6040466" y="4653136"/>
            <a:ext cx="482476" cy="576064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3" name="Rectángulo 72"/>
          <p:cNvSpPr/>
          <p:nvPr/>
        </p:nvSpPr>
        <p:spPr bwMode="auto">
          <a:xfrm>
            <a:off x="4240266" y="4653136"/>
            <a:ext cx="1711718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" name="Triángulo isósceles 2"/>
          <p:cNvSpPr/>
          <p:nvPr/>
        </p:nvSpPr>
        <p:spPr bwMode="auto">
          <a:xfrm>
            <a:off x="4389742" y="3827596"/>
            <a:ext cx="3290433" cy="753532"/>
          </a:xfrm>
          <a:prstGeom prst="triangle">
            <a:avLst>
              <a:gd name="adj" fmla="val 50272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Inner Levels</a:t>
            </a:r>
          </a:p>
        </p:txBody>
      </p:sp>
      <p:sp>
        <p:nvSpPr>
          <p:cNvPr id="90" name="Marcador de contenido 8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1.	Sort </a:t>
            </a:r>
            <a:r>
              <a:rPr lang="en-US" dirty="0" smtClean="0"/>
              <a:t>&amp; cluster nodes</a:t>
            </a:r>
            <a:r>
              <a:rPr lang="en-US" dirty="0"/>
              <a:t>, using keys of sorted pointers </a:t>
            </a:r>
          </a:p>
          <a:p>
            <a:pPr marL="457200" lvl="1" indent="0">
              <a:buNone/>
            </a:pPr>
            <a:r>
              <a:rPr lang="en-US" dirty="0"/>
              <a:t>2.	For each cluster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	For </a:t>
            </a:r>
            <a:r>
              <a:rPr lang="en-US" dirty="0"/>
              <a:t>each one of the 8 combinations of transformations</a:t>
            </a:r>
          </a:p>
          <a:p>
            <a:pPr marL="457200" lvl="1" indent="0">
              <a:buNone/>
            </a:pPr>
            <a:r>
              <a:rPr lang="en-US" dirty="0"/>
              <a:t>			Transform and match nodes</a:t>
            </a:r>
          </a:p>
        </p:txBody>
      </p:sp>
      <p:sp>
        <p:nvSpPr>
          <p:cNvPr id="5" name="Trapecio 4"/>
          <p:cNvSpPr/>
          <p:nvPr/>
        </p:nvSpPr>
        <p:spPr bwMode="auto">
          <a:xfrm>
            <a:off x="2423592" y="5282278"/>
            <a:ext cx="7200800" cy="955034"/>
          </a:xfrm>
          <a:prstGeom prst="trapezoid">
            <a:avLst>
              <a:gd name="adj" fmla="val 132058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2820353" y="4707274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</a:t>
            </a:r>
          </a:p>
        </p:txBody>
      </p:sp>
      <p:sp>
        <p:nvSpPr>
          <p:cNvPr id="116" name="CuadroTexto 115"/>
          <p:cNvSpPr txBox="1"/>
          <p:nvPr/>
        </p:nvSpPr>
        <p:spPr>
          <a:xfrm>
            <a:off x="3244527" y="4177425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N-1</a:t>
            </a:r>
          </a:p>
        </p:txBody>
      </p:sp>
      <p:sp>
        <p:nvSpPr>
          <p:cNvPr id="117" name="CuadroTexto 116"/>
          <p:cNvSpPr txBox="1"/>
          <p:nvPr/>
        </p:nvSpPr>
        <p:spPr>
          <a:xfrm>
            <a:off x="1952238" y="5282278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N+1</a:t>
            </a:r>
          </a:p>
        </p:txBody>
      </p:sp>
      <p:grpSp>
        <p:nvGrpSpPr>
          <p:cNvPr id="23" name="Grupo 22"/>
          <p:cNvGrpSpPr/>
          <p:nvPr/>
        </p:nvGrpSpPr>
        <p:grpSpPr>
          <a:xfrm>
            <a:off x="4224721" y="4581128"/>
            <a:ext cx="679836" cy="711551"/>
            <a:chOff x="4224721" y="4581128"/>
            <a:chExt cx="679836" cy="711551"/>
          </a:xfrm>
        </p:grpSpPr>
        <p:grpSp>
          <p:nvGrpSpPr>
            <p:cNvPr id="34" name="Grupo 33"/>
            <p:cNvGrpSpPr/>
            <p:nvPr/>
          </p:nvGrpSpPr>
          <p:grpSpPr>
            <a:xfrm>
              <a:off x="4224721" y="4716110"/>
              <a:ext cx="679836" cy="576569"/>
              <a:chOff x="2700721" y="4716109"/>
              <a:chExt cx="679836" cy="576569"/>
            </a:xfrm>
          </p:grpSpPr>
          <p:sp>
            <p:nvSpPr>
              <p:cNvPr id="62" name="Elipse 61"/>
              <p:cNvSpPr/>
              <p:nvPr/>
            </p:nvSpPr>
            <p:spPr bwMode="auto">
              <a:xfrm>
                <a:off x="2804493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7" name="Conector recto 6"/>
              <p:cNvCxnSpPr>
                <a:stCxn id="62" idx="4"/>
              </p:cNvCxnSpPr>
              <p:nvPr/>
            </p:nvCxnSpPr>
            <p:spPr bwMode="auto">
              <a:xfrm flipH="1">
                <a:off x="2700721" y="5068629"/>
                <a:ext cx="288032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Conector recto 65"/>
              <p:cNvCxnSpPr>
                <a:stCxn id="62" idx="4"/>
              </p:cNvCxnSpPr>
              <p:nvPr/>
            </p:nvCxnSpPr>
            <p:spPr bwMode="auto">
              <a:xfrm>
                <a:off x="2988753" y="5068629"/>
                <a:ext cx="391804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" name="Conector recto 66"/>
              <p:cNvCxnSpPr>
                <a:stCxn id="62" idx="4"/>
              </p:cNvCxnSpPr>
              <p:nvPr/>
            </p:nvCxnSpPr>
            <p:spPr bwMode="auto">
              <a:xfrm>
                <a:off x="2988753" y="5068629"/>
                <a:ext cx="103772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6" name="Conector recto 5"/>
            <p:cNvCxnSpPr>
              <a:stCxn id="62" idx="0"/>
            </p:cNvCxnSpPr>
            <p:nvPr/>
          </p:nvCxnSpPr>
          <p:spPr bwMode="auto">
            <a:xfrm flipV="1">
              <a:off x="4512753" y="4581128"/>
              <a:ext cx="184260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Grupo 21"/>
          <p:cNvGrpSpPr/>
          <p:nvPr/>
        </p:nvGrpSpPr>
        <p:grpSpPr>
          <a:xfrm>
            <a:off x="4904557" y="4581128"/>
            <a:ext cx="368520" cy="711551"/>
            <a:chOff x="4904557" y="4581128"/>
            <a:chExt cx="368520" cy="711551"/>
          </a:xfrm>
        </p:grpSpPr>
        <p:grpSp>
          <p:nvGrpSpPr>
            <p:cNvPr id="33" name="Grupo 32"/>
            <p:cNvGrpSpPr/>
            <p:nvPr/>
          </p:nvGrpSpPr>
          <p:grpSpPr>
            <a:xfrm>
              <a:off x="4904557" y="4716110"/>
              <a:ext cx="368520" cy="576569"/>
              <a:chOff x="3380557" y="4716109"/>
              <a:chExt cx="368520" cy="576569"/>
            </a:xfrm>
          </p:grpSpPr>
          <p:sp>
            <p:nvSpPr>
              <p:cNvPr id="57" name="Elipse 56"/>
              <p:cNvSpPr/>
              <p:nvPr/>
            </p:nvSpPr>
            <p:spPr bwMode="auto">
              <a:xfrm>
                <a:off x="3380557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70" name="Conector recto 69"/>
              <p:cNvCxnSpPr>
                <a:stCxn id="57" idx="4"/>
              </p:cNvCxnSpPr>
              <p:nvPr/>
            </p:nvCxnSpPr>
            <p:spPr bwMode="auto">
              <a:xfrm flipH="1">
                <a:off x="3492809" y="5068629"/>
                <a:ext cx="72008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Conector recto 71"/>
              <p:cNvCxnSpPr>
                <a:stCxn id="57" idx="4"/>
              </p:cNvCxnSpPr>
              <p:nvPr/>
            </p:nvCxnSpPr>
            <p:spPr bwMode="auto">
              <a:xfrm>
                <a:off x="3564817" y="5068629"/>
                <a:ext cx="72008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" name="Conector recto 78"/>
              <p:cNvCxnSpPr>
                <a:stCxn id="57" idx="4"/>
              </p:cNvCxnSpPr>
              <p:nvPr/>
            </p:nvCxnSpPr>
            <p:spPr bwMode="auto">
              <a:xfrm flipH="1">
                <a:off x="3380557" y="5068629"/>
                <a:ext cx="184260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Conector recto 101"/>
              <p:cNvCxnSpPr>
                <a:stCxn id="57" idx="4"/>
              </p:cNvCxnSpPr>
              <p:nvPr/>
            </p:nvCxnSpPr>
            <p:spPr bwMode="auto">
              <a:xfrm>
                <a:off x="3564817" y="5068629"/>
                <a:ext cx="159897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9" name="Conector recto 8"/>
            <p:cNvCxnSpPr>
              <a:stCxn id="57" idx="0"/>
            </p:cNvCxnSpPr>
            <p:nvPr/>
          </p:nvCxnSpPr>
          <p:spPr bwMode="auto">
            <a:xfrm flipH="1" flipV="1">
              <a:off x="5016809" y="4581128"/>
              <a:ext cx="72008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" name="Grupo 20"/>
          <p:cNvGrpSpPr/>
          <p:nvPr/>
        </p:nvGrpSpPr>
        <p:grpSpPr>
          <a:xfrm>
            <a:off x="5416147" y="4581128"/>
            <a:ext cx="472292" cy="711551"/>
            <a:chOff x="5416147" y="4581128"/>
            <a:chExt cx="472292" cy="711551"/>
          </a:xfrm>
        </p:grpSpPr>
        <p:grpSp>
          <p:nvGrpSpPr>
            <p:cNvPr id="32" name="Grupo 31"/>
            <p:cNvGrpSpPr/>
            <p:nvPr/>
          </p:nvGrpSpPr>
          <p:grpSpPr>
            <a:xfrm>
              <a:off x="5416147" y="4716110"/>
              <a:ext cx="472292" cy="576569"/>
              <a:chOff x="3892147" y="4716109"/>
              <a:chExt cx="472292" cy="576569"/>
            </a:xfrm>
          </p:grpSpPr>
          <p:sp>
            <p:nvSpPr>
              <p:cNvPr id="81" name="Elipse 80"/>
              <p:cNvSpPr/>
              <p:nvPr/>
            </p:nvSpPr>
            <p:spPr bwMode="auto">
              <a:xfrm>
                <a:off x="3995919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82" name="Conector recto 81"/>
              <p:cNvCxnSpPr>
                <a:stCxn id="81" idx="4"/>
              </p:cNvCxnSpPr>
              <p:nvPr/>
            </p:nvCxnSpPr>
            <p:spPr bwMode="auto">
              <a:xfrm flipH="1">
                <a:off x="3892147" y="5068629"/>
                <a:ext cx="288032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Conector recto 100"/>
              <p:cNvCxnSpPr>
                <a:stCxn id="81" idx="4"/>
              </p:cNvCxnSpPr>
              <p:nvPr/>
            </p:nvCxnSpPr>
            <p:spPr bwMode="auto">
              <a:xfrm>
                <a:off x="4180179" y="5068629"/>
                <a:ext cx="136211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1" name="Conector recto 10"/>
            <p:cNvCxnSpPr>
              <a:stCxn id="81" idx="0"/>
            </p:cNvCxnSpPr>
            <p:nvPr/>
          </p:nvCxnSpPr>
          <p:spPr bwMode="auto">
            <a:xfrm flipV="1">
              <a:off x="5704179" y="4581128"/>
              <a:ext cx="184260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upo 17"/>
          <p:cNvGrpSpPr/>
          <p:nvPr/>
        </p:nvGrpSpPr>
        <p:grpSpPr>
          <a:xfrm>
            <a:off x="6095983" y="4581128"/>
            <a:ext cx="368520" cy="711551"/>
            <a:chOff x="6095983" y="4581128"/>
            <a:chExt cx="368520" cy="711551"/>
          </a:xfrm>
        </p:grpSpPr>
        <p:grpSp>
          <p:nvGrpSpPr>
            <p:cNvPr id="31" name="Grupo 30"/>
            <p:cNvGrpSpPr/>
            <p:nvPr/>
          </p:nvGrpSpPr>
          <p:grpSpPr>
            <a:xfrm>
              <a:off x="6095983" y="4716110"/>
              <a:ext cx="368520" cy="576569"/>
              <a:chOff x="4571983" y="4716109"/>
              <a:chExt cx="368520" cy="576569"/>
            </a:xfrm>
          </p:grpSpPr>
          <p:sp>
            <p:nvSpPr>
              <p:cNvPr id="80" name="Elipse 79"/>
              <p:cNvSpPr/>
              <p:nvPr/>
            </p:nvSpPr>
            <p:spPr bwMode="auto">
              <a:xfrm>
                <a:off x="4571983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88" name="Conector recto 87"/>
              <p:cNvCxnSpPr>
                <a:stCxn id="80" idx="4"/>
              </p:cNvCxnSpPr>
              <p:nvPr/>
            </p:nvCxnSpPr>
            <p:spPr bwMode="auto">
              <a:xfrm flipH="1">
                <a:off x="4684235" y="5068629"/>
                <a:ext cx="72008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Conector recto 88"/>
              <p:cNvCxnSpPr>
                <a:stCxn id="80" idx="4"/>
              </p:cNvCxnSpPr>
              <p:nvPr/>
            </p:nvCxnSpPr>
            <p:spPr bwMode="auto">
              <a:xfrm>
                <a:off x="4756243" y="5068629"/>
                <a:ext cx="72008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Conector recto 90"/>
              <p:cNvCxnSpPr>
                <a:stCxn id="80" idx="4"/>
              </p:cNvCxnSpPr>
              <p:nvPr/>
            </p:nvCxnSpPr>
            <p:spPr bwMode="auto">
              <a:xfrm flipH="1">
                <a:off x="4571983" y="5068629"/>
                <a:ext cx="184260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3" name="Conector recto 12"/>
            <p:cNvCxnSpPr>
              <a:stCxn id="80" idx="0"/>
            </p:cNvCxnSpPr>
            <p:nvPr/>
          </p:nvCxnSpPr>
          <p:spPr bwMode="auto">
            <a:xfrm flipV="1">
              <a:off x="6280243" y="4581128"/>
              <a:ext cx="0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" name="Grupo 18"/>
          <p:cNvGrpSpPr/>
          <p:nvPr/>
        </p:nvGrpSpPr>
        <p:grpSpPr>
          <a:xfrm>
            <a:off x="6568292" y="4581128"/>
            <a:ext cx="679836" cy="720081"/>
            <a:chOff x="6568292" y="4581128"/>
            <a:chExt cx="679836" cy="720081"/>
          </a:xfrm>
        </p:grpSpPr>
        <p:grpSp>
          <p:nvGrpSpPr>
            <p:cNvPr id="30" name="Grupo 29"/>
            <p:cNvGrpSpPr/>
            <p:nvPr/>
          </p:nvGrpSpPr>
          <p:grpSpPr>
            <a:xfrm>
              <a:off x="6568292" y="4716110"/>
              <a:ext cx="679836" cy="585099"/>
              <a:chOff x="5044292" y="4716109"/>
              <a:chExt cx="679836" cy="585099"/>
            </a:xfrm>
          </p:grpSpPr>
          <p:cxnSp>
            <p:nvCxnSpPr>
              <p:cNvPr id="87" name="Conector recto 86"/>
              <p:cNvCxnSpPr/>
              <p:nvPr/>
            </p:nvCxnSpPr>
            <p:spPr bwMode="auto">
              <a:xfrm>
                <a:off x="5320682" y="5077159"/>
                <a:ext cx="403446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3" name="Elipse 92"/>
              <p:cNvSpPr/>
              <p:nvPr/>
            </p:nvSpPr>
            <p:spPr bwMode="auto">
              <a:xfrm>
                <a:off x="5148064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94" name="Conector recto 93"/>
              <p:cNvCxnSpPr>
                <a:stCxn id="93" idx="4"/>
              </p:cNvCxnSpPr>
              <p:nvPr/>
            </p:nvCxnSpPr>
            <p:spPr bwMode="auto">
              <a:xfrm flipH="1">
                <a:off x="5044292" y="5068629"/>
                <a:ext cx="288032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Conector recto 94"/>
              <p:cNvCxnSpPr>
                <a:stCxn id="93" idx="4"/>
              </p:cNvCxnSpPr>
              <p:nvPr/>
            </p:nvCxnSpPr>
            <p:spPr bwMode="auto">
              <a:xfrm>
                <a:off x="5332324" y="5068629"/>
                <a:ext cx="0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Conector recto 95"/>
              <p:cNvCxnSpPr>
                <a:stCxn id="93" idx="4"/>
              </p:cNvCxnSpPr>
              <p:nvPr/>
            </p:nvCxnSpPr>
            <p:spPr bwMode="auto">
              <a:xfrm>
                <a:off x="5332324" y="5068629"/>
                <a:ext cx="157974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5" name="Conector recto 14"/>
            <p:cNvCxnSpPr>
              <a:stCxn id="93" idx="0"/>
            </p:cNvCxnSpPr>
            <p:nvPr/>
          </p:nvCxnSpPr>
          <p:spPr bwMode="auto">
            <a:xfrm flipH="1" flipV="1">
              <a:off x="6568292" y="4581128"/>
              <a:ext cx="288032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Grupo 19"/>
          <p:cNvGrpSpPr/>
          <p:nvPr/>
        </p:nvGrpSpPr>
        <p:grpSpPr>
          <a:xfrm>
            <a:off x="7248128" y="4581128"/>
            <a:ext cx="528990" cy="703021"/>
            <a:chOff x="7248128" y="4581128"/>
            <a:chExt cx="528990" cy="703021"/>
          </a:xfrm>
        </p:grpSpPr>
        <p:grpSp>
          <p:nvGrpSpPr>
            <p:cNvPr id="29" name="Grupo 28"/>
            <p:cNvGrpSpPr/>
            <p:nvPr/>
          </p:nvGrpSpPr>
          <p:grpSpPr>
            <a:xfrm>
              <a:off x="7248128" y="4716110"/>
              <a:ext cx="528990" cy="568039"/>
              <a:chOff x="5724128" y="4716109"/>
              <a:chExt cx="528990" cy="568039"/>
            </a:xfrm>
          </p:grpSpPr>
          <p:sp>
            <p:nvSpPr>
              <p:cNvPr id="92" name="Elipse 91"/>
              <p:cNvSpPr/>
              <p:nvPr/>
            </p:nvSpPr>
            <p:spPr bwMode="auto">
              <a:xfrm>
                <a:off x="5724128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97" name="Conector recto 96"/>
              <p:cNvCxnSpPr>
                <a:stCxn id="92" idx="4"/>
              </p:cNvCxnSpPr>
              <p:nvPr/>
            </p:nvCxnSpPr>
            <p:spPr bwMode="auto">
              <a:xfrm flipH="1">
                <a:off x="5836380" y="5068629"/>
                <a:ext cx="72008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" name="Conector recto 97"/>
              <p:cNvCxnSpPr/>
              <p:nvPr/>
            </p:nvCxnSpPr>
            <p:spPr bwMode="auto">
              <a:xfrm>
                <a:off x="5861314" y="5060099"/>
                <a:ext cx="391804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7" name="Conector recto 16"/>
            <p:cNvCxnSpPr>
              <a:stCxn id="92" idx="0"/>
            </p:cNvCxnSpPr>
            <p:nvPr/>
          </p:nvCxnSpPr>
          <p:spPr bwMode="auto">
            <a:xfrm flipH="1" flipV="1">
              <a:off x="7360380" y="4581128"/>
              <a:ext cx="72008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76857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0.09609 0.0002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5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19284 -0.00046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48" y="-2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59259E-6 L 0.1349 0.0004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5" y="2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-0.04297 -4.44444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uiExpand="1" animBg="1"/>
      <p:bldP spid="71" grpId="0" uiExpand="1" animBg="1"/>
      <p:bldP spid="73" grpId="0" uiExpand="1" animBg="1"/>
      <p:bldP spid="90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Inner Levels</a:t>
            </a:r>
          </a:p>
        </p:txBody>
      </p:sp>
      <p:sp>
        <p:nvSpPr>
          <p:cNvPr id="90" name="Marcador de contenido 8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1.	Sort </a:t>
            </a:r>
            <a:r>
              <a:rPr lang="en-US" dirty="0" smtClean="0"/>
              <a:t>&amp; cluster nodes</a:t>
            </a:r>
            <a:r>
              <a:rPr lang="en-US" dirty="0"/>
              <a:t>, using keys of sorted pointers </a:t>
            </a:r>
          </a:p>
          <a:p>
            <a:pPr marL="457200" lvl="1" indent="0">
              <a:buNone/>
            </a:pPr>
            <a:r>
              <a:rPr lang="en-US" dirty="0"/>
              <a:t>2.	For each cluster</a:t>
            </a:r>
          </a:p>
          <a:p>
            <a:pPr marL="457200" lvl="1" indent="0">
              <a:buNone/>
            </a:pPr>
            <a:r>
              <a:rPr lang="en-US" dirty="0"/>
              <a:t>		For each one of the 8 combinations of transformations</a:t>
            </a:r>
          </a:p>
          <a:p>
            <a:pPr marL="457200" lvl="1" indent="0">
              <a:buNone/>
            </a:pPr>
            <a:r>
              <a:rPr lang="en-US" dirty="0"/>
              <a:t>			</a:t>
            </a:r>
            <a:r>
              <a:rPr lang="en-US" b="1" u="sng" dirty="0"/>
              <a:t>Transform</a:t>
            </a:r>
            <a:r>
              <a:rPr lang="en-US" dirty="0"/>
              <a:t> and match nodes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Elipse 119"/>
              <p:cNvSpPr/>
              <p:nvPr/>
            </p:nvSpPr>
            <p:spPr bwMode="auto">
              <a:xfrm>
                <a:off x="4632938" y="3247963"/>
                <a:ext cx="614001" cy="58734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  <a:ea typeface="ＭＳ Ｐゴシック" charset="-128"/>
                        </a:rPr>
                        <m:t>𝑆</m:t>
                      </m:r>
                    </m:oMath>
                  </m:oMathPara>
                </a14:m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20" name="Elipse 1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32938" y="3247963"/>
                <a:ext cx="614001" cy="587342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1" name="Conector recto 120"/>
          <p:cNvCxnSpPr>
            <a:stCxn id="120" idx="4"/>
            <a:endCxn id="125" idx="0"/>
          </p:cNvCxnSpPr>
          <p:nvPr/>
        </p:nvCxnSpPr>
        <p:spPr bwMode="auto">
          <a:xfrm flipH="1">
            <a:off x="4032826" y="3835305"/>
            <a:ext cx="907112" cy="6994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Conector recto 121"/>
          <p:cNvCxnSpPr>
            <a:stCxn id="120" idx="4"/>
            <a:endCxn id="126" idx="0"/>
          </p:cNvCxnSpPr>
          <p:nvPr/>
        </p:nvCxnSpPr>
        <p:spPr bwMode="auto">
          <a:xfrm flipH="1">
            <a:off x="4665786" y="3835305"/>
            <a:ext cx="274153" cy="10404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3" name="Conector recto 122"/>
          <p:cNvCxnSpPr>
            <a:stCxn id="120" idx="4"/>
            <a:endCxn id="128" idx="0"/>
          </p:cNvCxnSpPr>
          <p:nvPr/>
        </p:nvCxnSpPr>
        <p:spPr bwMode="auto">
          <a:xfrm>
            <a:off x="4939939" y="3835305"/>
            <a:ext cx="970023" cy="6994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4" name="Conector recto 123"/>
          <p:cNvCxnSpPr>
            <a:stCxn id="120" idx="4"/>
            <a:endCxn id="127" idx="0"/>
          </p:cNvCxnSpPr>
          <p:nvPr/>
        </p:nvCxnSpPr>
        <p:spPr bwMode="auto">
          <a:xfrm>
            <a:off x="4939938" y="3835305"/>
            <a:ext cx="361312" cy="10245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5" name="CuadroTexto 124"/>
          <p:cNvSpPr txBox="1"/>
          <p:nvPr/>
        </p:nvSpPr>
        <p:spPr>
          <a:xfrm>
            <a:off x="3868688" y="4534748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1</a:t>
            </a:r>
          </a:p>
        </p:txBody>
      </p:sp>
      <p:sp>
        <p:nvSpPr>
          <p:cNvPr id="126" name="CuadroTexto 125"/>
          <p:cNvSpPr txBox="1"/>
          <p:nvPr/>
        </p:nvSpPr>
        <p:spPr>
          <a:xfrm>
            <a:off x="4501647" y="4875708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2</a:t>
            </a:r>
          </a:p>
        </p:txBody>
      </p:sp>
      <p:sp>
        <p:nvSpPr>
          <p:cNvPr id="127" name="CuadroTexto 126"/>
          <p:cNvSpPr txBox="1"/>
          <p:nvPr/>
        </p:nvSpPr>
        <p:spPr>
          <a:xfrm>
            <a:off x="5137112" y="4859822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3</a:t>
            </a:r>
          </a:p>
        </p:txBody>
      </p:sp>
      <p:sp>
        <p:nvSpPr>
          <p:cNvPr id="128" name="CuadroTexto 127"/>
          <p:cNvSpPr txBox="1"/>
          <p:nvPr/>
        </p:nvSpPr>
        <p:spPr>
          <a:xfrm>
            <a:off x="5745823" y="4534748"/>
            <a:ext cx="328276" cy="45405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4</a:t>
            </a:r>
          </a:p>
        </p:txBody>
      </p:sp>
      <p:grpSp>
        <p:nvGrpSpPr>
          <p:cNvPr id="129" name="Grupo 128"/>
          <p:cNvGrpSpPr/>
          <p:nvPr/>
        </p:nvGrpSpPr>
        <p:grpSpPr>
          <a:xfrm>
            <a:off x="6540366" y="3967168"/>
            <a:ext cx="959692" cy="968235"/>
            <a:chOff x="4260380" y="3207381"/>
            <a:chExt cx="428236" cy="432048"/>
          </a:xfrm>
        </p:grpSpPr>
        <p:sp>
          <p:nvSpPr>
            <p:cNvPr id="130" name="Rectángulo 129"/>
            <p:cNvSpPr/>
            <p:nvPr/>
          </p:nvSpPr>
          <p:spPr bwMode="auto">
            <a:xfrm>
              <a:off x="4260380" y="3207381"/>
              <a:ext cx="216024" cy="2160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131" name="Rectángulo 130"/>
            <p:cNvSpPr/>
            <p:nvPr/>
          </p:nvSpPr>
          <p:spPr bwMode="auto">
            <a:xfrm>
              <a:off x="4472592" y="3207381"/>
              <a:ext cx="216024" cy="2160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charset="-128"/>
                </a:rPr>
                <a:t>2</a:t>
              </a:r>
            </a:p>
          </p:txBody>
        </p:sp>
        <p:sp>
          <p:nvSpPr>
            <p:cNvPr id="132" name="Rectángulo 131"/>
            <p:cNvSpPr/>
            <p:nvPr/>
          </p:nvSpPr>
          <p:spPr bwMode="auto">
            <a:xfrm>
              <a:off x="4260380" y="3423405"/>
              <a:ext cx="216024" cy="2160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charset="-128"/>
                </a:rPr>
                <a:t>3</a:t>
              </a:r>
            </a:p>
          </p:txBody>
        </p:sp>
        <p:sp>
          <p:nvSpPr>
            <p:cNvPr id="133" name="Rectángulo 132"/>
            <p:cNvSpPr/>
            <p:nvPr/>
          </p:nvSpPr>
          <p:spPr bwMode="auto">
            <a:xfrm>
              <a:off x="4472592" y="3423405"/>
              <a:ext cx="216024" cy="2160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charset="-128"/>
                </a:rPr>
                <a:t>4</a:t>
              </a:r>
            </a:p>
          </p:txBody>
        </p:sp>
      </p:grpSp>
      <p:sp>
        <p:nvSpPr>
          <p:cNvPr id="134" name="Arco 133"/>
          <p:cNvSpPr/>
          <p:nvPr/>
        </p:nvSpPr>
        <p:spPr bwMode="auto">
          <a:xfrm rot="4613165">
            <a:off x="3843290" y="4757389"/>
            <a:ext cx="729008" cy="729008"/>
          </a:xfrm>
          <a:prstGeom prst="arc">
            <a:avLst>
              <a:gd name="adj1" fmla="val 18010500"/>
              <a:gd name="adj2" fmla="val 8729474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35" name="Conector recto de flecha 134"/>
          <p:cNvCxnSpPr/>
          <p:nvPr/>
        </p:nvCxnSpPr>
        <p:spPr bwMode="auto">
          <a:xfrm>
            <a:off x="6835921" y="4377804"/>
            <a:ext cx="36004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36" name="Conector recto de flecha 135"/>
          <p:cNvCxnSpPr/>
          <p:nvPr/>
        </p:nvCxnSpPr>
        <p:spPr bwMode="auto">
          <a:xfrm>
            <a:off x="6834402" y="4809852"/>
            <a:ext cx="36004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137" name="CuadroTexto 136"/>
          <p:cNvSpPr txBox="1"/>
          <p:nvPr/>
        </p:nvSpPr>
        <p:spPr>
          <a:xfrm>
            <a:off x="4207794" y="3877160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1</a:t>
            </a:r>
          </a:p>
        </p:txBody>
      </p:sp>
      <p:sp>
        <p:nvSpPr>
          <p:cNvPr id="138" name="CuadroTexto 137"/>
          <p:cNvSpPr txBox="1"/>
          <p:nvPr/>
        </p:nvSpPr>
        <p:spPr>
          <a:xfrm>
            <a:off x="4445581" y="4187006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2</a:t>
            </a:r>
          </a:p>
        </p:txBody>
      </p:sp>
      <p:sp>
        <p:nvSpPr>
          <p:cNvPr id="139" name="CuadroTexto 138"/>
          <p:cNvSpPr txBox="1"/>
          <p:nvPr/>
        </p:nvSpPr>
        <p:spPr>
          <a:xfrm>
            <a:off x="5062437" y="4177053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3</a:t>
            </a:r>
          </a:p>
        </p:txBody>
      </p:sp>
      <p:sp>
        <p:nvSpPr>
          <p:cNvPr id="140" name="CuadroTexto 139"/>
          <p:cNvSpPr txBox="1"/>
          <p:nvPr/>
        </p:nvSpPr>
        <p:spPr>
          <a:xfrm>
            <a:off x="5250211" y="3827015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4</a:t>
            </a:r>
          </a:p>
        </p:txBody>
      </p:sp>
      <p:sp>
        <p:nvSpPr>
          <p:cNvPr id="141" name="Arco 140"/>
          <p:cNvSpPr/>
          <p:nvPr/>
        </p:nvSpPr>
        <p:spPr bwMode="auto">
          <a:xfrm rot="1228457">
            <a:off x="5444338" y="4787273"/>
            <a:ext cx="729008" cy="729008"/>
          </a:xfrm>
          <a:prstGeom prst="arc">
            <a:avLst>
              <a:gd name="adj1" fmla="val 18010500"/>
              <a:gd name="adj2" fmla="val 8729474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Elipse 141"/>
              <p:cNvSpPr/>
              <p:nvPr/>
            </p:nvSpPr>
            <p:spPr bwMode="auto">
              <a:xfrm>
                <a:off x="10240831" y="2236691"/>
                <a:ext cx="789564" cy="75156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sSubPr>
                        <m:e>
                          <m:r>
                            <a:rPr lang="es-ES" sz="1600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𝑇</m:t>
                          </m:r>
                        </m:e>
                        <m:sub>
                          <m:r>
                            <a:rPr lang="es-ES" sz="1600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𝑥</m:t>
                          </m:r>
                        </m:sub>
                      </m:sSub>
                      <m:r>
                        <a:rPr lang="es-ES" sz="1600" i="1">
                          <a:latin typeface="Cambria Math" panose="02040503050406030204" pitchFamily="18" charset="0"/>
                          <a:ea typeface="ＭＳ Ｐゴシック" charset="-128"/>
                        </a:rPr>
                        <m:t>(</m:t>
                      </m:r>
                      <m:r>
                        <a:rPr lang="es-ES" sz="1600" i="1">
                          <a:latin typeface="Cambria Math" panose="02040503050406030204" pitchFamily="18" charset="0"/>
                          <a:ea typeface="ＭＳ Ｐゴシック" charset="-128"/>
                        </a:rPr>
                        <m:t>𝑆</m:t>
                      </m:r>
                      <m:r>
                        <a:rPr lang="es-ES" sz="1600" i="1">
                          <a:latin typeface="Cambria Math" panose="02040503050406030204" pitchFamily="18" charset="0"/>
                          <a:ea typeface="ＭＳ Ｐゴシック" charset="-128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Arial" charset="0"/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42" name="Elipse 1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40831" y="2236691"/>
                <a:ext cx="789564" cy="751562"/>
              </a:xfrm>
              <a:prstGeom prst="ellipse">
                <a:avLst/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3" name="Conector recto 142"/>
          <p:cNvCxnSpPr>
            <a:stCxn id="142" idx="4"/>
            <a:endCxn id="147" idx="0"/>
          </p:cNvCxnSpPr>
          <p:nvPr/>
        </p:nvCxnSpPr>
        <p:spPr bwMode="auto">
          <a:xfrm flipH="1">
            <a:off x="10175527" y="2988254"/>
            <a:ext cx="460087" cy="9691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4" name="Conector recto 143"/>
          <p:cNvCxnSpPr>
            <a:stCxn id="142" idx="4"/>
            <a:endCxn id="148" idx="0"/>
          </p:cNvCxnSpPr>
          <p:nvPr/>
        </p:nvCxnSpPr>
        <p:spPr bwMode="auto">
          <a:xfrm flipH="1">
            <a:off x="9350939" y="2988254"/>
            <a:ext cx="1284674" cy="5779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5" name="Conector recto 144"/>
          <p:cNvCxnSpPr/>
          <p:nvPr/>
        </p:nvCxnSpPr>
        <p:spPr bwMode="auto">
          <a:xfrm>
            <a:off x="10660611" y="2988253"/>
            <a:ext cx="238657" cy="926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6" name="Conector recto 145"/>
          <p:cNvCxnSpPr>
            <a:stCxn id="142" idx="4"/>
            <a:endCxn id="149" idx="0"/>
          </p:cNvCxnSpPr>
          <p:nvPr/>
        </p:nvCxnSpPr>
        <p:spPr bwMode="auto">
          <a:xfrm>
            <a:off x="10635613" y="2988254"/>
            <a:ext cx="1114550" cy="5668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7" name="CuadroTexto 146"/>
          <p:cNvSpPr txBox="1"/>
          <p:nvPr/>
        </p:nvSpPr>
        <p:spPr>
          <a:xfrm>
            <a:off x="10011388" y="3957441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1</a:t>
            </a:r>
          </a:p>
        </p:txBody>
      </p:sp>
      <p:sp>
        <p:nvSpPr>
          <p:cNvPr id="148" name="CuadroTexto 147"/>
          <p:cNvSpPr txBox="1"/>
          <p:nvPr/>
        </p:nvSpPr>
        <p:spPr>
          <a:xfrm>
            <a:off x="9186801" y="3566251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2</a:t>
            </a:r>
          </a:p>
        </p:txBody>
      </p:sp>
      <p:sp>
        <p:nvSpPr>
          <p:cNvPr id="149" name="CuadroTexto 148"/>
          <p:cNvSpPr txBox="1"/>
          <p:nvPr/>
        </p:nvSpPr>
        <p:spPr>
          <a:xfrm>
            <a:off x="11586025" y="3555123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3</a:t>
            </a:r>
          </a:p>
        </p:txBody>
      </p:sp>
      <p:sp>
        <p:nvSpPr>
          <p:cNvPr id="150" name="CuadroTexto 149"/>
          <p:cNvSpPr txBox="1"/>
          <p:nvPr/>
        </p:nvSpPr>
        <p:spPr>
          <a:xfrm>
            <a:off x="10797963" y="3957290"/>
            <a:ext cx="328276" cy="45405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4</a:t>
            </a:r>
          </a:p>
        </p:txBody>
      </p:sp>
      <p:sp>
        <p:nvSpPr>
          <p:cNvPr id="151" name="CuadroTexto 150"/>
          <p:cNvSpPr txBox="1"/>
          <p:nvPr/>
        </p:nvSpPr>
        <p:spPr>
          <a:xfrm>
            <a:off x="9741238" y="3446119"/>
            <a:ext cx="774769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 err="1"/>
              <a:t>T</a:t>
            </a:r>
            <a:r>
              <a:rPr lang="en-US" sz="1700" baseline="-25000" dirty="0" err="1"/>
              <a:t>x</a:t>
            </a:r>
            <a:r>
              <a:rPr lang="en-US" sz="1700" dirty="0"/>
              <a:t>(t</a:t>
            </a:r>
            <a:r>
              <a:rPr lang="en-US" sz="1700" baseline="-25000" dirty="0"/>
              <a:t>1</a:t>
            </a:r>
            <a:r>
              <a:rPr lang="en-US" sz="1700" dirty="0"/>
              <a:t>)</a:t>
            </a:r>
            <a:endParaRPr lang="en-US" sz="1700" baseline="-25000" dirty="0"/>
          </a:p>
        </p:txBody>
      </p:sp>
      <p:sp>
        <p:nvSpPr>
          <p:cNvPr id="152" name="CuadroTexto 151"/>
          <p:cNvSpPr txBox="1"/>
          <p:nvPr/>
        </p:nvSpPr>
        <p:spPr>
          <a:xfrm rot="20526398">
            <a:off x="9504123" y="2968466"/>
            <a:ext cx="775123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 err="1"/>
              <a:t>T</a:t>
            </a:r>
            <a:r>
              <a:rPr lang="en-US" sz="1700" baseline="-25000" dirty="0" err="1"/>
              <a:t>x</a:t>
            </a:r>
            <a:r>
              <a:rPr lang="en-US" sz="1700" dirty="0"/>
              <a:t>(t</a:t>
            </a:r>
            <a:r>
              <a:rPr lang="en-US" sz="1700" baseline="-25000" dirty="0"/>
              <a:t>2</a:t>
            </a:r>
            <a:r>
              <a:rPr lang="en-US" sz="1700" dirty="0"/>
              <a:t>)</a:t>
            </a:r>
            <a:endParaRPr lang="en-US" sz="1700" baseline="-25000" dirty="0"/>
          </a:p>
        </p:txBody>
      </p:sp>
      <p:sp>
        <p:nvSpPr>
          <p:cNvPr id="153" name="CuadroTexto 152"/>
          <p:cNvSpPr txBox="1"/>
          <p:nvPr/>
        </p:nvSpPr>
        <p:spPr>
          <a:xfrm rot="1341906">
            <a:off x="10907793" y="2971869"/>
            <a:ext cx="833844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 err="1"/>
              <a:t>T</a:t>
            </a:r>
            <a:r>
              <a:rPr lang="en-US" sz="1700" baseline="-25000" dirty="0" err="1"/>
              <a:t>x</a:t>
            </a:r>
            <a:r>
              <a:rPr lang="en-US" sz="1700" dirty="0"/>
              <a:t>(t</a:t>
            </a:r>
            <a:r>
              <a:rPr lang="en-US" sz="1700" baseline="-25000" dirty="0"/>
              <a:t>3</a:t>
            </a:r>
            <a:r>
              <a:rPr lang="en-US" sz="1700" dirty="0"/>
              <a:t>)</a:t>
            </a:r>
            <a:endParaRPr lang="en-US" sz="1700" baseline="-25000" dirty="0"/>
          </a:p>
          <a:p>
            <a:endParaRPr lang="en-US" sz="2000" baseline="-25000" dirty="0"/>
          </a:p>
        </p:txBody>
      </p:sp>
      <p:sp>
        <p:nvSpPr>
          <p:cNvPr id="154" name="CuadroTexto 153"/>
          <p:cNvSpPr txBox="1"/>
          <p:nvPr/>
        </p:nvSpPr>
        <p:spPr>
          <a:xfrm>
            <a:off x="10739886" y="3515887"/>
            <a:ext cx="784076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 err="1"/>
              <a:t>T</a:t>
            </a:r>
            <a:r>
              <a:rPr lang="en-US" sz="1700" baseline="-25000" dirty="0" err="1"/>
              <a:t>x</a:t>
            </a:r>
            <a:r>
              <a:rPr lang="en-US" sz="1700" dirty="0"/>
              <a:t>(t</a:t>
            </a:r>
            <a:r>
              <a:rPr lang="en-US" sz="1700" baseline="-25000" dirty="0"/>
              <a:t>4</a:t>
            </a:r>
            <a:r>
              <a:rPr lang="en-US" sz="1700" dirty="0"/>
              <a:t>)</a:t>
            </a:r>
            <a:endParaRPr lang="en-US" sz="1700" baseline="-25000" dirty="0"/>
          </a:p>
          <a:p>
            <a:endParaRPr lang="en-US" sz="20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Rectángulo 154"/>
              <p:cNvSpPr/>
              <p:nvPr/>
            </p:nvSpPr>
            <p:spPr>
              <a:xfrm>
                <a:off x="7619285" y="2978130"/>
                <a:ext cx="56214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𝑇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5" name="Rectángulo 1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285" y="2978130"/>
                <a:ext cx="562141" cy="461665"/>
              </a:xfrm>
              <a:prstGeom prst="rect">
                <a:avLst/>
              </a:prstGeom>
              <a:blipFill>
                <a:blip r:embed="rId7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6" name="Flecha derecha 155"/>
          <p:cNvSpPr/>
          <p:nvPr/>
        </p:nvSpPr>
        <p:spPr bwMode="auto">
          <a:xfrm rot="20348231">
            <a:off x="7703574" y="3322402"/>
            <a:ext cx="914019" cy="26009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6561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41" grpId="0" animBg="1"/>
      <p:bldP spid="142" grpId="0" animBg="1"/>
      <p:bldP spid="147" grpId="0"/>
      <p:bldP spid="148" grpId="0"/>
      <p:bldP spid="149" grpId="0"/>
      <p:bldP spid="150" grpId="0"/>
      <p:bldP spid="151" grpId="0"/>
      <p:bldP spid="152" grpId="0"/>
      <p:bldP spid="153" grpId="0"/>
      <p:bldP spid="154" grpId="0"/>
      <p:bldP spid="155" grpId="0"/>
      <p:bldP spid="15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Inner Levels</a:t>
            </a:r>
          </a:p>
        </p:txBody>
      </p:sp>
      <p:sp>
        <p:nvSpPr>
          <p:cNvPr id="90" name="Marcador de contenido 8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dirty="0"/>
              <a:t>1.	Sort </a:t>
            </a:r>
            <a:r>
              <a:rPr lang="en-US" dirty="0" smtClean="0"/>
              <a:t>&amp; cluster nodes</a:t>
            </a:r>
            <a:r>
              <a:rPr lang="en-US" dirty="0"/>
              <a:t>, using keys of sorted pointers </a:t>
            </a:r>
          </a:p>
          <a:p>
            <a:pPr marL="457200" lvl="1" indent="0">
              <a:buNone/>
            </a:pPr>
            <a:r>
              <a:rPr lang="en-US" dirty="0"/>
              <a:t>2.	For each cluster</a:t>
            </a:r>
          </a:p>
          <a:p>
            <a:pPr marL="457200" lvl="1" indent="0">
              <a:buNone/>
            </a:pPr>
            <a:r>
              <a:rPr lang="en-US" dirty="0"/>
              <a:t>		For each one of the 8 combinations of </a:t>
            </a:r>
            <a:r>
              <a:rPr lang="en-US" dirty="0" smtClean="0"/>
              <a:t>transformations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			</a:t>
            </a:r>
            <a:r>
              <a:rPr lang="en-US" b="1" u="sng" dirty="0"/>
              <a:t>Transform</a:t>
            </a:r>
            <a:r>
              <a:rPr lang="en-US" dirty="0"/>
              <a:t> and match nodes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Elipse 132"/>
              <p:cNvSpPr/>
              <p:nvPr/>
            </p:nvSpPr>
            <p:spPr bwMode="auto">
              <a:xfrm>
                <a:off x="4628858" y="3249680"/>
                <a:ext cx="614001" cy="58734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  <a:ea typeface="ＭＳ Ｐゴシック" charset="-128"/>
                        </a:rPr>
                        <m:t>𝑆</m:t>
                      </m:r>
                    </m:oMath>
                  </m:oMathPara>
                </a14:m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33" name="Elipse 1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28858" y="3249680"/>
                <a:ext cx="614001" cy="587342"/>
              </a:xfrm>
              <a:prstGeom prst="ellipse">
                <a:avLst/>
              </a:prstGeom>
              <a:blipFill>
                <a:blip r:embed="rId2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4" name="Conector recto 133"/>
          <p:cNvCxnSpPr>
            <a:stCxn id="133" idx="4"/>
            <a:endCxn id="138" idx="0"/>
          </p:cNvCxnSpPr>
          <p:nvPr/>
        </p:nvCxnSpPr>
        <p:spPr bwMode="auto">
          <a:xfrm flipH="1">
            <a:off x="4028746" y="3837022"/>
            <a:ext cx="907112" cy="6994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5" name="Conector recto 134"/>
          <p:cNvCxnSpPr>
            <a:stCxn id="133" idx="4"/>
            <a:endCxn id="139" idx="0"/>
          </p:cNvCxnSpPr>
          <p:nvPr/>
        </p:nvCxnSpPr>
        <p:spPr bwMode="auto">
          <a:xfrm flipH="1">
            <a:off x="4661706" y="3837022"/>
            <a:ext cx="274153" cy="10404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6" name="Conector recto 135"/>
          <p:cNvCxnSpPr>
            <a:stCxn id="133" idx="4"/>
            <a:endCxn id="141" idx="0"/>
          </p:cNvCxnSpPr>
          <p:nvPr/>
        </p:nvCxnSpPr>
        <p:spPr bwMode="auto">
          <a:xfrm>
            <a:off x="4935859" y="3837022"/>
            <a:ext cx="970023" cy="6994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7" name="Conector recto 136"/>
          <p:cNvCxnSpPr>
            <a:stCxn id="133" idx="4"/>
            <a:endCxn id="140" idx="0"/>
          </p:cNvCxnSpPr>
          <p:nvPr/>
        </p:nvCxnSpPr>
        <p:spPr bwMode="auto">
          <a:xfrm>
            <a:off x="4935858" y="3837022"/>
            <a:ext cx="361312" cy="10245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8" name="CuadroTexto 137"/>
          <p:cNvSpPr txBox="1"/>
          <p:nvPr/>
        </p:nvSpPr>
        <p:spPr>
          <a:xfrm>
            <a:off x="3864608" y="4536465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1</a:t>
            </a:r>
          </a:p>
        </p:txBody>
      </p:sp>
      <p:sp>
        <p:nvSpPr>
          <p:cNvPr id="139" name="CuadroTexto 138"/>
          <p:cNvSpPr txBox="1"/>
          <p:nvPr/>
        </p:nvSpPr>
        <p:spPr>
          <a:xfrm>
            <a:off x="4497567" y="4877425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2</a:t>
            </a:r>
          </a:p>
        </p:txBody>
      </p:sp>
      <p:sp>
        <p:nvSpPr>
          <p:cNvPr id="140" name="CuadroTexto 139"/>
          <p:cNvSpPr txBox="1"/>
          <p:nvPr/>
        </p:nvSpPr>
        <p:spPr>
          <a:xfrm>
            <a:off x="5133032" y="4861539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3</a:t>
            </a:r>
          </a:p>
        </p:txBody>
      </p:sp>
      <p:sp>
        <p:nvSpPr>
          <p:cNvPr id="141" name="CuadroTexto 140"/>
          <p:cNvSpPr txBox="1"/>
          <p:nvPr/>
        </p:nvSpPr>
        <p:spPr>
          <a:xfrm>
            <a:off x="5741743" y="4536465"/>
            <a:ext cx="328276" cy="45405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4</a:t>
            </a:r>
          </a:p>
        </p:txBody>
      </p:sp>
      <p:grpSp>
        <p:nvGrpSpPr>
          <p:cNvPr id="142" name="Grupo 141"/>
          <p:cNvGrpSpPr/>
          <p:nvPr/>
        </p:nvGrpSpPr>
        <p:grpSpPr>
          <a:xfrm>
            <a:off x="6536286" y="3968885"/>
            <a:ext cx="959692" cy="968235"/>
            <a:chOff x="4260380" y="3207381"/>
            <a:chExt cx="428236" cy="432048"/>
          </a:xfrm>
        </p:grpSpPr>
        <p:sp>
          <p:nvSpPr>
            <p:cNvPr id="143" name="Rectángulo 142"/>
            <p:cNvSpPr/>
            <p:nvPr/>
          </p:nvSpPr>
          <p:spPr bwMode="auto">
            <a:xfrm>
              <a:off x="4260380" y="3207381"/>
              <a:ext cx="216024" cy="2160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charset="-128"/>
                </a:rPr>
                <a:t>1</a:t>
              </a:r>
            </a:p>
          </p:txBody>
        </p:sp>
        <p:sp>
          <p:nvSpPr>
            <p:cNvPr id="144" name="Rectángulo 143"/>
            <p:cNvSpPr/>
            <p:nvPr/>
          </p:nvSpPr>
          <p:spPr bwMode="auto">
            <a:xfrm>
              <a:off x="4472592" y="3207381"/>
              <a:ext cx="216024" cy="2160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charset="-128"/>
                </a:rPr>
                <a:t>2</a:t>
              </a:r>
            </a:p>
          </p:txBody>
        </p:sp>
        <p:sp>
          <p:nvSpPr>
            <p:cNvPr id="145" name="Rectángulo 144"/>
            <p:cNvSpPr/>
            <p:nvPr/>
          </p:nvSpPr>
          <p:spPr bwMode="auto">
            <a:xfrm>
              <a:off x="4260380" y="3423405"/>
              <a:ext cx="216024" cy="2160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charset="-128"/>
                </a:rPr>
                <a:t>3</a:t>
              </a:r>
            </a:p>
          </p:txBody>
        </p:sp>
        <p:sp>
          <p:nvSpPr>
            <p:cNvPr id="146" name="Rectángulo 145"/>
            <p:cNvSpPr/>
            <p:nvPr/>
          </p:nvSpPr>
          <p:spPr bwMode="auto">
            <a:xfrm>
              <a:off x="4472592" y="3423405"/>
              <a:ext cx="216024" cy="216024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dirty="0">
                  <a:latin typeface="Arial" charset="0"/>
                  <a:ea typeface="ＭＳ Ｐゴシック" charset="-128"/>
                </a:rPr>
                <a:t>4</a:t>
              </a:r>
            </a:p>
          </p:txBody>
        </p:sp>
      </p:grpSp>
      <p:cxnSp>
        <p:nvCxnSpPr>
          <p:cNvPr id="147" name="Conector recto de flecha 146"/>
          <p:cNvCxnSpPr/>
          <p:nvPr/>
        </p:nvCxnSpPr>
        <p:spPr bwMode="auto">
          <a:xfrm>
            <a:off x="6877702" y="4277033"/>
            <a:ext cx="1" cy="350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cxnSp>
        <p:nvCxnSpPr>
          <p:cNvPr id="148" name="Conector recto de flecha 147"/>
          <p:cNvCxnSpPr/>
          <p:nvPr/>
        </p:nvCxnSpPr>
        <p:spPr bwMode="auto">
          <a:xfrm flipH="1">
            <a:off x="7406673" y="4277033"/>
            <a:ext cx="1" cy="350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</p:cxnSp>
      <p:sp>
        <p:nvSpPr>
          <p:cNvPr id="149" name="CuadroTexto 148"/>
          <p:cNvSpPr txBox="1"/>
          <p:nvPr/>
        </p:nvSpPr>
        <p:spPr>
          <a:xfrm>
            <a:off x="4203714" y="3878877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1</a:t>
            </a:r>
          </a:p>
        </p:txBody>
      </p:sp>
      <p:sp>
        <p:nvSpPr>
          <p:cNvPr id="150" name="CuadroTexto 149"/>
          <p:cNvSpPr txBox="1"/>
          <p:nvPr/>
        </p:nvSpPr>
        <p:spPr>
          <a:xfrm>
            <a:off x="4441501" y="4188723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2</a:t>
            </a:r>
          </a:p>
        </p:txBody>
      </p:sp>
      <p:sp>
        <p:nvSpPr>
          <p:cNvPr id="151" name="CuadroTexto 150"/>
          <p:cNvSpPr txBox="1"/>
          <p:nvPr/>
        </p:nvSpPr>
        <p:spPr>
          <a:xfrm>
            <a:off x="5058357" y="4178770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3</a:t>
            </a:r>
          </a:p>
        </p:txBody>
      </p:sp>
      <p:sp>
        <p:nvSpPr>
          <p:cNvPr id="152" name="CuadroTexto 151"/>
          <p:cNvSpPr txBox="1"/>
          <p:nvPr/>
        </p:nvSpPr>
        <p:spPr>
          <a:xfrm>
            <a:off x="5246131" y="3828732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4</a:t>
            </a:r>
          </a:p>
        </p:txBody>
      </p:sp>
      <p:sp>
        <p:nvSpPr>
          <p:cNvPr id="153" name="Arco 152"/>
          <p:cNvSpPr/>
          <p:nvPr/>
        </p:nvSpPr>
        <p:spPr bwMode="auto">
          <a:xfrm rot="3056404">
            <a:off x="3970111" y="4495834"/>
            <a:ext cx="1231492" cy="1231492"/>
          </a:xfrm>
          <a:prstGeom prst="arc">
            <a:avLst>
              <a:gd name="adj1" fmla="val 19352133"/>
              <a:gd name="adj2" fmla="val 8729474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Elipse 153"/>
              <p:cNvSpPr/>
              <p:nvPr/>
            </p:nvSpPr>
            <p:spPr bwMode="auto">
              <a:xfrm>
                <a:off x="10152723" y="4391724"/>
                <a:ext cx="789564" cy="75156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sSubPr>
                        <m:e>
                          <m:r>
                            <a:rPr lang="es-ES" sz="1600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𝑇</m:t>
                          </m:r>
                        </m:e>
                        <m:sub>
                          <m:r>
                            <a:rPr lang="es-ES" sz="1600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𝑦</m:t>
                          </m:r>
                        </m:sub>
                      </m:sSub>
                      <m:r>
                        <a:rPr lang="es-ES" sz="1600" i="1">
                          <a:latin typeface="Cambria Math" panose="02040503050406030204" pitchFamily="18" charset="0"/>
                          <a:ea typeface="ＭＳ Ｐゴシック" charset="-128"/>
                        </a:rPr>
                        <m:t>(</m:t>
                      </m:r>
                      <m:r>
                        <a:rPr lang="es-ES" sz="1600" i="1">
                          <a:latin typeface="Cambria Math" panose="02040503050406030204" pitchFamily="18" charset="0"/>
                          <a:ea typeface="ＭＳ Ｐゴシック" charset="-128"/>
                        </a:rPr>
                        <m:t>𝑆</m:t>
                      </m:r>
                      <m:r>
                        <a:rPr lang="es-ES" sz="1600" i="1">
                          <a:latin typeface="Cambria Math" panose="02040503050406030204" pitchFamily="18" charset="0"/>
                          <a:ea typeface="ＭＳ Ｐゴシック" charset="-128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Arial" charset="0"/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54" name="Elipse 1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52723" y="4391724"/>
                <a:ext cx="789564" cy="751562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5" name="Conector recto 154"/>
          <p:cNvCxnSpPr>
            <a:stCxn id="154" idx="4"/>
            <a:endCxn id="159" idx="0"/>
          </p:cNvCxnSpPr>
          <p:nvPr/>
        </p:nvCxnSpPr>
        <p:spPr bwMode="auto">
          <a:xfrm flipH="1">
            <a:off x="9340369" y="5143286"/>
            <a:ext cx="1207136" cy="6521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" name="Conector recto 155"/>
          <p:cNvCxnSpPr>
            <a:stCxn id="154" idx="4"/>
            <a:endCxn id="160" idx="0"/>
          </p:cNvCxnSpPr>
          <p:nvPr/>
        </p:nvCxnSpPr>
        <p:spPr bwMode="auto">
          <a:xfrm flipH="1">
            <a:off x="10338999" y="5143287"/>
            <a:ext cx="208507" cy="96356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7" name="Conector recto 156"/>
          <p:cNvCxnSpPr>
            <a:stCxn id="154" idx="4"/>
            <a:endCxn id="162" idx="0"/>
          </p:cNvCxnSpPr>
          <p:nvPr/>
        </p:nvCxnSpPr>
        <p:spPr bwMode="auto">
          <a:xfrm>
            <a:off x="10547506" y="5143287"/>
            <a:ext cx="1372201" cy="66201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8" name="Conector recto 157"/>
          <p:cNvCxnSpPr>
            <a:stCxn id="154" idx="4"/>
            <a:endCxn id="161" idx="0"/>
          </p:cNvCxnSpPr>
          <p:nvPr/>
        </p:nvCxnSpPr>
        <p:spPr bwMode="auto">
          <a:xfrm>
            <a:off x="10547505" y="5143287"/>
            <a:ext cx="466328" cy="9392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9" name="CuadroTexto 158"/>
          <p:cNvSpPr txBox="1"/>
          <p:nvPr/>
        </p:nvSpPr>
        <p:spPr>
          <a:xfrm>
            <a:off x="9176231" y="5795397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3</a:t>
            </a:r>
          </a:p>
        </p:txBody>
      </p:sp>
      <p:sp>
        <p:nvSpPr>
          <p:cNvPr id="160" name="CuadroTexto 159"/>
          <p:cNvSpPr txBox="1"/>
          <p:nvPr/>
        </p:nvSpPr>
        <p:spPr>
          <a:xfrm>
            <a:off x="10174860" y="6106852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4</a:t>
            </a:r>
          </a:p>
        </p:txBody>
      </p:sp>
      <p:sp>
        <p:nvSpPr>
          <p:cNvPr id="161" name="CuadroTexto 160"/>
          <p:cNvSpPr txBox="1"/>
          <p:nvPr/>
        </p:nvSpPr>
        <p:spPr>
          <a:xfrm>
            <a:off x="10849695" y="6082584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1</a:t>
            </a:r>
          </a:p>
        </p:txBody>
      </p:sp>
      <p:sp>
        <p:nvSpPr>
          <p:cNvPr id="162" name="CuadroTexto 161"/>
          <p:cNvSpPr txBox="1"/>
          <p:nvPr/>
        </p:nvSpPr>
        <p:spPr>
          <a:xfrm>
            <a:off x="11755568" y="5805306"/>
            <a:ext cx="328276" cy="45405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2</a:t>
            </a:r>
          </a:p>
        </p:txBody>
      </p:sp>
      <p:sp>
        <p:nvSpPr>
          <p:cNvPr id="163" name="CuadroTexto 162"/>
          <p:cNvSpPr txBox="1"/>
          <p:nvPr/>
        </p:nvSpPr>
        <p:spPr>
          <a:xfrm rot="20350728">
            <a:off x="9477543" y="5173121"/>
            <a:ext cx="730023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/>
              <a:t>T</a:t>
            </a:r>
            <a:r>
              <a:rPr lang="en-US" sz="1700" baseline="-25000" dirty="0"/>
              <a:t>y</a:t>
            </a:r>
            <a:r>
              <a:rPr lang="en-US" sz="1700" dirty="0"/>
              <a:t>(t</a:t>
            </a:r>
            <a:r>
              <a:rPr lang="en-US" sz="1700" baseline="-25000" dirty="0"/>
              <a:t>3</a:t>
            </a:r>
            <a:r>
              <a:rPr lang="en-US" sz="1700" dirty="0"/>
              <a:t>)</a:t>
            </a:r>
            <a:endParaRPr lang="en-US" sz="1700" baseline="-25000" dirty="0"/>
          </a:p>
        </p:txBody>
      </p:sp>
      <p:sp>
        <p:nvSpPr>
          <p:cNvPr id="164" name="CuadroTexto 163"/>
          <p:cNvSpPr txBox="1"/>
          <p:nvPr/>
        </p:nvSpPr>
        <p:spPr>
          <a:xfrm>
            <a:off x="9742832" y="5727185"/>
            <a:ext cx="735388" cy="35539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/>
              <a:t>T</a:t>
            </a:r>
            <a:r>
              <a:rPr lang="en-US" sz="1700" baseline="-25000" dirty="0"/>
              <a:t>y</a:t>
            </a:r>
            <a:r>
              <a:rPr lang="en-US" sz="1700" dirty="0"/>
              <a:t>(t</a:t>
            </a:r>
            <a:r>
              <a:rPr lang="en-US" sz="1700" baseline="-25000" dirty="0"/>
              <a:t>4</a:t>
            </a:r>
            <a:r>
              <a:rPr lang="en-US" sz="1700" dirty="0"/>
              <a:t>)</a:t>
            </a:r>
            <a:endParaRPr lang="en-US" sz="1700" baseline="-25000" dirty="0"/>
          </a:p>
          <a:p>
            <a:endParaRPr lang="en-US" sz="2000" baseline="-25000" dirty="0"/>
          </a:p>
        </p:txBody>
      </p:sp>
      <p:sp>
        <p:nvSpPr>
          <p:cNvPr id="165" name="CuadroTexto 164"/>
          <p:cNvSpPr txBox="1"/>
          <p:nvPr/>
        </p:nvSpPr>
        <p:spPr>
          <a:xfrm>
            <a:off x="10810301" y="5698783"/>
            <a:ext cx="735340" cy="390218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/>
              <a:t>T</a:t>
            </a:r>
            <a:r>
              <a:rPr lang="en-US" sz="1700" baseline="-25000" dirty="0"/>
              <a:t>y</a:t>
            </a:r>
            <a:r>
              <a:rPr lang="en-US" sz="1700" dirty="0"/>
              <a:t>(t</a:t>
            </a:r>
            <a:r>
              <a:rPr lang="en-US" sz="1700" baseline="-25000" dirty="0"/>
              <a:t>1</a:t>
            </a:r>
            <a:r>
              <a:rPr lang="en-US" sz="1700" dirty="0"/>
              <a:t>)</a:t>
            </a:r>
            <a:endParaRPr lang="en-US" sz="1700" baseline="-25000" dirty="0"/>
          </a:p>
          <a:p>
            <a:endParaRPr lang="en-US" sz="2000" baseline="-25000" dirty="0"/>
          </a:p>
        </p:txBody>
      </p:sp>
      <p:sp>
        <p:nvSpPr>
          <p:cNvPr id="166" name="CuadroTexto 165"/>
          <p:cNvSpPr txBox="1"/>
          <p:nvPr/>
        </p:nvSpPr>
        <p:spPr>
          <a:xfrm rot="1342065">
            <a:off x="11060205" y="5227694"/>
            <a:ext cx="807009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/>
              <a:t>T</a:t>
            </a:r>
            <a:r>
              <a:rPr lang="en-US" sz="1700" baseline="-25000" dirty="0"/>
              <a:t>y</a:t>
            </a:r>
            <a:r>
              <a:rPr lang="en-US" sz="1700" dirty="0"/>
              <a:t>(t</a:t>
            </a:r>
            <a:r>
              <a:rPr lang="en-US" sz="1700" baseline="-25000" dirty="0"/>
              <a:t>2</a:t>
            </a:r>
            <a:r>
              <a:rPr lang="en-US" sz="1700" dirty="0"/>
              <a:t>)</a:t>
            </a:r>
            <a:endParaRPr lang="en-US" sz="1700" baseline="-25000" dirty="0"/>
          </a:p>
          <a:p>
            <a:endParaRPr lang="en-US" sz="2000" baseline="-25000" dirty="0"/>
          </a:p>
        </p:txBody>
      </p:sp>
      <p:sp>
        <p:nvSpPr>
          <p:cNvPr id="167" name="Flecha derecha 166"/>
          <p:cNvSpPr/>
          <p:nvPr/>
        </p:nvSpPr>
        <p:spPr bwMode="auto">
          <a:xfrm rot="1381010">
            <a:off x="7883558" y="4797714"/>
            <a:ext cx="875029" cy="26009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8" name="Rectángulo 167"/>
              <p:cNvSpPr/>
              <p:nvPr/>
            </p:nvSpPr>
            <p:spPr>
              <a:xfrm>
                <a:off x="7971553" y="4266065"/>
                <a:ext cx="571182" cy="490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𝑇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8" name="Rectángulo 1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1553" y="4266065"/>
                <a:ext cx="571182" cy="490840"/>
              </a:xfrm>
              <a:prstGeom prst="rect">
                <a:avLst/>
              </a:prstGeom>
              <a:blipFill>
                <a:blip r:embed="rId4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9" name="Arco 168"/>
          <p:cNvSpPr/>
          <p:nvPr/>
        </p:nvSpPr>
        <p:spPr bwMode="auto">
          <a:xfrm rot="1380947">
            <a:off x="4694257" y="4488811"/>
            <a:ext cx="1231492" cy="1231492"/>
          </a:xfrm>
          <a:prstGeom prst="arc">
            <a:avLst>
              <a:gd name="adj1" fmla="val 19352133"/>
              <a:gd name="adj2" fmla="val 8729474"/>
            </a:avLst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triangle" w="lg" len="lg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0" name="Elipse 169"/>
              <p:cNvSpPr/>
              <p:nvPr/>
            </p:nvSpPr>
            <p:spPr bwMode="auto">
              <a:xfrm>
                <a:off x="10236751" y="2238408"/>
                <a:ext cx="789564" cy="75156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sSubPr>
                        <m:e>
                          <m:r>
                            <a:rPr lang="es-ES" sz="1600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𝑇</m:t>
                          </m:r>
                        </m:e>
                        <m:sub>
                          <m:r>
                            <a:rPr lang="es-ES" sz="1600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𝑥</m:t>
                          </m:r>
                        </m:sub>
                      </m:sSub>
                      <m:r>
                        <a:rPr lang="es-ES" sz="1600" i="1">
                          <a:latin typeface="Cambria Math" panose="02040503050406030204" pitchFamily="18" charset="0"/>
                          <a:ea typeface="ＭＳ Ｐゴシック" charset="-128"/>
                        </a:rPr>
                        <m:t>(</m:t>
                      </m:r>
                      <m:r>
                        <a:rPr lang="es-ES" sz="1600" i="1">
                          <a:latin typeface="Cambria Math" panose="02040503050406030204" pitchFamily="18" charset="0"/>
                          <a:ea typeface="ＭＳ Ｐゴシック" charset="-128"/>
                        </a:rPr>
                        <m:t>𝑆</m:t>
                      </m:r>
                      <m:r>
                        <a:rPr lang="es-ES" sz="1600" i="1">
                          <a:latin typeface="Cambria Math" panose="02040503050406030204" pitchFamily="18" charset="0"/>
                          <a:ea typeface="ＭＳ Ｐゴシック" charset="-128"/>
                        </a:rPr>
                        <m:t>)</m:t>
                      </m:r>
                    </m:oMath>
                  </m:oMathPara>
                </a14:m>
                <a:endParaRPr lang="en-US" sz="1600" dirty="0">
                  <a:latin typeface="Arial" charset="0"/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70" name="Elipse 1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236751" y="2238408"/>
                <a:ext cx="789564" cy="751562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1" name="Conector recto 170"/>
          <p:cNvCxnSpPr>
            <a:stCxn id="170" idx="4"/>
            <a:endCxn id="175" idx="0"/>
          </p:cNvCxnSpPr>
          <p:nvPr/>
        </p:nvCxnSpPr>
        <p:spPr bwMode="auto">
          <a:xfrm flipH="1">
            <a:off x="10171447" y="2989971"/>
            <a:ext cx="460087" cy="96918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Conector recto 171"/>
          <p:cNvCxnSpPr>
            <a:stCxn id="170" idx="4"/>
            <a:endCxn id="176" idx="0"/>
          </p:cNvCxnSpPr>
          <p:nvPr/>
        </p:nvCxnSpPr>
        <p:spPr bwMode="auto">
          <a:xfrm flipH="1">
            <a:off x="9346859" y="2989971"/>
            <a:ext cx="1284674" cy="5779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3" name="Conector recto 172"/>
          <p:cNvCxnSpPr/>
          <p:nvPr/>
        </p:nvCxnSpPr>
        <p:spPr bwMode="auto">
          <a:xfrm>
            <a:off x="10656531" y="2989970"/>
            <a:ext cx="238657" cy="926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4" name="Conector recto 173"/>
          <p:cNvCxnSpPr>
            <a:stCxn id="170" idx="4"/>
            <a:endCxn id="177" idx="0"/>
          </p:cNvCxnSpPr>
          <p:nvPr/>
        </p:nvCxnSpPr>
        <p:spPr bwMode="auto">
          <a:xfrm>
            <a:off x="10631533" y="2989971"/>
            <a:ext cx="1114550" cy="5668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5" name="CuadroTexto 174"/>
          <p:cNvSpPr txBox="1"/>
          <p:nvPr/>
        </p:nvSpPr>
        <p:spPr>
          <a:xfrm>
            <a:off x="10007308" y="3959158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1</a:t>
            </a:r>
          </a:p>
        </p:txBody>
      </p:sp>
      <p:sp>
        <p:nvSpPr>
          <p:cNvPr id="176" name="CuadroTexto 175"/>
          <p:cNvSpPr txBox="1"/>
          <p:nvPr/>
        </p:nvSpPr>
        <p:spPr>
          <a:xfrm>
            <a:off x="9182721" y="3567968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2</a:t>
            </a:r>
          </a:p>
        </p:txBody>
      </p:sp>
      <p:sp>
        <p:nvSpPr>
          <p:cNvPr id="177" name="CuadroTexto 176"/>
          <p:cNvSpPr txBox="1"/>
          <p:nvPr/>
        </p:nvSpPr>
        <p:spPr>
          <a:xfrm>
            <a:off x="11581945" y="3556840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3</a:t>
            </a:r>
          </a:p>
        </p:txBody>
      </p:sp>
      <p:sp>
        <p:nvSpPr>
          <p:cNvPr id="178" name="CuadroTexto 177"/>
          <p:cNvSpPr txBox="1"/>
          <p:nvPr/>
        </p:nvSpPr>
        <p:spPr>
          <a:xfrm>
            <a:off x="10793883" y="3959007"/>
            <a:ext cx="328276" cy="45405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4</a:t>
            </a:r>
          </a:p>
        </p:txBody>
      </p:sp>
      <p:sp>
        <p:nvSpPr>
          <p:cNvPr id="179" name="CuadroTexto 178"/>
          <p:cNvSpPr txBox="1"/>
          <p:nvPr/>
        </p:nvSpPr>
        <p:spPr>
          <a:xfrm>
            <a:off x="9737158" y="3447836"/>
            <a:ext cx="774769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 err="1"/>
              <a:t>T</a:t>
            </a:r>
            <a:r>
              <a:rPr lang="en-US" sz="1700" baseline="-25000" dirty="0" err="1"/>
              <a:t>x</a:t>
            </a:r>
            <a:r>
              <a:rPr lang="en-US" sz="1700" dirty="0"/>
              <a:t>(t</a:t>
            </a:r>
            <a:r>
              <a:rPr lang="en-US" sz="1700" baseline="-25000" dirty="0"/>
              <a:t>1</a:t>
            </a:r>
            <a:r>
              <a:rPr lang="en-US" sz="1700" dirty="0"/>
              <a:t>)</a:t>
            </a:r>
            <a:endParaRPr lang="en-US" sz="1700" baseline="-25000" dirty="0"/>
          </a:p>
        </p:txBody>
      </p:sp>
      <p:sp>
        <p:nvSpPr>
          <p:cNvPr id="180" name="CuadroTexto 179"/>
          <p:cNvSpPr txBox="1"/>
          <p:nvPr/>
        </p:nvSpPr>
        <p:spPr>
          <a:xfrm rot="20526398">
            <a:off x="9500043" y="2970183"/>
            <a:ext cx="775123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 err="1"/>
              <a:t>T</a:t>
            </a:r>
            <a:r>
              <a:rPr lang="en-US" sz="1700" baseline="-25000" dirty="0" err="1"/>
              <a:t>x</a:t>
            </a:r>
            <a:r>
              <a:rPr lang="en-US" sz="1700" dirty="0"/>
              <a:t>(t</a:t>
            </a:r>
            <a:r>
              <a:rPr lang="en-US" sz="1700" baseline="-25000" dirty="0"/>
              <a:t>2</a:t>
            </a:r>
            <a:r>
              <a:rPr lang="en-US" sz="1700" dirty="0"/>
              <a:t>)</a:t>
            </a:r>
            <a:endParaRPr lang="en-US" sz="1700" baseline="-25000" dirty="0"/>
          </a:p>
        </p:txBody>
      </p:sp>
      <p:sp>
        <p:nvSpPr>
          <p:cNvPr id="181" name="CuadroTexto 180"/>
          <p:cNvSpPr txBox="1"/>
          <p:nvPr/>
        </p:nvSpPr>
        <p:spPr>
          <a:xfrm rot="1341906">
            <a:off x="10903713" y="2973586"/>
            <a:ext cx="833844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 err="1"/>
              <a:t>T</a:t>
            </a:r>
            <a:r>
              <a:rPr lang="en-US" sz="1700" baseline="-25000" dirty="0" err="1"/>
              <a:t>x</a:t>
            </a:r>
            <a:r>
              <a:rPr lang="en-US" sz="1700" dirty="0"/>
              <a:t>(t</a:t>
            </a:r>
            <a:r>
              <a:rPr lang="en-US" sz="1700" baseline="-25000" dirty="0"/>
              <a:t>3</a:t>
            </a:r>
            <a:r>
              <a:rPr lang="en-US" sz="1700" dirty="0"/>
              <a:t>)</a:t>
            </a:r>
            <a:endParaRPr lang="en-US" sz="1700" baseline="-25000" dirty="0"/>
          </a:p>
          <a:p>
            <a:endParaRPr lang="en-US" sz="2000" baseline="-25000" dirty="0"/>
          </a:p>
        </p:txBody>
      </p:sp>
      <p:sp>
        <p:nvSpPr>
          <p:cNvPr id="182" name="CuadroTexto 181"/>
          <p:cNvSpPr txBox="1"/>
          <p:nvPr/>
        </p:nvSpPr>
        <p:spPr>
          <a:xfrm>
            <a:off x="10735806" y="3517604"/>
            <a:ext cx="784076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700" dirty="0" err="1"/>
              <a:t>T</a:t>
            </a:r>
            <a:r>
              <a:rPr lang="en-US" sz="1700" baseline="-25000" dirty="0" err="1"/>
              <a:t>x</a:t>
            </a:r>
            <a:r>
              <a:rPr lang="en-US" sz="1700" dirty="0"/>
              <a:t>(t</a:t>
            </a:r>
            <a:r>
              <a:rPr lang="en-US" sz="1700" baseline="-25000" dirty="0"/>
              <a:t>4</a:t>
            </a:r>
            <a:r>
              <a:rPr lang="en-US" sz="1700" dirty="0"/>
              <a:t>)</a:t>
            </a:r>
            <a:endParaRPr lang="en-US" sz="1700" baseline="-25000" dirty="0"/>
          </a:p>
          <a:p>
            <a:endParaRPr lang="en-US" sz="2000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3" name="Rectángulo 182"/>
              <p:cNvSpPr/>
              <p:nvPr/>
            </p:nvSpPr>
            <p:spPr>
              <a:xfrm>
                <a:off x="7615205" y="2979847"/>
                <a:ext cx="56214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𝑇</m:t>
                          </m:r>
                        </m:e>
                        <m:sub>
                          <m:r>
                            <a:rPr lang="es-E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3" name="Rectángulo 1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5205" y="2979847"/>
                <a:ext cx="562141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" name="Flecha derecha 183"/>
          <p:cNvSpPr/>
          <p:nvPr/>
        </p:nvSpPr>
        <p:spPr bwMode="auto">
          <a:xfrm rot="20348231">
            <a:off x="7700258" y="3328264"/>
            <a:ext cx="890742" cy="260095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977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" grpId="0" animBg="1"/>
      <p:bldP spid="154" grpId="0" animBg="1"/>
      <p:bldP spid="159" grpId="0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 animBg="1"/>
      <p:bldP spid="168" grpId="0"/>
      <p:bldP spid="16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eñal de prohibido 30"/>
          <p:cNvSpPr/>
          <p:nvPr/>
        </p:nvSpPr>
        <p:spPr bwMode="auto">
          <a:xfrm>
            <a:off x="7507353" y="4844172"/>
            <a:ext cx="648072" cy="586512"/>
          </a:xfrm>
          <a:prstGeom prst="noSmoking">
            <a:avLst>
              <a:gd name="adj" fmla="val 12291"/>
            </a:avLst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51" name="Señal de prohibido 50"/>
          <p:cNvSpPr/>
          <p:nvPr/>
        </p:nvSpPr>
        <p:spPr bwMode="auto">
          <a:xfrm>
            <a:off x="10387136" y="4844172"/>
            <a:ext cx="648072" cy="586512"/>
          </a:xfrm>
          <a:prstGeom prst="noSmoking">
            <a:avLst>
              <a:gd name="adj" fmla="val 12291"/>
            </a:avLst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44" name="Rectángulo 43"/>
          <p:cNvSpPr/>
          <p:nvPr/>
        </p:nvSpPr>
        <p:spPr bwMode="auto">
          <a:xfrm>
            <a:off x="7698121" y="5616922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45" name="Rectángulo 44"/>
          <p:cNvSpPr/>
          <p:nvPr/>
        </p:nvSpPr>
        <p:spPr bwMode="auto">
          <a:xfrm>
            <a:off x="10516689" y="5577822"/>
            <a:ext cx="716791" cy="712712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46" name="Rectángulo 45"/>
          <p:cNvSpPr/>
          <p:nvPr/>
        </p:nvSpPr>
        <p:spPr bwMode="auto">
          <a:xfrm>
            <a:off x="11173653" y="5266018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47" name="Rectángulo 46"/>
          <p:cNvSpPr/>
          <p:nvPr/>
        </p:nvSpPr>
        <p:spPr bwMode="auto">
          <a:xfrm>
            <a:off x="10665382" y="4600982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48" name="Rectángulo 47"/>
          <p:cNvSpPr/>
          <p:nvPr/>
        </p:nvSpPr>
        <p:spPr bwMode="auto">
          <a:xfrm>
            <a:off x="8268430" y="5279209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49" name="Rectángulo 48"/>
          <p:cNvSpPr/>
          <p:nvPr/>
        </p:nvSpPr>
        <p:spPr bwMode="auto">
          <a:xfrm>
            <a:off x="7764373" y="4608004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4" name="Rectángulo 3"/>
          <p:cNvSpPr/>
          <p:nvPr/>
        </p:nvSpPr>
        <p:spPr bwMode="auto">
          <a:xfrm>
            <a:off x="6419742" y="5281057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35" name="Rectángulo 34"/>
          <p:cNvSpPr/>
          <p:nvPr/>
        </p:nvSpPr>
        <p:spPr bwMode="auto">
          <a:xfrm>
            <a:off x="6738074" y="4617815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36" name="Rectángulo 35"/>
          <p:cNvSpPr/>
          <p:nvPr/>
        </p:nvSpPr>
        <p:spPr bwMode="auto">
          <a:xfrm>
            <a:off x="9614424" y="4628571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37" name="Rectángulo 36"/>
          <p:cNvSpPr/>
          <p:nvPr/>
        </p:nvSpPr>
        <p:spPr bwMode="auto">
          <a:xfrm>
            <a:off x="6964997" y="4952213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38" name="Rectángulo 37"/>
          <p:cNvSpPr/>
          <p:nvPr/>
        </p:nvSpPr>
        <p:spPr bwMode="auto">
          <a:xfrm>
            <a:off x="9289280" y="5275545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39" name="Rectángulo 38"/>
          <p:cNvSpPr/>
          <p:nvPr/>
        </p:nvSpPr>
        <p:spPr bwMode="auto">
          <a:xfrm>
            <a:off x="7022456" y="5589225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40" name="Rectángulo 39"/>
          <p:cNvSpPr/>
          <p:nvPr/>
        </p:nvSpPr>
        <p:spPr bwMode="auto">
          <a:xfrm>
            <a:off x="9859589" y="4944747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41" name="Rectángulo 40"/>
          <p:cNvSpPr/>
          <p:nvPr/>
        </p:nvSpPr>
        <p:spPr bwMode="auto">
          <a:xfrm>
            <a:off x="9853132" y="5589225"/>
            <a:ext cx="504057" cy="4320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Inner Levels</a:t>
            </a:r>
          </a:p>
        </p:txBody>
      </p:sp>
      <p:sp>
        <p:nvSpPr>
          <p:cNvPr id="90" name="Marcador de contenido 8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dirty="0"/>
              <a:t>1.	Sort </a:t>
            </a:r>
            <a:r>
              <a:rPr lang="en-US" dirty="0" smtClean="0"/>
              <a:t>&amp; cluster nodes</a:t>
            </a:r>
            <a:r>
              <a:rPr lang="en-US" dirty="0"/>
              <a:t>, using keys of sorted pointers </a:t>
            </a:r>
          </a:p>
          <a:p>
            <a:pPr marL="457200" lvl="1" indent="0">
              <a:buNone/>
            </a:pPr>
            <a:r>
              <a:rPr lang="en-US" dirty="0"/>
              <a:t>2.	For each cluster</a:t>
            </a:r>
          </a:p>
          <a:p>
            <a:pPr marL="457200" lvl="1" indent="0">
              <a:buNone/>
            </a:pPr>
            <a:r>
              <a:rPr lang="en-US" dirty="0"/>
              <a:t>		For each one of the 8 combinations of transformations</a:t>
            </a:r>
          </a:p>
          <a:p>
            <a:pPr marL="457200" lvl="1" indent="0">
              <a:buNone/>
            </a:pPr>
            <a:r>
              <a:rPr lang="en-US" dirty="0"/>
              <a:t>			Transform and </a:t>
            </a:r>
            <a:r>
              <a:rPr lang="en-US" b="1" u="sng" dirty="0"/>
              <a:t>match</a:t>
            </a:r>
            <a:r>
              <a:rPr lang="en-US" dirty="0"/>
              <a:t> nodes</a:t>
            </a:r>
          </a:p>
          <a:p>
            <a:pPr marL="457200" lvl="1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lipse 4"/>
              <p:cNvSpPr/>
              <p:nvPr/>
            </p:nvSpPr>
            <p:spPr bwMode="auto">
              <a:xfrm>
                <a:off x="7245372" y="4005064"/>
                <a:ext cx="614001" cy="58734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>
                          <a:latin typeface="Cambria Math" panose="02040503050406030204" pitchFamily="18" charset="0"/>
                          <a:ea typeface="ＭＳ Ｐゴシック" charset="-128"/>
                        </a:rPr>
                        <m:t>𝑆</m:t>
                      </m:r>
                    </m:oMath>
                  </m:oMathPara>
                </a14:m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5" name="Elips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45372" y="4005064"/>
                <a:ext cx="614001" cy="587342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ector recto 5"/>
          <p:cNvCxnSpPr>
            <a:stCxn id="5" idx="4"/>
            <a:endCxn id="10" idx="0"/>
          </p:cNvCxnSpPr>
          <p:nvPr/>
        </p:nvCxnSpPr>
        <p:spPr bwMode="auto">
          <a:xfrm flipH="1">
            <a:off x="6645260" y="4592406"/>
            <a:ext cx="907112" cy="6994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Conector recto 6"/>
          <p:cNvCxnSpPr>
            <a:stCxn id="5" idx="4"/>
            <a:endCxn id="11" idx="0"/>
          </p:cNvCxnSpPr>
          <p:nvPr/>
        </p:nvCxnSpPr>
        <p:spPr bwMode="auto">
          <a:xfrm flipH="1">
            <a:off x="7278220" y="4592406"/>
            <a:ext cx="274153" cy="104040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ector recto 7"/>
          <p:cNvCxnSpPr>
            <a:stCxn id="5" idx="4"/>
            <a:endCxn id="13" idx="0"/>
          </p:cNvCxnSpPr>
          <p:nvPr/>
        </p:nvCxnSpPr>
        <p:spPr bwMode="auto">
          <a:xfrm>
            <a:off x="7552373" y="4592406"/>
            <a:ext cx="970023" cy="6994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Conector recto 8"/>
          <p:cNvCxnSpPr>
            <a:stCxn id="5" idx="4"/>
            <a:endCxn id="12" idx="0"/>
          </p:cNvCxnSpPr>
          <p:nvPr/>
        </p:nvCxnSpPr>
        <p:spPr bwMode="auto">
          <a:xfrm>
            <a:off x="7552372" y="4592406"/>
            <a:ext cx="361312" cy="10245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CuadroTexto 9"/>
          <p:cNvSpPr txBox="1"/>
          <p:nvPr/>
        </p:nvSpPr>
        <p:spPr>
          <a:xfrm>
            <a:off x="6481122" y="5291849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1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114081" y="5632809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2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7749546" y="5616923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3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8358257" y="5291849"/>
            <a:ext cx="328276" cy="45405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4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6820228" y="4634261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1</a:t>
            </a:r>
          </a:p>
        </p:txBody>
      </p:sp>
      <p:sp>
        <p:nvSpPr>
          <p:cNvPr id="15" name="CuadroTexto 14"/>
          <p:cNvSpPr txBox="1"/>
          <p:nvPr/>
        </p:nvSpPr>
        <p:spPr>
          <a:xfrm>
            <a:off x="7058015" y="4944107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2</a:t>
            </a:r>
          </a:p>
        </p:txBody>
      </p:sp>
      <p:sp>
        <p:nvSpPr>
          <p:cNvPr id="16" name="CuadroTexto 15"/>
          <p:cNvSpPr txBox="1"/>
          <p:nvPr/>
        </p:nvSpPr>
        <p:spPr>
          <a:xfrm>
            <a:off x="7674871" y="4934154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3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7862645" y="4584116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</a:t>
            </a:r>
            <a:r>
              <a:rPr lang="en-US" sz="2000" baseline="-25000" dirty="0"/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Elipse 17"/>
              <p:cNvSpPr/>
              <p:nvPr/>
            </p:nvSpPr>
            <p:spPr bwMode="auto">
              <a:xfrm>
                <a:off x="10120595" y="3996774"/>
                <a:ext cx="614001" cy="587342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i="1" smtClean="0">
                          <a:latin typeface="Cambria Math" panose="02040503050406030204" pitchFamily="18" charset="0"/>
                          <a:ea typeface="ＭＳ Ｐゴシック" charset="-128"/>
                        </a:rPr>
                        <m:t>𝑆</m:t>
                      </m:r>
                      <m:r>
                        <a:rPr lang="es-ES" b="0" i="1" smtClean="0">
                          <a:latin typeface="Cambria Math" panose="02040503050406030204" pitchFamily="18" charset="0"/>
                          <a:ea typeface="ＭＳ Ｐゴシック" charset="-128"/>
                        </a:rPr>
                        <m:t>′</m:t>
                      </m:r>
                    </m:oMath>
                  </m:oMathPara>
                </a14:m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</mc:Choice>
        <mc:Fallback xmlns="">
          <p:sp>
            <p:nvSpPr>
              <p:cNvPr id="18" name="Elips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0595" y="3996774"/>
                <a:ext cx="614001" cy="587342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Conector recto 18"/>
          <p:cNvCxnSpPr>
            <a:stCxn id="18" idx="4"/>
            <a:endCxn id="23" idx="0"/>
          </p:cNvCxnSpPr>
          <p:nvPr/>
        </p:nvCxnSpPr>
        <p:spPr bwMode="auto">
          <a:xfrm flipH="1">
            <a:off x="9520483" y="4584116"/>
            <a:ext cx="907112" cy="6994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Conector recto 19"/>
          <p:cNvCxnSpPr>
            <a:stCxn id="18" idx="4"/>
            <a:endCxn id="24" idx="0"/>
          </p:cNvCxnSpPr>
          <p:nvPr/>
        </p:nvCxnSpPr>
        <p:spPr bwMode="auto">
          <a:xfrm flipH="1">
            <a:off x="10095164" y="4584116"/>
            <a:ext cx="332432" cy="103280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Conector recto 20"/>
          <p:cNvCxnSpPr>
            <a:stCxn id="18" idx="4"/>
            <a:endCxn id="26" idx="0"/>
          </p:cNvCxnSpPr>
          <p:nvPr/>
        </p:nvCxnSpPr>
        <p:spPr bwMode="auto">
          <a:xfrm>
            <a:off x="10427596" y="4584116"/>
            <a:ext cx="970023" cy="69944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Conector recto 21"/>
          <p:cNvCxnSpPr>
            <a:stCxn id="18" idx="4"/>
            <a:endCxn id="25" idx="0"/>
          </p:cNvCxnSpPr>
          <p:nvPr/>
        </p:nvCxnSpPr>
        <p:spPr bwMode="auto">
          <a:xfrm>
            <a:off x="10427595" y="4584116"/>
            <a:ext cx="361312" cy="10245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CuadroTexto 22"/>
          <p:cNvSpPr txBox="1"/>
          <p:nvPr/>
        </p:nvSpPr>
        <p:spPr>
          <a:xfrm>
            <a:off x="9356345" y="5283559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1’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9931026" y="5616922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2’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10624769" y="5608633"/>
            <a:ext cx="328276" cy="448923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3’</a:t>
            </a:r>
          </a:p>
        </p:txBody>
      </p:sp>
      <p:sp>
        <p:nvSpPr>
          <p:cNvPr id="26" name="CuadroTexto 25"/>
          <p:cNvSpPr txBox="1"/>
          <p:nvPr/>
        </p:nvSpPr>
        <p:spPr>
          <a:xfrm>
            <a:off x="11233480" y="5283559"/>
            <a:ext cx="328276" cy="454059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4’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9695451" y="4625971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t'</a:t>
            </a:r>
            <a:r>
              <a:rPr lang="en-US" sz="2000" baseline="-25000" dirty="0"/>
              <a:t>1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9933238" y="4935817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t’</a:t>
            </a:r>
            <a:r>
              <a:rPr lang="en-US" sz="2000" baseline="-25000" dirty="0"/>
              <a:t>2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10550094" y="4925864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t’</a:t>
            </a:r>
            <a:r>
              <a:rPr lang="en-US" sz="2000" baseline="-25000" dirty="0"/>
              <a:t>3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10737868" y="4575826"/>
            <a:ext cx="339918" cy="46816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t’</a:t>
            </a:r>
            <a:r>
              <a:rPr lang="en-US" sz="2000" baseline="-25000" dirty="0"/>
              <a:t>4</a:t>
            </a:r>
          </a:p>
        </p:txBody>
      </p:sp>
      <p:sp>
        <p:nvSpPr>
          <p:cNvPr id="32" name="Marcador de contenido 89"/>
          <p:cNvSpPr txBox="1">
            <a:spLocks/>
          </p:cNvSpPr>
          <p:nvPr/>
        </p:nvSpPr>
        <p:spPr bwMode="auto">
          <a:xfrm>
            <a:off x="700982" y="3888013"/>
            <a:ext cx="5336666" cy="2091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Font typeface="Times" pitchFamily="18" charset="0"/>
              <a:buChar char="•"/>
              <a:defRPr sz="2400" b="1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–"/>
              <a:defRPr sz="2000">
                <a:solidFill>
                  <a:schemeClr val="accent2"/>
                </a:solidFill>
                <a:latin typeface="Verdana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Font typeface="Times" pitchFamily="18" charset="0"/>
              <a:buChar char="•"/>
              <a:defRPr baseline="0">
                <a:solidFill>
                  <a:schemeClr val="accent2"/>
                </a:solidFill>
                <a:latin typeface="Verdana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–"/>
              <a:defRPr>
                <a:solidFill>
                  <a:schemeClr val="accent2"/>
                </a:solidFill>
                <a:latin typeface="Verdana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>
                <a:solidFill>
                  <a:schemeClr val="accent2"/>
                </a:solidFill>
                <a:latin typeface="Verdana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lvl="1" indent="0">
              <a:buFontTx/>
              <a:buNone/>
            </a:pPr>
            <a:r>
              <a:rPr lang="en-US" kern="0" dirty="0" smtClean="0">
                <a:solidFill>
                  <a:schemeClr val="tx1"/>
                </a:solidFill>
              </a:rPr>
              <a:t>For </a:t>
            </a:r>
            <a:r>
              <a:rPr lang="en-US" kern="0" dirty="0">
                <a:solidFill>
                  <a:schemeClr val="tx1"/>
                </a:solidFill>
              </a:rPr>
              <a:t>each </a:t>
            </a:r>
            <a:r>
              <a:rPr lang="en-US" kern="0" dirty="0" smtClean="0">
                <a:solidFill>
                  <a:schemeClr val="tx1"/>
                </a:solidFill>
              </a:rPr>
              <a:t>child pointer</a:t>
            </a:r>
            <a:endParaRPr lang="en-US" kern="0" dirty="0">
              <a:solidFill>
                <a:schemeClr val="tx1"/>
              </a:solidFill>
            </a:endParaRPr>
          </a:p>
          <a:p>
            <a:pPr marL="457200" lvl="1" indent="0">
              <a:buFontTx/>
              <a:buNone/>
            </a:pPr>
            <a:r>
              <a:rPr lang="en-US" kern="0" dirty="0">
                <a:solidFill>
                  <a:schemeClr val="tx1"/>
                </a:solidFill>
              </a:rPr>
              <a:t>	Check if </a:t>
            </a:r>
            <a:r>
              <a:rPr lang="en-US" kern="0" dirty="0" smtClean="0">
                <a:solidFill>
                  <a:schemeClr val="tx1"/>
                </a:solidFill>
              </a:rPr>
              <a:t>both are </a:t>
            </a:r>
            <a:r>
              <a:rPr lang="en-US" kern="0" dirty="0">
                <a:solidFill>
                  <a:schemeClr val="tx1"/>
                </a:solidFill>
              </a:rPr>
              <a:t>equal</a:t>
            </a:r>
          </a:p>
          <a:p>
            <a:pPr marL="457200" lvl="1" indent="0">
              <a:buFontTx/>
              <a:buNone/>
            </a:pPr>
            <a:r>
              <a:rPr lang="en-US" kern="0" dirty="0">
                <a:solidFill>
                  <a:schemeClr val="tx1"/>
                </a:solidFill>
              </a:rPr>
              <a:t>	If pointed node is not invariant,</a:t>
            </a:r>
            <a:br>
              <a:rPr lang="en-US" kern="0" dirty="0">
                <a:solidFill>
                  <a:schemeClr val="tx1"/>
                </a:solidFill>
              </a:rPr>
            </a:br>
            <a:r>
              <a:rPr lang="en-US" kern="0" dirty="0">
                <a:solidFill>
                  <a:schemeClr val="tx1"/>
                </a:solidFill>
              </a:rPr>
              <a:t>	</a:t>
            </a:r>
            <a:r>
              <a:rPr lang="en-US" kern="0" dirty="0" smtClean="0">
                <a:solidFill>
                  <a:schemeClr val="tx1"/>
                </a:solidFill>
              </a:rPr>
              <a:t>	check </a:t>
            </a:r>
            <a:r>
              <a:rPr lang="en-US" kern="0" dirty="0">
                <a:solidFill>
                  <a:schemeClr val="tx1"/>
                </a:solidFill>
              </a:rPr>
              <a:t>transformation </a:t>
            </a:r>
            <a:r>
              <a:rPr lang="en-US" kern="0" dirty="0" smtClean="0">
                <a:solidFill>
                  <a:schemeClr val="tx1"/>
                </a:solidFill>
              </a:rPr>
              <a:t>tag</a:t>
            </a:r>
            <a:endParaRPr lang="en-US" kern="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uadroTexto 32"/>
              <p:cNvSpPr txBox="1"/>
              <p:nvPr/>
            </p:nvSpPr>
            <p:spPr>
              <a:xfrm>
                <a:off x="10446282" y="5889640"/>
                <a:ext cx="923090" cy="372739"/>
              </a:xfrm>
              <a:prstGeom prst="rect">
                <a:avLst/>
              </a:prstGeom>
              <a:noFill/>
            </p:spPr>
            <p:txBody>
              <a:bodyPr wrap="none" rtlCol="0"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b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s-E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2000" dirty="0"/>
                  <a:t>)</a:t>
                </a:r>
              </a:p>
            </p:txBody>
          </p:sp>
        </mc:Choice>
        <mc:Fallback xmlns="">
          <p:sp>
            <p:nvSpPr>
              <p:cNvPr id="33" name="CuadroTexto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6282" y="5889640"/>
                <a:ext cx="923090" cy="372739"/>
              </a:xfrm>
              <a:prstGeom prst="rect">
                <a:avLst/>
              </a:prstGeom>
              <a:blipFill>
                <a:blip r:embed="rId5"/>
                <a:stretch>
                  <a:fillRect l="-2649" t="-16393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612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51" grpId="0" animBg="1"/>
      <p:bldP spid="51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4" grpId="0" animBg="1"/>
      <p:bldP spid="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ángulo 68"/>
          <p:cNvSpPr/>
          <p:nvPr/>
        </p:nvSpPr>
        <p:spPr bwMode="auto">
          <a:xfrm>
            <a:off x="6589889" y="4657113"/>
            <a:ext cx="1090287" cy="576064"/>
          </a:xfrm>
          <a:prstGeom prst="rect">
            <a:avLst/>
          </a:prstGeom>
          <a:solidFill>
            <a:srgbClr val="FF898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1" name="Rectángulo 70"/>
          <p:cNvSpPr/>
          <p:nvPr/>
        </p:nvSpPr>
        <p:spPr bwMode="auto">
          <a:xfrm>
            <a:off x="6040466" y="4653136"/>
            <a:ext cx="482476" cy="576064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3" name="Rectángulo 72"/>
          <p:cNvSpPr/>
          <p:nvPr/>
        </p:nvSpPr>
        <p:spPr bwMode="auto">
          <a:xfrm>
            <a:off x="4240266" y="4653136"/>
            <a:ext cx="1711718" cy="5760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" name="Triángulo isósceles 2"/>
          <p:cNvSpPr/>
          <p:nvPr/>
        </p:nvSpPr>
        <p:spPr bwMode="auto">
          <a:xfrm>
            <a:off x="4389742" y="3827596"/>
            <a:ext cx="3290433" cy="753532"/>
          </a:xfrm>
          <a:prstGeom prst="triangle">
            <a:avLst>
              <a:gd name="adj" fmla="val 50272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Inner Levels</a:t>
            </a:r>
          </a:p>
        </p:txBody>
      </p:sp>
      <p:sp>
        <p:nvSpPr>
          <p:cNvPr id="90" name="Marcador de contenido 89"/>
          <p:cNvSpPr>
            <a:spLocks noGrp="1"/>
          </p:cNvSpPr>
          <p:nvPr>
            <p:ph idx="1"/>
          </p:nvPr>
        </p:nvSpPr>
        <p:spPr>
          <a:xfrm>
            <a:off x="838200" y="1438032"/>
            <a:ext cx="10515600" cy="2228994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/>
              <a:t>1.	Sort </a:t>
            </a:r>
            <a:r>
              <a:rPr lang="en-US" dirty="0" smtClean="0"/>
              <a:t>&amp; cluster nodes</a:t>
            </a:r>
            <a:r>
              <a:rPr lang="en-US" dirty="0"/>
              <a:t>, using keys of sorted pointers </a:t>
            </a:r>
          </a:p>
          <a:p>
            <a:pPr marL="457200" lvl="1" indent="0">
              <a:buNone/>
            </a:pPr>
            <a:r>
              <a:rPr lang="en-US" dirty="0"/>
              <a:t>2.	For each cluster</a:t>
            </a:r>
          </a:p>
          <a:p>
            <a:pPr marL="457200" lvl="1" indent="0">
              <a:buNone/>
            </a:pPr>
            <a:r>
              <a:rPr lang="en-US" dirty="0"/>
              <a:t>		For each one of the 8 combinations of transformations</a:t>
            </a:r>
          </a:p>
          <a:p>
            <a:pPr marL="457200" lvl="1" indent="0">
              <a:buNone/>
            </a:pPr>
            <a:r>
              <a:rPr lang="en-US" dirty="0"/>
              <a:t>			Transform and match nodes</a:t>
            </a:r>
          </a:p>
          <a:p>
            <a:pPr marL="457200" lvl="1" indent="0">
              <a:buNone/>
            </a:pPr>
            <a:r>
              <a:rPr lang="en-US" dirty="0"/>
              <a:t>3. Merge matches and update pointers from upper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5" name="Trapecio 4"/>
          <p:cNvSpPr/>
          <p:nvPr/>
        </p:nvSpPr>
        <p:spPr bwMode="auto">
          <a:xfrm>
            <a:off x="2423592" y="5282278"/>
            <a:ext cx="7200800" cy="955034"/>
          </a:xfrm>
          <a:prstGeom prst="trapezoid">
            <a:avLst>
              <a:gd name="adj" fmla="val 132058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6" name="CuadroTexto 35"/>
          <p:cNvSpPr txBox="1"/>
          <p:nvPr/>
        </p:nvSpPr>
        <p:spPr>
          <a:xfrm>
            <a:off x="2820353" y="4707274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</a:t>
            </a:r>
          </a:p>
        </p:txBody>
      </p:sp>
      <p:sp>
        <p:nvSpPr>
          <p:cNvPr id="116" name="CuadroTexto 115"/>
          <p:cNvSpPr txBox="1"/>
          <p:nvPr/>
        </p:nvSpPr>
        <p:spPr>
          <a:xfrm>
            <a:off x="3244527" y="4177425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N-1</a:t>
            </a:r>
          </a:p>
        </p:txBody>
      </p:sp>
      <p:sp>
        <p:nvSpPr>
          <p:cNvPr id="117" name="CuadroTexto 116"/>
          <p:cNvSpPr txBox="1"/>
          <p:nvPr/>
        </p:nvSpPr>
        <p:spPr>
          <a:xfrm>
            <a:off x="1952238" y="5282278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N+1</a:t>
            </a:r>
          </a:p>
        </p:txBody>
      </p:sp>
      <p:grpSp>
        <p:nvGrpSpPr>
          <p:cNvPr id="23" name="Grupo 22"/>
          <p:cNvGrpSpPr/>
          <p:nvPr/>
        </p:nvGrpSpPr>
        <p:grpSpPr>
          <a:xfrm>
            <a:off x="4224721" y="4581128"/>
            <a:ext cx="679836" cy="711551"/>
            <a:chOff x="4224721" y="4581128"/>
            <a:chExt cx="679836" cy="711551"/>
          </a:xfrm>
        </p:grpSpPr>
        <p:grpSp>
          <p:nvGrpSpPr>
            <p:cNvPr id="34" name="Grupo 33"/>
            <p:cNvGrpSpPr/>
            <p:nvPr/>
          </p:nvGrpSpPr>
          <p:grpSpPr>
            <a:xfrm>
              <a:off x="4224721" y="4716110"/>
              <a:ext cx="679836" cy="576569"/>
              <a:chOff x="2700721" y="4716109"/>
              <a:chExt cx="679836" cy="576569"/>
            </a:xfrm>
          </p:grpSpPr>
          <p:sp>
            <p:nvSpPr>
              <p:cNvPr id="62" name="Elipse 61"/>
              <p:cNvSpPr/>
              <p:nvPr/>
            </p:nvSpPr>
            <p:spPr bwMode="auto">
              <a:xfrm>
                <a:off x="2804493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7" name="Conector recto 6"/>
              <p:cNvCxnSpPr>
                <a:stCxn id="62" idx="4"/>
              </p:cNvCxnSpPr>
              <p:nvPr/>
            </p:nvCxnSpPr>
            <p:spPr bwMode="auto">
              <a:xfrm flipH="1">
                <a:off x="2700721" y="5068629"/>
                <a:ext cx="288032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6" name="Conector recto 65"/>
              <p:cNvCxnSpPr>
                <a:stCxn id="62" idx="4"/>
              </p:cNvCxnSpPr>
              <p:nvPr/>
            </p:nvCxnSpPr>
            <p:spPr bwMode="auto">
              <a:xfrm>
                <a:off x="2988753" y="5068629"/>
                <a:ext cx="391804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7" name="Conector recto 66"/>
              <p:cNvCxnSpPr>
                <a:stCxn id="62" idx="4"/>
              </p:cNvCxnSpPr>
              <p:nvPr/>
            </p:nvCxnSpPr>
            <p:spPr bwMode="auto">
              <a:xfrm>
                <a:off x="2988753" y="5068629"/>
                <a:ext cx="103772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6" name="Conector recto 5"/>
            <p:cNvCxnSpPr>
              <a:stCxn id="62" idx="0"/>
            </p:cNvCxnSpPr>
            <p:nvPr/>
          </p:nvCxnSpPr>
          <p:spPr bwMode="auto">
            <a:xfrm flipV="1">
              <a:off x="4512753" y="4581128"/>
              <a:ext cx="184260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Grupo 21"/>
          <p:cNvGrpSpPr/>
          <p:nvPr/>
        </p:nvGrpSpPr>
        <p:grpSpPr>
          <a:xfrm>
            <a:off x="4904557" y="4581128"/>
            <a:ext cx="368520" cy="711551"/>
            <a:chOff x="4904557" y="4581128"/>
            <a:chExt cx="368520" cy="711551"/>
          </a:xfrm>
        </p:grpSpPr>
        <p:grpSp>
          <p:nvGrpSpPr>
            <p:cNvPr id="33" name="Grupo 32"/>
            <p:cNvGrpSpPr/>
            <p:nvPr/>
          </p:nvGrpSpPr>
          <p:grpSpPr>
            <a:xfrm>
              <a:off x="4904557" y="4716110"/>
              <a:ext cx="368520" cy="576569"/>
              <a:chOff x="3380557" y="4716109"/>
              <a:chExt cx="368520" cy="576569"/>
            </a:xfrm>
          </p:grpSpPr>
          <p:sp>
            <p:nvSpPr>
              <p:cNvPr id="57" name="Elipse 56"/>
              <p:cNvSpPr/>
              <p:nvPr/>
            </p:nvSpPr>
            <p:spPr bwMode="auto">
              <a:xfrm>
                <a:off x="3380557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70" name="Conector recto 69"/>
              <p:cNvCxnSpPr>
                <a:stCxn id="57" idx="4"/>
              </p:cNvCxnSpPr>
              <p:nvPr/>
            </p:nvCxnSpPr>
            <p:spPr bwMode="auto">
              <a:xfrm flipH="1">
                <a:off x="3492809" y="5068629"/>
                <a:ext cx="72008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Conector recto 71"/>
              <p:cNvCxnSpPr>
                <a:stCxn id="57" idx="4"/>
              </p:cNvCxnSpPr>
              <p:nvPr/>
            </p:nvCxnSpPr>
            <p:spPr bwMode="auto">
              <a:xfrm>
                <a:off x="3564817" y="5068629"/>
                <a:ext cx="72008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9" name="Conector recto 78"/>
              <p:cNvCxnSpPr>
                <a:stCxn id="57" idx="4"/>
              </p:cNvCxnSpPr>
              <p:nvPr/>
            </p:nvCxnSpPr>
            <p:spPr bwMode="auto">
              <a:xfrm flipH="1">
                <a:off x="3380557" y="5068629"/>
                <a:ext cx="184260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Conector recto 101"/>
              <p:cNvCxnSpPr>
                <a:stCxn id="57" idx="4"/>
              </p:cNvCxnSpPr>
              <p:nvPr/>
            </p:nvCxnSpPr>
            <p:spPr bwMode="auto">
              <a:xfrm>
                <a:off x="3564817" y="5068629"/>
                <a:ext cx="159897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9" name="Conector recto 8"/>
            <p:cNvCxnSpPr>
              <a:stCxn id="57" idx="0"/>
            </p:cNvCxnSpPr>
            <p:nvPr/>
          </p:nvCxnSpPr>
          <p:spPr bwMode="auto">
            <a:xfrm flipH="1" flipV="1">
              <a:off x="5016809" y="4581128"/>
              <a:ext cx="72008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" name="Grupo 20"/>
          <p:cNvGrpSpPr/>
          <p:nvPr/>
        </p:nvGrpSpPr>
        <p:grpSpPr>
          <a:xfrm>
            <a:off x="5416147" y="4581128"/>
            <a:ext cx="472292" cy="711551"/>
            <a:chOff x="5416147" y="4581128"/>
            <a:chExt cx="472292" cy="711551"/>
          </a:xfrm>
        </p:grpSpPr>
        <p:grpSp>
          <p:nvGrpSpPr>
            <p:cNvPr id="32" name="Grupo 31"/>
            <p:cNvGrpSpPr/>
            <p:nvPr/>
          </p:nvGrpSpPr>
          <p:grpSpPr>
            <a:xfrm>
              <a:off x="5416147" y="4716110"/>
              <a:ext cx="472292" cy="576569"/>
              <a:chOff x="3892147" y="4716109"/>
              <a:chExt cx="472292" cy="576569"/>
            </a:xfrm>
          </p:grpSpPr>
          <p:sp>
            <p:nvSpPr>
              <p:cNvPr id="81" name="Elipse 80"/>
              <p:cNvSpPr/>
              <p:nvPr/>
            </p:nvSpPr>
            <p:spPr bwMode="auto">
              <a:xfrm>
                <a:off x="3995919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82" name="Conector recto 81"/>
              <p:cNvCxnSpPr>
                <a:stCxn id="81" idx="4"/>
              </p:cNvCxnSpPr>
              <p:nvPr/>
            </p:nvCxnSpPr>
            <p:spPr bwMode="auto">
              <a:xfrm flipH="1">
                <a:off x="3892147" y="5068629"/>
                <a:ext cx="288032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Conector recto 100"/>
              <p:cNvCxnSpPr>
                <a:stCxn id="81" idx="4"/>
              </p:cNvCxnSpPr>
              <p:nvPr/>
            </p:nvCxnSpPr>
            <p:spPr bwMode="auto">
              <a:xfrm>
                <a:off x="4180179" y="5068629"/>
                <a:ext cx="136211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1" name="Conector recto 10"/>
            <p:cNvCxnSpPr>
              <a:stCxn id="81" idx="0"/>
            </p:cNvCxnSpPr>
            <p:nvPr/>
          </p:nvCxnSpPr>
          <p:spPr bwMode="auto">
            <a:xfrm flipV="1">
              <a:off x="5704179" y="4581128"/>
              <a:ext cx="184260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upo 17"/>
          <p:cNvGrpSpPr/>
          <p:nvPr/>
        </p:nvGrpSpPr>
        <p:grpSpPr>
          <a:xfrm>
            <a:off x="6095983" y="4581128"/>
            <a:ext cx="368520" cy="711551"/>
            <a:chOff x="6095983" y="4581128"/>
            <a:chExt cx="368520" cy="711551"/>
          </a:xfrm>
        </p:grpSpPr>
        <p:grpSp>
          <p:nvGrpSpPr>
            <p:cNvPr id="31" name="Grupo 30"/>
            <p:cNvGrpSpPr/>
            <p:nvPr/>
          </p:nvGrpSpPr>
          <p:grpSpPr>
            <a:xfrm>
              <a:off x="6095983" y="4716110"/>
              <a:ext cx="368520" cy="576569"/>
              <a:chOff x="4571983" y="4716109"/>
              <a:chExt cx="368520" cy="576569"/>
            </a:xfrm>
          </p:grpSpPr>
          <p:sp>
            <p:nvSpPr>
              <p:cNvPr id="80" name="Elipse 79"/>
              <p:cNvSpPr/>
              <p:nvPr/>
            </p:nvSpPr>
            <p:spPr bwMode="auto">
              <a:xfrm>
                <a:off x="4571983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88" name="Conector recto 87"/>
              <p:cNvCxnSpPr>
                <a:stCxn id="80" idx="4"/>
              </p:cNvCxnSpPr>
              <p:nvPr/>
            </p:nvCxnSpPr>
            <p:spPr bwMode="auto">
              <a:xfrm flipH="1">
                <a:off x="4684235" y="5068629"/>
                <a:ext cx="72008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9" name="Conector recto 88"/>
              <p:cNvCxnSpPr>
                <a:stCxn id="80" idx="4"/>
              </p:cNvCxnSpPr>
              <p:nvPr/>
            </p:nvCxnSpPr>
            <p:spPr bwMode="auto">
              <a:xfrm>
                <a:off x="4756243" y="5068629"/>
                <a:ext cx="72008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1" name="Conector recto 90"/>
              <p:cNvCxnSpPr>
                <a:stCxn id="80" idx="4"/>
              </p:cNvCxnSpPr>
              <p:nvPr/>
            </p:nvCxnSpPr>
            <p:spPr bwMode="auto">
              <a:xfrm flipH="1">
                <a:off x="4571983" y="5068629"/>
                <a:ext cx="184260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3" name="Conector recto 12"/>
            <p:cNvCxnSpPr>
              <a:stCxn id="80" idx="0"/>
            </p:cNvCxnSpPr>
            <p:nvPr/>
          </p:nvCxnSpPr>
          <p:spPr bwMode="auto">
            <a:xfrm flipV="1">
              <a:off x="6280243" y="4581128"/>
              <a:ext cx="0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9" name="Grupo 18"/>
          <p:cNvGrpSpPr/>
          <p:nvPr/>
        </p:nvGrpSpPr>
        <p:grpSpPr>
          <a:xfrm>
            <a:off x="6568292" y="4581128"/>
            <a:ext cx="679836" cy="720081"/>
            <a:chOff x="6568292" y="4581128"/>
            <a:chExt cx="679836" cy="720081"/>
          </a:xfrm>
        </p:grpSpPr>
        <p:grpSp>
          <p:nvGrpSpPr>
            <p:cNvPr id="30" name="Grupo 29"/>
            <p:cNvGrpSpPr/>
            <p:nvPr/>
          </p:nvGrpSpPr>
          <p:grpSpPr>
            <a:xfrm>
              <a:off x="6568292" y="4716110"/>
              <a:ext cx="679836" cy="585099"/>
              <a:chOff x="5044292" y="4716109"/>
              <a:chExt cx="679836" cy="585099"/>
            </a:xfrm>
          </p:grpSpPr>
          <p:cxnSp>
            <p:nvCxnSpPr>
              <p:cNvPr id="87" name="Conector recto 86"/>
              <p:cNvCxnSpPr/>
              <p:nvPr/>
            </p:nvCxnSpPr>
            <p:spPr bwMode="auto">
              <a:xfrm>
                <a:off x="5320682" y="5077159"/>
                <a:ext cx="403446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3" name="Elipse 92"/>
              <p:cNvSpPr/>
              <p:nvPr/>
            </p:nvSpPr>
            <p:spPr bwMode="auto">
              <a:xfrm>
                <a:off x="5148064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94" name="Conector recto 93"/>
              <p:cNvCxnSpPr>
                <a:stCxn id="93" idx="4"/>
              </p:cNvCxnSpPr>
              <p:nvPr/>
            </p:nvCxnSpPr>
            <p:spPr bwMode="auto">
              <a:xfrm flipH="1">
                <a:off x="5044292" y="5068629"/>
                <a:ext cx="288032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5" name="Conector recto 94"/>
              <p:cNvCxnSpPr>
                <a:stCxn id="93" idx="4"/>
              </p:cNvCxnSpPr>
              <p:nvPr/>
            </p:nvCxnSpPr>
            <p:spPr bwMode="auto">
              <a:xfrm>
                <a:off x="5332324" y="5068629"/>
                <a:ext cx="0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Conector recto 95"/>
              <p:cNvCxnSpPr>
                <a:stCxn id="93" idx="4"/>
              </p:cNvCxnSpPr>
              <p:nvPr/>
            </p:nvCxnSpPr>
            <p:spPr bwMode="auto">
              <a:xfrm>
                <a:off x="5332324" y="5068629"/>
                <a:ext cx="157974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5" name="Conector recto 14"/>
            <p:cNvCxnSpPr>
              <a:stCxn id="93" idx="0"/>
            </p:cNvCxnSpPr>
            <p:nvPr/>
          </p:nvCxnSpPr>
          <p:spPr bwMode="auto">
            <a:xfrm flipH="1" flipV="1">
              <a:off x="6568292" y="4581128"/>
              <a:ext cx="288032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Grupo 19"/>
          <p:cNvGrpSpPr/>
          <p:nvPr/>
        </p:nvGrpSpPr>
        <p:grpSpPr>
          <a:xfrm>
            <a:off x="7248128" y="4581128"/>
            <a:ext cx="528990" cy="703021"/>
            <a:chOff x="7248128" y="4581128"/>
            <a:chExt cx="528990" cy="703021"/>
          </a:xfrm>
        </p:grpSpPr>
        <p:grpSp>
          <p:nvGrpSpPr>
            <p:cNvPr id="29" name="Grupo 28"/>
            <p:cNvGrpSpPr/>
            <p:nvPr/>
          </p:nvGrpSpPr>
          <p:grpSpPr>
            <a:xfrm>
              <a:off x="7248128" y="4716110"/>
              <a:ext cx="528990" cy="568039"/>
              <a:chOff x="5724128" y="4716109"/>
              <a:chExt cx="528990" cy="568039"/>
            </a:xfrm>
          </p:grpSpPr>
          <p:sp>
            <p:nvSpPr>
              <p:cNvPr id="92" name="Elipse 91"/>
              <p:cNvSpPr/>
              <p:nvPr/>
            </p:nvSpPr>
            <p:spPr bwMode="auto">
              <a:xfrm>
                <a:off x="5724128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97" name="Conector recto 96"/>
              <p:cNvCxnSpPr>
                <a:stCxn id="92" idx="4"/>
              </p:cNvCxnSpPr>
              <p:nvPr/>
            </p:nvCxnSpPr>
            <p:spPr bwMode="auto">
              <a:xfrm flipH="1">
                <a:off x="5836380" y="5068629"/>
                <a:ext cx="72008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" name="Conector recto 97"/>
              <p:cNvCxnSpPr/>
              <p:nvPr/>
            </p:nvCxnSpPr>
            <p:spPr bwMode="auto">
              <a:xfrm>
                <a:off x="5861314" y="5060099"/>
                <a:ext cx="391804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7" name="Conector recto 16"/>
            <p:cNvCxnSpPr>
              <a:stCxn id="92" idx="0"/>
            </p:cNvCxnSpPr>
            <p:nvPr/>
          </p:nvCxnSpPr>
          <p:spPr bwMode="auto">
            <a:xfrm flipH="1" flipV="1">
              <a:off x="7360380" y="4581128"/>
              <a:ext cx="72008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8" name="Conector recto 7"/>
          <p:cNvCxnSpPr>
            <a:stCxn id="57" idx="7"/>
          </p:cNvCxnSpPr>
          <p:nvPr/>
        </p:nvCxnSpPr>
        <p:spPr bwMode="auto">
          <a:xfrm flipV="1">
            <a:off x="5219108" y="4581128"/>
            <a:ext cx="621282" cy="1866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CuadroTexto 9"/>
          <p:cNvSpPr txBox="1"/>
          <p:nvPr/>
        </p:nvSpPr>
        <p:spPr>
          <a:xfrm>
            <a:off x="5170015" y="4546827"/>
            <a:ext cx="173582" cy="285656"/>
          </a:xfrm>
          <a:prstGeom prst="rect">
            <a:avLst/>
          </a:prstGeom>
          <a:noFill/>
        </p:spPr>
        <p:txBody>
          <a:bodyPr wrap="none" rtlCol="0">
            <a:normAutofit fontScale="70000" lnSpcReduction="20000"/>
          </a:bodyPr>
          <a:lstStyle/>
          <a:p>
            <a:r>
              <a:rPr lang="en-US" sz="2000" b="1" dirty="0"/>
              <a:t>t</a:t>
            </a:r>
          </a:p>
        </p:txBody>
      </p:sp>
      <p:cxnSp>
        <p:nvCxnSpPr>
          <p:cNvPr id="14" name="Conector recto 13"/>
          <p:cNvCxnSpPr>
            <a:stCxn id="92" idx="1"/>
          </p:cNvCxnSpPr>
          <p:nvPr/>
        </p:nvCxnSpPr>
        <p:spPr bwMode="auto">
          <a:xfrm flipH="1" flipV="1">
            <a:off x="6589889" y="4581128"/>
            <a:ext cx="712208" cy="1866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CuadroTexto 58"/>
          <p:cNvSpPr txBox="1"/>
          <p:nvPr/>
        </p:nvSpPr>
        <p:spPr>
          <a:xfrm>
            <a:off x="7017090" y="4541687"/>
            <a:ext cx="173582" cy="285656"/>
          </a:xfrm>
          <a:prstGeom prst="rect">
            <a:avLst/>
          </a:prstGeom>
          <a:noFill/>
        </p:spPr>
        <p:txBody>
          <a:bodyPr wrap="none" rtlCol="0">
            <a:normAutofit fontScale="70000" lnSpcReduction="20000"/>
          </a:bodyPr>
          <a:lstStyle/>
          <a:p>
            <a:r>
              <a:rPr lang="en-US" sz="2000" b="1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99274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uiExpand="1" build="p"/>
      <p:bldP spid="10" grpId="0"/>
      <p:bldP spid="5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iángulo isósceles 2"/>
          <p:cNvSpPr/>
          <p:nvPr/>
        </p:nvSpPr>
        <p:spPr bwMode="auto">
          <a:xfrm>
            <a:off x="4389742" y="3827596"/>
            <a:ext cx="3290433" cy="753532"/>
          </a:xfrm>
          <a:prstGeom prst="triangle">
            <a:avLst>
              <a:gd name="adj" fmla="val 50272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Inner Levels</a:t>
            </a:r>
          </a:p>
        </p:txBody>
      </p:sp>
      <p:sp>
        <p:nvSpPr>
          <p:cNvPr id="90" name="Marcador de contenido 89"/>
          <p:cNvSpPr>
            <a:spLocks noGrp="1"/>
          </p:cNvSpPr>
          <p:nvPr>
            <p:ph idx="1"/>
          </p:nvPr>
        </p:nvSpPr>
        <p:spPr>
          <a:xfrm>
            <a:off x="838200" y="1438032"/>
            <a:ext cx="10515600" cy="2666932"/>
          </a:xfrm>
        </p:spPr>
        <p:txBody>
          <a:bodyPr/>
          <a:lstStyle/>
          <a:p>
            <a:pPr marL="457200" lvl="1" indent="0">
              <a:buNone/>
            </a:pPr>
            <a:r>
              <a:rPr lang="en-US" dirty="0"/>
              <a:t>1.	Sort </a:t>
            </a:r>
            <a:r>
              <a:rPr lang="en-US" dirty="0" smtClean="0"/>
              <a:t>&amp; cluster nodes</a:t>
            </a:r>
            <a:r>
              <a:rPr lang="en-US" dirty="0"/>
              <a:t>, using keys of sorted pointers </a:t>
            </a:r>
          </a:p>
          <a:p>
            <a:pPr marL="457200" lvl="1" indent="0">
              <a:buNone/>
            </a:pPr>
            <a:r>
              <a:rPr lang="en-US" dirty="0"/>
              <a:t>2.	For each cluster</a:t>
            </a:r>
          </a:p>
          <a:p>
            <a:pPr marL="457200" lvl="1" indent="0">
              <a:buNone/>
            </a:pPr>
            <a:r>
              <a:rPr lang="en-US" dirty="0"/>
              <a:t>		For each one of the 8 combinations of transformations</a:t>
            </a:r>
          </a:p>
          <a:p>
            <a:pPr marL="457200" lvl="1" indent="0">
              <a:buNone/>
            </a:pPr>
            <a:r>
              <a:rPr lang="en-US" dirty="0"/>
              <a:t>			Transform and match nodes</a:t>
            </a:r>
          </a:p>
          <a:p>
            <a:pPr marL="457200" lvl="1" indent="0">
              <a:buNone/>
            </a:pPr>
            <a:r>
              <a:rPr lang="en-US" dirty="0"/>
              <a:t>3. Merge matches and update pointers from upper level </a:t>
            </a:r>
          </a:p>
          <a:p>
            <a:pPr marL="457200" lvl="1" indent="0">
              <a:buNone/>
            </a:pPr>
            <a:r>
              <a:rPr lang="en-US" dirty="0"/>
              <a:t>4. Update invariants</a:t>
            </a:r>
          </a:p>
        </p:txBody>
      </p:sp>
      <p:sp>
        <p:nvSpPr>
          <p:cNvPr id="5" name="Trapecio 4"/>
          <p:cNvSpPr/>
          <p:nvPr/>
        </p:nvSpPr>
        <p:spPr bwMode="auto">
          <a:xfrm>
            <a:off x="2423592" y="5282278"/>
            <a:ext cx="7200800" cy="955034"/>
          </a:xfrm>
          <a:prstGeom prst="trapezoid">
            <a:avLst>
              <a:gd name="adj" fmla="val 132058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grpSp>
        <p:nvGrpSpPr>
          <p:cNvPr id="34" name="Grupo 33"/>
          <p:cNvGrpSpPr/>
          <p:nvPr/>
        </p:nvGrpSpPr>
        <p:grpSpPr>
          <a:xfrm>
            <a:off x="4224721" y="4716110"/>
            <a:ext cx="679836" cy="576569"/>
            <a:chOff x="2700721" y="4716109"/>
            <a:chExt cx="679836" cy="576569"/>
          </a:xfrm>
        </p:grpSpPr>
        <p:sp>
          <p:nvSpPr>
            <p:cNvPr id="62" name="Elipse 61"/>
            <p:cNvSpPr/>
            <p:nvPr/>
          </p:nvSpPr>
          <p:spPr bwMode="auto">
            <a:xfrm>
              <a:off x="2804493" y="4716109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dirty="0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7" name="Conector recto 6"/>
            <p:cNvCxnSpPr>
              <a:stCxn id="62" idx="4"/>
            </p:cNvCxnSpPr>
            <p:nvPr/>
          </p:nvCxnSpPr>
          <p:spPr bwMode="auto">
            <a:xfrm flipH="1">
              <a:off x="2700721" y="5068629"/>
              <a:ext cx="288032" cy="2240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Conector recto 65"/>
            <p:cNvCxnSpPr>
              <a:stCxn id="62" idx="4"/>
            </p:cNvCxnSpPr>
            <p:nvPr/>
          </p:nvCxnSpPr>
          <p:spPr bwMode="auto">
            <a:xfrm>
              <a:off x="2988753" y="5068629"/>
              <a:ext cx="391804" cy="2155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Conector recto 66"/>
            <p:cNvCxnSpPr>
              <a:stCxn id="62" idx="4"/>
            </p:cNvCxnSpPr>
            <p:nvPr/>
          </p:nvCxnSpPr>
          <p:spPr bwMode="auto">
            <a:xfrm>
              <a:off x="2988753" y="5068629"/>
              <a:ext cx="103772" cy="2240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1" name="Grupo 30"/>
          <p:cNvGrpSpPr/>
          <p:nvPr/>
        </p:nvGrpSpPr>
        <p:grpSpPr>
          <a:xfrm>
            <a:off x="6095983" y="4716110"/>
            <a:ext cx="368520" cy="576569"/>
            <a:chOff x="4571983" y="4716109"/>
            <a:chExt cx="368520" cy="576569"/>
          </a:xfrm>
        </p:grpSpPr>
        <p:sp>
          <p:nvSpPr>
            <p:cNvPr id="80" name="Elipse 79"/>
            <p:cNvSpPr/>
            <p:nvPr/>
          </p:nvSpPr>
          <p:spPr bwMode="auto">
            <a:xfrm>
              <a:off x="4571983" y="4716109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dirty="0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88" name="Conector recto 87"/>
            <p:cNvCxnSpPr>
              <a:stCxn id="80" idx="4"/>
            </p:cNvCxnSpPr>
            <p:nvPr/>
          </p:nvCxnSpPr>
          <p:spPr bwMode="auto">
            <a:xfrm flipH="1">
              <a:off x="4684235" y="5068629"/>
              <a:ext cx="72008" cy="2155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9" name="Conector recto 88"/>
            <p:cNvCxnSpPr>
              <a:stCxn id="80" idx="4"/>
            </p:cNvCxnSpPr>
            <p:nvPr/>
          </p:nvCxnSpPr>
          <p:spPr bwMode="auto">
            <a:xfrm>
              <a:off x="4756243" y="5068629"/>
              <a:ext cx="72008" cy="2240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Conector recto 90"/>
            <p:cNvCxnSpPr>
              <a:stCxn id="80" idx="4"/>
            </p:cNvCxnSpPr>
            <p:nvPr/>
          </p:nvCxnSpPr>
          <p:spPr bwMode="auto">
            <a:xfrm flipH="1">
              <a:off x="4571983" y="5068629"/>
              <a:ext cx="184260" cy="2155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upo 28"/>
          <p:cNvGrpSpPr/>
          <p:nvPr/>
        </p:nvGrpSpPr>
        <p:grpSpPr>
          <a:xfrm>
            <a:off x="7248128" y="4716110"/>
            <a:ext cx="528990" cy="568039"/>
            <a:chOff x="5724128" y="4716109"/>
            <a:chExt cx="528990" cy="568039"/>
          </a:xfrm>
        </p:grpSpPr>
        <p:sp>
          <p:nvSpPr>
            <p:cNvPr id="92" name="Elipse 91"/>
            <p:cNvSpPr/>
            <p:nvPr/>
          </p:nvSpPr>
          <p:spPr bwMode="auto">
            <a:xfrm>
              <a:off x="5724128" y="4716109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dirty="0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97" name="Conector recto 96"/>
            <p:cNvCxnSpPr>
              <a:stCxn id="92" idx="4"/>
            </p:cNvCxnSpPr>
            <p:nvPr/>
          </p:nvCxnSpPr>
          <p:spPr bwMode="auto">
            <a:xfrm flipH="1">
              <a:off x="5836380" y="5068629"/>
              <a:ext cx="72008" cy="2155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8" name="Conector recto 97"/>
            <p:cNvCxnSpPr/>
            <p:nvPr/>
          </p:nvCxnSpPr>
          <p:spPr bwMode="auto">
            <a:xfrm>
              <a:off x="5861314" y="5060099"/>
              <a:ext cx="391804" cy="2240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33" name="Grupo 32"/>
          <p:cNvGrpSpPr/>
          <p:nvPr/>
        </p:nvGrpSpPr>
        <p:grpSpPr>
          <a:xfrm>
            <a:off x="4904557" y="4716110"/>
            <a:ext cx="368520" cy="576569"/>
            <a:chOff x="3380557" y="4716109"/>
            <a:chExt cx="368520" cy="576569"/>
          </a:xfrm>
        </p:grpSpPr>
        <p:sp>
          <p:nvSpPr>
            <p:cNvPr id="57" name="Elipse 56"/>
            <p:cNvSpPr/>
            <p:nvPr/>
          </p:nvSpPr>
          <p:spPr bwMode="auto">
            <a:xfrm>
              <a:off x="3380557" y="4716109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dirty="0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70" name="Conector recto 69"/>
            <p:cNvCxnSpPr>
              <a:stCxn id="57" idx="4"/>
            </p:cNvCxnSpPr>
            <p:nvPr/>
          </p:nvCxnSpPr>
          <p:spPr bwMode="auto">
            <a:xfrm flipH="1">
              <a:off x="3492809" y="5068629"/>
              <a:ext cx="72008" cy="2155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Conector recto 71"/>
            <p:cNvCxnSpPr>
              <a:stCxn id="57" idx="4"/>
            </p:cNvCxnSpPr>
            <p:nvPr/>
          </p:nvCxnSpPr>
          <p:spPr bwMode="auto">
            <a:xfrm>
              <a:off x="3564817" y="5068629"/>
              <a:ext cx="72008" cy="2240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Conector recto 78"/>
            <p:cNvCxnSpPr>
              <a:stCxn id="57" idx="4"/>
            </p:cNvCxnSpPr>
            <p:nvPr/>
          </p:nvCxnSpPr>
          <p:spPr bwMode="auto">
            <a:xfrm flipH="1">
              <a:off x="3380557" y="5068629"/>
              <a:ext cx="184260" cy="2155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2" name="Conector recto 101"/>
            <p:cNvCxnSpPr>
              <a:stCxn id="57" idx="4"/>
            </p:cNvCxnSpPr>
            <p:nvPr/>
          </p:nvCxnSpPr>
          <p:spPr bwMode="auto">
            <a:xfrm>
              <a:off x="3564817" y="5068629"/>
              <a:ext cx="159897" cy="2155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6" name="CuadroTexto 35"/>
          <p:cNvSpPr txBox="1"/>
          <p:nvPr/>
        </p:nvSpPr>
        <p:spPr>
          <a:xfrm>
            <a:off x="2820353" y="4707274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</a:t>
            </a:r>
          </a:p>
        </p:txBody>
      </p:sp>
      <p:sp>
        <p:nvSpPr>
          <p:cNvPr id="116" name="CuadroTexto 115"/>
          <p:cNvSpPr txBox="1"/>
          <p:nvPr/>
        </p:nvSpPr>
        <p:spPr>
          <a:xfrm>
            <a:off x="3244527" y="4177425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N-1</a:t>
            </a:r>
          </a:p>
        </p:txBody>
      </p:sp>
      <p:sp>
        <p:nvSpPr>
          <p:cNvPr id="117" name="CuadroTexto 116"/>
          <p:cNvSpPr txBox="1"/>
          <p:nvPr/>
        </p:nvSpPr>
        <p:spPr>
          <a:xfrm>
            <a:off x="1952238" y="5282278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N+1</a:t>
            </a:r>
          </a:p>
        </p:txBody>
      </p:sp>
      <p:sp>
        <p:nvSpPr>
          <p:cNvPr id="45" name="Triángulo isósceles 44"/>
          <p:cNvSpPr/>
          <p:nvPr/>
        </p:nvSpPr>
        <p:spPr bwMode="auto">
          <a:xfrm>
            <a:off x="4389742" y="3827596"/>
            <a:ext cx="3290433" cy="753532"/>
          </a:xfrm>
          <a:prstGeom prst="triangle">
            <a:avLst>
              <a:gd name="adj" fmla="val 50272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46" name="Trapecio 45"/>
          <p:cNvSpPr/>
          <p:nvPr/>
        </p:nvSpPr>
        <p:spPr bwMode="auto">
          <a:xfrm>
            <a:off x="2423592" y="5282278"/>
            <a:ext cx="7200800" cy="955034"/>
          </a:xfrm>
          <a:prstGeom prst="trapezoid">
            <a:avLst>
              <a:gd name="adj" fmla="val 132058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47" name="CuadroTexto 46"/>
          <p:cNvSpPr txBox="1"/>
          <p:nvPr/>
        </p:nvSpPr>
        <p:spPr>
          <a:xfrm>
            <a:off x="2820353" y="4707274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</a:t>
            </a:r>
          </a:p>
        </p:txBody>
      </p:sp>
      <p:sp>
        <p:nvSpPr>
          <p:cNvPr id="48" name="CuadroTexto 47"/>
          <p:cNvSpPr txBox="1"/>
          <p:nvPr/>
        </p:nvSpPr>
        <p:spPr>
          <a:xfrm>
            <a:off x="3244527" y="4177425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N-1</a:t>
            </a:r>
          </a:p>
        </p:txBody>
      </p:sp>
      <p:sp>
        <p:nvSpPr>
          <p:cNvPr id="49" name="CuadroTexto 48"/>
          <p:cNvSpPr txBox="1"/>
          <p:nvPr/>
        </p:nvSpPr>
        <p:spPr>
          <a:xfrm>
            <a:off x="1952238" y="5282278"/>
            <a:ext cx="1152111" cy="360040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000" dirty="0"/>
              <a:t>Level N+1</a:t>
            </a:r>
          </a:p>
        </p:txBody>
      </p:sp>
      <p:grpSp>
        <p:nvGrpSpPr>
          <p:cNvPr id="50" name="Grupo 49"/>
          <p:cNvGrpSpPr/>
          <p:nvPr/>
        </p:nvGrpSpPr>
        <p:grpSpPr>
          <a:xfrm>
            <a:off x="4224721" y="4581128"/>
            <a:ext cx="679836" cy="711551"/>
            <a:chOff x="4224721" y="4581128"/>
            <a:chExt cx="679836" cy="711551"/>
          </a:xfrm>
        </p:grpSpPr>
        <p:grpSp>
          <p:nvGrpSpPr>
            <p:cNvPr id="51" name="Grupo 50"/>
            <p:cNvGrpSpPr/>
            <p:nvPr/>
          </p:nvGrpSpPr>
          <p:grpSpPr>
            <a:xfrm>
              <a:off x="4224721" y="4716110"/>
              <a:ext cx="679836" cy="576569"/>
              <a:chOff x="2700721" y="4716109"/>
              <a:chExt cx="679836" cy="576569"/>
            </a:xfrm>
          </p:grpSpPr>
          <p:sp>
            <p:nvSpPr>
              <p:cNvPr id="53" name="Elipse 52"/>
              <p:cNvSpPr/>
              <p:nvPr/>
            </p:nvSpPr>
            <p:spPr bwMode="auto">
              <a:xfrm>
                <a:off x="2804493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54" name="Conector recto 53"/>
              <p:cNvCxnSpPr>
                <a:stCxn id="53" idx="4"/>
              </p:cNvCxnSpPr>
              <p:nvPr/>
            </p:nvCxnSpPr>
            <p:spPr bwMode="auto">
              <a:xfrm flipH="1">
                <a:off x="2700721" y="5068629"/>
                <a:ext cx="288032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Conector recto 54"/>
              <p:cNvCxnSpPr>
                <a:stCxn id="53" idx="4"/>
              </p:cNvCxnSpPr>
              <p:nvPr/>
            </p:nvCxnSpPr>
            <p:spPr bwMode="auto">
              <a:xfrm>
                <a:off x="2988753" y="5068629"/>
                <a:ext cx="391804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6" name="Conector recto 55"/>
              <p:cNvCxnSpPr>
                <a:stCxn id="53" idx="4"/>
              </p:cNvCxnSpPr>
              <p:nvPr/>
            </p:nvCxnSpPr>
            <p:spPr bwMode="auto">
              <a:xfrm>
                <a:off x="2988753" y="5068629"/>
                <a:ext cx="103772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52" name="Conector recto 51"/>
            <p:cNvCxnSpPr>
              <a:stCxn id="53" idx="0"/>
            </p:cNvCxnSpPr>
            <p:nvPr/>
          </p:nvCxnSpPr>
          <p:spPr bwMode="auto">
            <a:xfrm flipV="1">
              <a:off x="4512753" y="4581128"/>
              <a:ext cx="184260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8" name="Grupo 57"/>
          <p:cNvGrpSpPr/>
          <p:nvPr/>
        </p:nvGrpSpPr>
        <p:grpSpPr>
          <a:xfrm>
            <a:off x="4904557" y="4581128"/>
            <a:ext cx="368520" cy="711551"/>
            <a:chOff x="4904557" y="4581128"/>
            <a:chExt cx="368520" cy="711551"/>
          </a:xfrm>
        </p:grpSpPr>
        <p:grpSp>
          <p:nvGrpSpPr>
            <p:cNvPr id="59" name="Grupo 58"/>
            <p:cNvGrpSpPr/>
            <p:nvPr/>
          </p:nvGrpSpPr>
          <p:grpSpPr>
            <a:xfrm>
              <a:off x="4904557" y="4716110"/>
              <a:ext cx="368520" cy="576569"/>
              <a:chOff x="3380557" y="4716109"/>
              <a:chExt cx="368520" cy="576569"/>
            </a:xfrm>
          </p:grpSpPr>
          <p:sp>
            <p:nvSpPr>
              <p:cNvPr id="61" name="Elipse 60"/>
              <p:cNvSpPr/>
              <p:nvPr/>
            </p:nvSpPr>
            <p:spPr bwMode="auto">
              <a:xfrm>
                <a:off x="3380557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63" name="Conector recto 62"/>
              <p:cNvCxnSpPr>
                <a:stCxn id="61" idx="4"/>
              </p:cNvCxnSpPr>
              <p:nvPr/>
            </p:nvCxnSpPr>
            <p:spPr bwMode="auto">
              <a:xfrm flipH="1">
                <a:off x="3492809" y="5068629"/>
                <a:ext cx="72008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4" name="Conector recto 63"/>
              <p:cNvCxnSpPr>
                <a:stCxn id="61" idx="4"/>
              </p:cNvCxnSpPr>
              <p:nvPr/>
            </p:nvCxnSpPr>
            <p:spPr bwMode="auto">
              <a:xfrm>
                <a:off x="3564817" y="5068629"/>
                <a:ext cx="72008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5" name="Conector recto 64"/>
              <p:cNvCxnSpPr>
                <a:stCxn id="61" idx="4"/>
              </p:cNvCxnSpPr>
              <p:nvPr/>
            </p:nvCxnSpPr>
            <p:spPr bwMode="auto">
              <a:xfrm flipH="1">
                <a:off x="3380557" y="5068629"/>
                <a:ext cx="184260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68" name="Conector recto 67"/>
              <p:cNvCxnSpPr>
                <a:stCxn id="61" idx="4"/>
              </p:cNvCxnSpPr>
              <p:nvPr/>
            </p:nvCxnSpPr>
            <p:spPr bwMode="auto">
              <a:xfrm>
                <a:off x="3564817" y="5068629"/>
                <a:ext cx="159897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60" name="Conector recto 59"/>
            <p:cNvCxnSpPr>
              <a:stCxn id="61" idx="0"/>
            </p:cNvCxnSpPr>
            <p:nvPr/>
          </p:nvCxnSpPr>
          <p:spPr bwMode="auto">
            <a:xfrm flipH="1" flipV="1">
              <a:off x="5016809" y="4581128"/>
              <a:ext cx="72008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77" name="Grupo 76"/>
          <p:cNvGrpSpPr/>
          <p:nvPr/>
        </p:nvGrpSpPr>
        <p:grpSpPr>
          <a:xfrm>
            <a:off x="6095983" y="4581128"/>
            <a:ext cx="368520" cy="711551"/>
            <a:chOff x="6095983" y="4581128"/>
            <a:chExt cx="368520" cy="711551"/>
          </a:xfrm>
        </p:grpSpPr>
        <p:grpSp>
          <p:nvGrpSpPr>
            <p:cNvPr id="78" name="Grupo 77"/>
            <p:cNvGrpSpPr/>
            <p:nvPr/>
          </p:nvGrpSpPr>
          <p:grpSpPr>
            <a:xfrm>
              <a:off x="6095983" y="4716110"/>
              <a:ext cx="368520" cy="576569"/>
              <a:chOff x="4571983" y="4716109"/>
              <a:chExt cx="368520" cy="576569"/>
            </a:xfrm>
          </p:grpSpPr>
          <p:sp>
            <p:nvSpPr>
              <p:cNvPr id="84" name="Elipse 83"/>
              <p:cNvSpPr/>
              <p:nvPr/>
            </p:nvSpPr>
            <p:spPr bwMode="auto">
              <a:xfrm>
                <a:off x="4571983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85" name="Conector recto 84"/>
              <p:cNvCxnSpPr>
                <a:stCxn id="84" idx="4"/>
              </p:cNvCxnSpPr>
              <p:nvPr/>
            </p:nvCxnSpPr>
            <p:spPr bwMode="auto">
              <a:xfrm flipH="1">
                <a:off x="4684235" y="5068629"/>
                <a:ext cx="72008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6" name="Conector recto 85"/>
              <p:cNvCxnSpPr>
                <a:stCxn id="84" idx="4"/>
              </p:cNvCxnSpPr>
              <p:nvPr/>
            </p:nvCxnSpPr>
            <p:spPr bwMode="auto">
              <a:xfrm>
                <a:off x="4756243" y="5068629"/>
                <a:ext cx="72008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9" name="Conector recto 98"/>
              <p:cNvCxnSpPr>
                <a:stCxn id="84" idx="4"/>
              </p:cNvCxnSpPr>
              <p:nvPr/>
            </p:nvCxnSpPr>
            <p:spPr bwMode="auto">
              <a:xfrm flipH="1">
                <a:off x="4571983" y="5068629"/>
                <a:ext cx="184260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83" name="Conector recto 82"/>
            <p:cNvCxnSpPr>
              <a:stCxn id="84" idx="0"/>
            </p:cNvCxnSpPr>
            <p:nvPr/>
          </p:nvCxnSpPr>
          <p:spPr bwMode="auto">
            <a:xfrm flipV="1">
              <a:off x="6280243" y="4581128"/>
              <a:ext cx="0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0" name="Grupo 109"/>
          <p:cNvGrpSpPr/>
          <p:nvPr/>
        </p:nvGrpSpPr>
        <p:grpSpPr>
          <a:xfrm>
            <a:off x="7248128" y="4581128"/>
            <a:ext cx="528990" cy="703021"/>
            <a:chOff x="7248128" y="4581128"/>
            <a:chExt cx="528990" cy="703021"/>
          </a:xfrm>
        </p:grpSpPr>
        <p:grpSp>
          <p:nvGrpSpPr>
            <p:cNvPr id="111" name="Grupo 110"/>
            <p:cNvGrpSpPr/>
            <p:nvPr/>
          </p:nvGrpSpPr>
          <p:grpSpPr>
            <a:xfrm>
              <a:off x="7248128" y="4716110"/>
              <a:ext cx="528990" cy="568039"/>
              <a:chOff x="5724128" y="4716109"/>
              <a:chExt cx="528990" cy="568039"/>
            </a:xfrm>
          </p:grpSpPr>
          <p:sp>
            <p:nvSpPr>
              <p:cNvPr id="115" name="Elipse 114"/>
              <p:cNvSpPr/>
              <p:nvPr/>
            </p:nvSpPr>
            <p:spPr bwMode="auto">
              <a:xfrm>
                <a:off x="5724128" y="4716109"/>
                <a:ext cx="368520" cy="35252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dirty="0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118" name="Conector recto 117"/>
              <p:cNvCxnSpPr>
                <a:stCxn id="115" idx="4"/>
              </p:cNvCxnSpPr>
              <p:nvPr/>
            </p:nvCxnSpPr>
            <p:spPr bwMode="auto">
              <a:xfrm flipH="1">
                <a:off x="5836380" y="5068629"/>
                <a:ext cx="72008" cy="21551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9" name="Conector recto 118"/>
              <p:cNvCxnSpPr/>
              <p:nvPr/>
            </p:nvCxnSpPr>
            <p:spPr bwMode="auto">
              <a:xfrm>
                <a:off x="5861314" y="5060099"/>
                <a:ext cx="391804" cy="22404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12" name="Conector recto 111"/>
            <p:cNvCxnSpPr>
              <a:stCxn id="115" idx="0"/>
            </p:cNvCxnSpPr>
            <p:nvPr/>
          </p:nvCxnSpPr>
          <p:spPr bwMode="auto">
            <a:xfrm flipH="1" flipV="1">
              <a:off x="7360380" y="4581128"/>
              <a:ext cx="72008" cy="1349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20" name="Conector recto 119"/>
          <p:cNvCxnSpPr>
            <a:stCxn id="61" idx="7"/>
          </p:cNvCxnSpPr>
          <p:nvPr/>
        </p:nvCxnSpPr>
        <p:spPr bwMode="auto">
          <a:xfrm flipV="1">
            <a:off x="5219108" y="4581128"/>
            <a:ext cx="621282" cy="1866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CuadroTexto 120"/>
          <p:cNvSpPr txBox="1"/>
          <p:nvPr/>
        </p:nvSpPr>
        <p:spPr>
          <a:xfrm>
            <a:off x="5170015" y="4546827"/>
            <a:ext cx="173582" cy="285656"/>
          </a:xfrm>
          <a:prstGeom prst="rect">
            <a:avLst/>
          </a:prstGeom>
          <a:noFill/>
        </p:spPr>
        <p:txBody>
          <a:bodyPr wrap="none" rtlCol="0">
            <a:normAutofit fontScale="70000" lnSpcReduction="20000"/>
          </a:bodyPr>
          <a:lstStyle/>
          <a:p>
            <a:r>
              <a:rPr lang="en-US" sz="2000" b="1" dirty="0"/>
              <a:t>t</a:t>
            </a:r>
          </a:p>
        </p:txBody>
      </p:sp>
      <p:cxnSp>
        <p:nvCxnSpPr>
          <p:cNvPr id="122" name="Conector recto 121"/>
          <p:cNvCxnSpPr>
            <a:stCxn id="115" idx="1"/>
          </p:cNvCxnSpPr>
          <p:nvPr/>
        </p:nvCxnSpPr>
        <p:spPr bwMode="auto">
          <a:xfrm flipH="1" flipV="1">
            <a:off x="6589889" y="4581128"/>
            <a:ext cx="712208" cy="1866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3" name="CuadroTexto 122"/>
          <p:cNvSpPr txBox="1"/>
          <p:nvPr/>
        </p:nvSpPr>
        <p:spPr>
          <a:xfrm>
            <a:off x="7017090" y="4541687"/>
            <a:ext cx="173582" cy="285656"/>
          </a:xfrm>
          <a:prstGeom prst="rect">
            <a:avLst/>
          </a:prstGeom>
          <a:noFill/>
        </p:spPr>
        <p:txBody>
          <a:bodyPr wrap="none" rtlCol="0">
            <a:normAutofit fontScale="70000" lnSpcReduction="20000"/>
          </a:bodyPr>
          <a:lstStyle/>
          <a:p>
            <a:r>
              <a:rPr lang="en-US" sz="2000" b="1" dirty="0"/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CuadroTexto 123"/>
              <p:cNvSpPr txBox="1"/>
              <p:nvPr/>
            </p:nvSpPr>
            <p:spPr>
              <a:xfrm>
                <a:off x="4046813" y="4662336"/>
                <a:ext cx="433298" cy="433335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4" name="CuadroTexto 1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6813" y="4662336"/>
                <a:ext cx="433298" cy="4333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CuadroTexto 124"/>
              <p:cNvSpPr txBox="1"/>
              <p:nvPr/>
            </p:nvSpPr>
            <p:spPr>
              <a:xfrm>
                <a:off x="6339984" y="4776481"/>
                <a:ext cx="433298" cy="433335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5" name="CuadroTexto 1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9984" y="4776481"/>
                <a:ext cx="433298" cy="43333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1652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ángulo 138"/>
          <p:cNvSpPr/>
          <p:nvPr/>
        </p:nvSpPr>
        <p:spPr bwMode="auto">
          <a:xfrm>
            <a:off x="9232129" y="1687665"/>
            <a:ext cx="1243193" cy="1110796"/>
          </a:xfrm>
          <a:prstGeom prst="rect">
            <a:avLst/>
          </a:prstGeom>
          <a:solidFill>
            <a:srgbClr val="DDFF6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36" name="Rectángulo 135"/>
          <p:cNvSpPr/>
          <p:nvPr/>
        </p:nvSpPr>
        <p:spPr bwMode="auto">
          <a:xfrm>
            <a:off x="2999656" y="1826100"/>
            <a:ext cx="1479484" cy="1125652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5" name="Rectángulo 74"/>
          <p:cNvSpPr/>
          <p:nvPr/>
        </p:nvSpPr>
        <p:spPr bwMode="auto">
          <a:xfrm>
            <a:off x="4703049" y="4413300"/>
            <a:ext cx="4203229" cy="6789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38" name="Rectángulo 137"/>
          <p:cNvSpPr/>
          <p:nvPr/>
        </p:nvSpPr>
        <p:spPr bwMode="auto">
          <a:xfrm>
            <a:off x="6489044" y="4437194"/>
            <a:ext cx="893187" cy="635041"/>
          </a:xfrm>
          <a:prstGeom prst="rect">
            <a:avLst/>
          </a:prstGeom>
          <a:solidFill>
            <a:srgbClr val="DDFF6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6" name="Rectángulo 125"/>
          <p:cNvSpPr/>
          <p:nvPr/>
        </p:nvSpPr>
        <p:spPr bwMode="auto">
          <a:xfrm>
            <a:off x="4840541" y="4403522"/>
            <a:ext cx="928374" cy="6789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Example</a:t>
            </a:r>
          </a:p>
        </p:txBody>
      </p:sp>
      <p:sp>
        <p:nvSpPr>
          <p:cNvPr id="71" name="Elipse 70"/>
          <p:cNvSpPr/>
          <p:nvPr/>
        </p:nvSpPr>
        <p:spPr bwMode="auto">
          <a:xfrm>
            <a:off x="7135908" y="3537850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72" name="Elipse 71"/>
          <p:cNvSpPr/>
          <p:nvPr/>
        </p:nvSpPr>
        <p:spPr bwMode="auto">
          <a:xfrm>
            <a:off x="4996238" y="4523619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73" name="Elipse 72"/>
          <p:cNvSpPr/>
          <p:nvPr/>
        </p:nvSpPr>
        <p:spPr bwMode="auto">
          <a:xfrm>
            <a:off x="6715820" y="4523619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6661179" y="5806331"/>
            <a:ext cx="291041" cy="286956"/>
            <a:chOff x="4777138" y="5777009"/>
            <a:chExt cx="291041" cy="286956"/>
          </a:xfrm>
        </p:grpSpPr>
        <p:sp>
          <p:nvSpPr>
            <p:cNvPr id="91" name="Rectángulo 90"/>
            <p:cNvSpPr/>
            <p:nvPr/>
          </p:nvSpPr>
          <p:spPr bwMode="auto">
            <a:xfrm>
              <a:off x="4777138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2" name="Rectángulo 91"/>
            <p:cNvSpPr/>
            <p:nvPr/>
          </p:nvSpPr>
          <p:spPr bwMode="auto">
            <a:xfrm>
              <a:off x="4924694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3" name="Rectángulo 92"/>
            <p:cNvSpPr/>
            <p:nvPr/>
          </p:nvSpPr>
          <p:spPr bwMode="auto">
            <a:xfrm>
              <a:off x="4777138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4" name="Rectángulo 93"/>
            <p:cNvSpPr/>
            <p:nvPr/>
          </p:nvSpPr>
          <p:spPr bwMode="auto">
            <a:xfrm>
              <a:off x="4924694" y="5920487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6096000" y="5806331"/>
            <a:ext cx="284440" cy="286956"/>
            <a:chOff x="4211960" y="5777009"/>
            <a:chExt cx="284440" cy="286956"/>
          </a:xfrm>
        </p:grpSpPr>
        <p:sp>
          <p:nvSpPr>
            <p:cNvPr id="95" name="Rectángulo 94"/>
            <p:cNvSpPr/>
            <p:nvPr/>
          </p:nvSpPr>
          <p:spPr bwMode="auto">
            <a:xfrm>
              <a:off x="4211962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6" name="Rectángulo 95"/>
            <p:cNvSpPr/>
            <p:nvPr/>
          </p:nvSpPr>
          <p:spPr bwMode="auto">
            <a:xfrm>
              <a:off x="4352915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7" name="Rectángulo 96"/>
            <p:cNvSpPr/>
            <p:nvPr/>
          </p:nvSpPr>
          <p:spPr bwMode="auto">
            <a:xfrm>
              <a:off x="4211960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8" name="Rectángulo 97"/>
            <p:cNvSpPr/>
            <p:nvPr/>
          </p:nvSpPr>
          <p:spPr bwMode="auto">
            <a:xfrm>
              <a:off x="4352914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cxnSp>
        <p:nvCxnSpPr>
          <p:cNvPr id="107" name="Conector recto 106"/>
          <p:cNvCxnSpPr>
            <a:stCxn id="71" idx="4"/>
            <a:endCxn id="72" idx="0"/>
          </p:cNvCxnSpPr>
          <p:nvPr/>
        </p:nvCxnSpPr>
        <p:spPr bwMode="auto">
          <a:xfrm flipH="1">
            <a:off x="5180498" y="3890371"/>
            <a:ext cx="2139670" cy="633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8" name="Conector recto 107"/>
          <p:cNvCxnSpPr>
            <a:stCxn id="71" idx="4"/>
            <a:endCxn id="73" idx="0"/>
          </p:cNvCxnSpPr>
          <p:nvPr/>
        </p:nvCxnSpPr>
        <p:spPr bwMode="auto">
          <a:xfrm flipH="1">
            <a:off x="6900080" y="3890371"/>
            <a:ext cx="420088" cy="633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Conector recto 109"/>
          <p:cNvCxnSpPr>
            <a:stCxn id="71" idx="4"/>
            <a:endCxn id="140" idx="0"/>
          </p:cNvCxnSpPr>
          <p:nvPr/>
        </p:nvCxnSpPr>
        <p:spPr bwMode="auto">
          <a:xfrm>
            <a:off x="7320168" y="3890371"/>
            <a:ext cx="1105448" cy="633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Conector recto 112"/>
          <p:cNvCxnSpPr>
            <a:stCxn id="72" idx="4"/>
          </p:cNvCxnSpPr>
          <p:nvPr/>
        </p:nvCxnSpPr>
        <p:spPr bwMode="auto">
          <a:xfrm>
            <a:off x="5180498" y="4876139"/>
            <a:ext cx="411446" cy="1470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Conector recto 113"/>
          <p:cNvCxnSpPr>
            <a:stCxn id="72" idx="4"/>
          </p:cNvCxnSpPr>
          <p:nvPr/>
        </p:nvCxnSpPr>
        <p:spPr bwMode="auto">
          <a:xfrm flipV="1">
            <a:off x="5180498" y="4869160"/>
            <a:ext cx="483454" cy="69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Conector recto 114"/>
          <p:cNvCxnSpPr>
            <a:stCxn id="73" idx="4"/>
            <a:endCxn id="95" idx="0"/>
          </p:cNvCxnSpPr>
          <p:nvPr/>
        </p:nvCxnSpPr>
        <p:spPr bwMode="auto">
          <a:xfrm flipH="1">
            <a:off x="6167746" y="4876139"/>
            <a:ext cx="732335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Conector recto 115"/>
          <p:cNvCxnSpPr>
            <a:stCxn id="73" idx="4"/>
            <a:endCxn id="92" idx="0"/>
          </p:cNvCxnSpPr>
          <p:nvPr/>
        </p:nvCxnSpPr>
        <p:spPr bwMode="auto">
          <a:xfrm flipH="1">
            <a:off x="6880478" y="4876139"/>
            <a:ext cx="19603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Conector recto 116"/>
          <p:cNvCxnSpPr>
            <a:stCxn id="73" idx="4"/>
          </p:cNvCxnSpPr>
          <p:nvPr/>
        </p:nvCxnSpPr>
        <p:spPr bwMode="auto">
          <a:xfrm>
            <a:off x="6900081" y="4876139"/>
            <a:ext cx="124147" cy="27101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Conector recto 117"/>
          <p:cNvCxnSpPr>
            <a:stCxn id="73" idx="4"/>
          </p:cNvCxnSpPr>
          <p:nvPr/>
        </p:nvCxnSpPr>
        <p:spPr bwMode="auto">
          <a:xfrm>
            <a:off x="6900080" y="4876140"/>
            <a:ext cx="216024" cy="1663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0" name="Elipse 139"/>
          <p:cNvSpPr/>
          <p:nvPr/>
        </p:nvSpPr>
        <p:spPr bwMode="auto">
          <a:xfrm>
            <a:off x="8241356" y="4523619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57" name="Conector recto 156"/>
          <p:cNvCxnSpPr>
            <a:stCxn id="140" idx="4"/>
          </p:cNvCxnSpPr>
          <p:nvPr/>
        </p:nvCxnSpPr>
        <p:spPr bwMode="auto">
          <a:xfrm flipH="1">
            <a:off x="8175344" y="4876139"/>
            <a:ext cx="250273" cy="153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8" name="Conector recto 157"/>
          <p:cNvCxnSpPr>
            <a:stCxn id="140" idx="4"/>
          </p:cNvCxnSpPr>
          <p:nvPr/>
        </p:nvCxnSpPr>
        <p:spPr bwMode="auto">
          <a:xfrm flipH="1">
            <a:off x="8241356" y="4876140"/>
            <a:ext cx="184260" cy="831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ángulo 5"/>
          <p:cNvSpPr/>
          <p:nvPr/>
        </p:nvSpPr>
        <p:spPr bwMode="auto">
          <a:xfrm>
            <a:off x="2262473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" name="Rectángulo 9"/>
          <p:cNvSpPr/>
          <p:nvPr/>
        </p:nvSpPr>
        <p:spPr bwMode="auto">
          <a:xfrm>
            <a:off x="1828904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4" name="Rectángulo 13"/>
          <p:cNvSpPr/>
          <p:nvPr/>
        </p:nvSpPr>
        <p:spPr bwMode="auto">
          <a:xfrm>
            <a:off x="2259298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5" name="Rectángulo 14"/>
          <p:cNvSpPr/>
          <p:nvPr/>
        </p:nvSpPr>
        <p:spPr bwMode="auto">
          <a:xfrm>
            <a:off x="2481449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" name="Rectángulo 15"/>
          <p:cNvSpPr/>
          <p:nvPr/>
        </p:nvSpPr>
        <p:spPr bwMode="auto">
          <a:xfrm>
            <a:off x="2259298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" name="Rectángulo 16"/>
          <p:cNvSpPr/>
          <p:nvPr/>
        </p:nvSpPr>
        <p:spPr bwMode="auto">
          <a:xfrm>
            <a:off x="2481449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8" name="Rectángulo 17"/>
          <p:cNvSpPr/>
          <p:nvPr/>
        </p:nvSpPr>
        <p:spPr bwMode="auto">
          <a:xfrm>
            <a:off x="1828904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9" name="Rectángulo 18"/>
          <p:cNvSpPr/>
          <p:nvPr/>
        </p:nvSpPr>
        <p:spPr bwMode="auto">
          <a:xfrm>
            <a:off x="2041116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0" name="Rectángulo 19"/>
          <p:cNvSpPr/>
          <p:nvPr/>
        </p:nvSpPr>
        <p:spPr bwMode="auto">
          <a:xfrm>
            <a:off x="1828904" y="4653136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1" name="Rectángulo 20"/>
          <p:cNvSpPr/>
          <p:nvPr/>
        </p:nvSpPr>
        <p:spPr bwMode="auto">
          <a:xfrm>
            <a:off x="2041116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0" name="Rectángulo 29"/>
          <p:cNvSpPr/>
          <p:nvPr/>
        </p:nvSpPr>
        <p:spPr bwMode="auto">
          <a:xfrm>
            <a:off x="3137806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1" name="Rectángulo 30"/>
          <p:cNvSpPr/>
          <p:nvPr/>
        </p:nvSpPr>
        <p:spPr bwMode="auto">
          <a:xfrm>
            <a:off x="3350018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2" name="Rectángulo 31"/>
          <p:cNvSpPr/>
          <p:nvPr/>
        </p:nvSpPr>
        <p:spPr bwMode="auto">
          <a:xfrm>
            <a:off x="3137806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3350018" y="4653136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4" name="Rectángulo 33"/>
          <p:cNvSpPr/>
          <p:nvPr/>
        </p:nvSpPr>
        <p:spPr bwMode="auto">
          <a:xfrm>
            <a:off x="2697473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5" name="Rectángulo 34"/>
          <p:cNvSpPr/>
          <p:nvPr/>
        </p:nvSpPr>
        <p:spPr bwMode="auto">
          <a:xfrm>
            <a:off x="2919624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6" name="Rectángulo 35"/>
          <p:cNvSpPr/>
          <p:nvPr/>
        </p:nvSpPr>
        <p:spPr bwMode="auto">
          <a:xfrm>
            <a:off x="2697473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7" name="Rectángulo 36"/>
          <p:cNvSpPr/>
          <p:nvPr/>
        </p:nvSpPr>
        <p:spPr bwMode="auto">
          <a:xfrm>
            <a:off x="2919624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4" name="Rectángulo 53"/>
          <p:cNvSpPr/>
          <p:nvPr/>
        </p:nvSpPr>
        <p:spPr bwMode="auto">
          <a:xfrm>
            <a:off x="3137806" y="57332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5" name="Rectángulo 54"/>
          <p:cNvSpPr/>
          <p:nvPr/>
        </p:nvSpPr>
        <p:spPr bwMode="auto">
          <a:xfrm>
            <a:off x="3350018" y="5733256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6" name="Rectángulo 55"/>
          <p:cNvSpPr/>
          <p:nvPr/>
        </p:nvSpPr>
        <p:spPr bwMode="auto">
          <a:xfrm>
            <a:off x="3137806" y="5949280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7" name="Rectángulo 56"/>
          <p:cNvSpPr/>
          <p:nvPr/>
        </p:nvSpPr>
        <p:spPr bwMode="auto">
          <a:xfrm>
            <a:off x="3350018" y="5949280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8" name="Rectángulo 57"/>
          <p:cNvSpPr/>
          <p:nvPr/>
        </p:nvSpPr>
        <p:spPr bwMode="auto">
          <a:xfrm>
            <a:off x="2697473" y="57332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9" name="Rectángulo 58"/>
          <p:cNvSpPr/>
          <p:nvPr/>
        </p:nvSpPr>
        <p:spPr bwMode="auto">
          <a:xfrm>
            <a:off x="2919624" y="57332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0" name="Rectángulo 59"/>
          <p:cNvSpPr/>
          <p:nvPr/>
        </p:nvSpPr>
        <p:spPr bwMode="auto">
          <a:xfrm>
            <a:off x="2697473" y="5949280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1" name="Rectángulo 60"/>
          <p:cNvSpPr/>
          <p:nvPr/>
        </p:nvSpPr>
        <p:spPr bwMode="auto">
          <a:xfrm>
            <a:off x="2919624" y="5949280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1" name="Rectángulo 160"/>
          <p:cNvSpPr/>
          <p:nvPr/>
        </p:nvSpPr>
        <p:spPr bwMode="auto">
          <a:xfrm>
            <a:off x="2698902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2" name="Rectángulo 161"/>
          <p:cNvSpPr/>
          <p:nvPr/>
        </p:nvSpPr>
        <p:spPr bwMode="auto">
          <a:xfrm>
            <a:off x="3134296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3" name="Rectángulo 162"/>
          <p:cNvSpPr/>
          <p:nvPr/>
        </p:nvSpPr>
        <p:spPr bwMode="auto">
          <a:xfrm>
            <a:off x="2698791" y="5301108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4" name="Rectángulo 163"/>
          <p:cNvSpPr/>
          <p:nvPr/>
        </p:nvSpPr>
        <p:spPr bwMode="auto">
          <a:xfrm>
            <a:off x="3134185" y="5301108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" name="Rectángulo 11"/>
          <p:cNvSpPr/>
          <p:nvPr/>
        </p:nvSpPr>
        <p:spPr bwMode="auto">
          <a:xfrm>
            <a:off x="1823591" y="4429342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1" name="Rectángulo 120"/>
          <p:cNvSpPr/>
          <p:nvPr/>
        </p:nvSpPr>
        <p:spPr bwMode="auto">
          <a:xfrm>
            <a:off x="2697826" y="4430534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3" name="Rectángulo 122"/>
          <p:cNvSpPr/>
          <p:nvPr/>
        </p:nvSpPr>
        <p:spPr bwMode="auto">
          <a:xfrm>
            <a:off x="2698440" y="5297805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1" name="Rectángulo 170"/>
          <p:cNvSpPr/>
          <p:nvPr/>
        </p:nvSpPr>
        <p:spPr bwMode="auto">
          <a:xfrm>
            <a:off x="1821519" y="5306793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72" name="Conector recto 171"/>
          <p:cNvCxnSpPr>
            <a:stCxn id="71" idx="4"/>
          </p:cNvCxnSpPr>
          <p:nvPr/>
        </p:nvCxnSpPr>
        <p:spPr bwMode="auto">
          <a:xfrm>
            <a:off x="7320168" y="3890370"/>
            <a:ext cx="104470" cy="2588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Conector recto 104"/>
          <p:cNvCxnSpPr>
            <a:stCxn id="72" idx="3"/>
            <a:endCxn id="91" idx="0"/>
          </p:cNvCxnSpPr>
          <p:nvPr/>
        </p:nvCxnSpPr>
        <p:spPr bwMode="auto">
          <a:xfrm rot="16200000" flipH="1">
            <a:off x="5400657" y="4474065"/>
            <a:ext cx="981817" cy="168271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CuadroTexto 8"/>
          <p:cNvSpPr txBox="1"/>
          <p:nvPr/>
        </p:nvSpPr>
        <p:spPr>
          <a:xfrm>
            <a:off x="4868598" y="4756118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x</a:t>
            </a:r>
          </a:p>
        </p:txBody>
      </p:sp>
      <p:cxnSp>
        <p:nvCxnSpPr>
          <p:cNvPr id="100" name="Conector recto 99"/>
          <p:cNvCxnSpPr>
            <a:stCxn id="140" idx="5"/>
            <a:endCxn id="92" idx="3"/>
          </p:cNvCxnSpPr>
          <p:nvPr/>
        </p:nvCxnSpPr>
        <p:spPr bwMode="auto">
          <a:xfrm rot="5400000">
            <a:off x="7227285" y="4549448"/>
            <a:ext cx="1053556" cy="1603688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" name="CuadroTexto 101"/>
          <p:cNvSpPr txBox="1"/>
          <p:nvPr/>
        </p:nvSpPr>
        <p:spPr>
          <a:xfrm>
            <a:off x="8490331" y="4737664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y</a:t>
            </a:r>
          </a:p>
        </p:txBody>
      </p:sp>
      <p:cxnSp>
        <p:nvCxnSpPr>
          <p:cNvPr id="119" name="Conector recto 118"/>
          <p:cNvCxnSpPr>
            <a:stCxn id="72" idx="4"/>
            <a:endCxn id="95" idx="0"/>
          </p:cNvCxnSpPr>
          <p:nvPr/>
        </p:nvCxnSpPr>
        <p:spPr bwMode="auto">
          <a:xfrm>
            <a:off x="5180499" y="4876139"/>
            <a:ext cx="987247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Conector recto 119"/>
          <p:cNvCxnSpPr>
            <a:stCxn id="140" idx="4"/>
            <a:endCxn id="96" idx="0"/>
          </p:cNvCxnSpPr>
          <p:nvPr/>
        </p:nvCxnSpPr>
        <p:spPr bwMode="auto">
          <a:xfrm rot="5400000">
            <a:off x="6902061" y="4282776"/>
            <a:ext cx="930192" cy="2116918"/>
          </a:xfrm>
          <a:prstGeom prst="curvedConnector3">
            <a:avLst>
              <a:gd name="adj1" fmla="val 6560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1" name="CuadroTexto 100"/>
          <p:cNvSpPr txBox="1"/>
          <p:nvPr/>
        </p:nvSpPr>
        <p:spPr>
          <a:xfrm>
            <a:off x="7971133" y="5023212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uadroTexto 73"/>
              <p:cNvSpPr txBox="1"/>
              <p:nvPr/>
            </p:nvSpPr>
            <p:spPr>
              <a:xfrm>
                <a:off x="5774746" y="5711944"/>
                <a:ext cx="433298" cy="433335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CuadroTexto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746" y="5711944"/>
                <a:ext cx="433298" cy="4333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/>
          <p:cNvSpPr txBox="1"/>
          <p:nvPr/>
        </p:nvSpPr>
        <p:spPr>
          <a:xfrm>
            <a:off x="5975783" y="6067341"/>
            <a:ext cx="493433" cy="455655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dirty="0"/>
              <a:t>(1)</a:t>
            </a:r>
          </a:p>
        </p:txBody>
      </p:sp>
      <p:sp>
        <p:nvSpPr>
          <p:cNvPr id="77" name="CuadroTexto 76"/>
          <p:cNvSpPr txBox="1"/>
          <p:nvPr/>
        </p:nvSpPr>
        <p:spPr>
          <a:xfrm>
            <a:off x="6565488" y="6077464"/>
            <a:ext cx="493433" cy="455655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dirty="0"/>
              <a:t>(2)</a:t>
            </a:r>
          </a:p>
        </p:txBody>
      </p:sp>
      <p:grpSp>
        <p:nvGrpSpPr>
          <p:cNvPr id="49" name="Grupo 48"/>
          <p:cNvGrpSpPr/>
          <p:nvPr/>
        </p:nvGrpSpPr>
        <p:grpSpPr>
          <a:xfrm>
            <a:off x="9279936" y="1796013"/>
            <a:ext cx="1050705" cy="1032704"/>
            <a:chOff x="6879325" y="1919048"/>
            <a:chExt cx="1050705" cy="1032704"/>
          </a:xfrm>
        </p:grpSpPr>
        <p:sp>
          <p:nvSpPr>
            <p:cNvPr id="78" name="Elipse 77"/>
            <p:cNvSpPr/>
            <p:nvPr/>
          </p:nvSpPr>
          <p:spPr bwMode="auto">
            <a:xfrm>
              <a:off x="7405560" y="1919048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1" name="Conector recto 10"/>
            <p:cNvCxnSpPr>
              <a:stCxn id="78" idx="4"/>
              <a:endCxn id="13" idx="0"/>
            </p:cNvCxnSpPr>
            <p:nvPr/>
          </p:nvCxnSpPr>
          <p:spPr bwMode="auto">
            <a:xfrm flipH="1">
              <a:off x="7035275" y="2271568"/>
              <a:ext cx="554545" cy="25167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CuadroTexto 12"/>
            <p:cNvSpPr txBox="1"/>
            <p:nvPr/>
          </p:nvSpPr>
          <p:spPr>
            <a:xfrm>
              <a:off x="6879325" y="2523239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000" dirty="0"/>
                <a:t>1</a:t>
              </a:r>
            </a:p>
          </p:txBody>
        </p:sp>
        <p:sp>
          <p:nvSpPr>
            <p:cNvPr id="85" name="CuadroTexto 84"/>
            <p:cNvSpPr txBox="1"/>
            <p:nvPr/>
          </p:nvSpPr>
          <p:spPr>
            <a:xfrm>
              <a:off x="7433870" y="2556392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000" dirty="0"/>
                <a:t>2</a:t>
              </a:r>
            </a:p>
          </p:txBody>
        </p:sp>
        <p:cxnSp>
          <p:nvCxnSpPr>
            <p:cNvPr id="86" name="Conector recto 85"/>
            <p:cNvCxnSpPr>
              <a:stCxn id="78" idx="4"/>
              <a:endCxn id="85" idx="0"/>
            </p:cNvCxnSpPr>
            <p:nvPr/>
          </p:nvCxnSpPr>
          <p:spPr bwMode="auto">
            <a:xfrm>
              <a:off x="7589820" y="2271568"/>
              <a:ext cx="0" cy="2848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9" name="Conector recto 98"/>
            <p:cNvCxnSpPr>
              <a:stCxn id="78" idx="4"/>
            </p:cNvCxnSpPr>
            <p:nvPr/>
          </p:nvCxnSpPr>
          <p:spPr bwMode="auto">
            <a:xfrm>
              <a:off x="7589820" y="2271568"/>
              <a:ext cx="269050" cy="2640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3" name="Conector recto 102"/>
            <p:cNvCxnSpPr>
              <a:stCxn id="78" idx="4"/>
            </p:cNvCxnSpPr>
            <p:nvPr/>
          </p:nvCxnSpPr>
          <p:spPr bwMode="auto">
            <a:xfrm>
              <a:off x="7589820" y="2271568"/>
              <a:ext cx="340210" cy="12583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8" name="Grupo 47"/>
          <p:cNvGrpSpPr/>
          <p:nvPr/>
        </p:nvGrpSpPr>
        <p:grpSpPr>
          <a:xfrm>
            <a:off x="3136125" y="1938167"/>
            <a:ext cx="1180829" cy="1046639"/>
            <a:chOff x="3216166" y="1905476"/>
            <a:chExt cx="1180829" cy="1046639"/>
          </a:xfrm>
        </p:grpSpPr>
        <p:sp>
          <p:nvSpPr>
            <p:cNvPr id="104" name="Elipse 103"/>
            <p:cNvSpPr/>
            <p:nvPr/>
          </p:nvSpPr>
          <p:spPr bwMode="auto">
            <a:xfrm>
              <a:off x="3742401" y="1905476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06" name="Conector recto 105"/>
            <p:cNvCxnSpPr>
              <a:stCxn id="104" idx="4"/>
              <a:endCxn id="109" idx="0"/>
            </p:cNvCxnSpPr>
            <p:nvPr/>
          </p:nvCxnSpPr>
          <p:spPr bwMode="auto">
            <a:xfrm flipH="1">
              <a:off x="3372116" y="2257996"/>
              <a:ext cx="554545" cy="27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9" name="CuadroTexto 108"/>
            <p:cNvSpPr txBox="1"/>
            <p:nvPr/>
          </p:nvSpPr>
          <p:spPr>
            <a:xfrm>
              <a:off x="3216166" y="2529584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CuadroTexto 110"/>
                <p:cNvSpPr txBox="1"/>
                <p:nvPr/>
              </p:nvSpPr>
              <p:spPr>
                <a:xfrm>
                  <a:off x="3770710" y="2542820"/>
                  <a:ext cx="626285" cy="4092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normAutofit fontScale="85000" lnSpcReduction="10000"/>
                </a:bodyPr>
                <a:lstStyle/>
                <a:p>
                  <a:r>
                    <a:rPr lang="en-US" sz="2000" dirty="0"/>
                    <a:t>1(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a14:m>
                  <a:r>
                    <a:rPr lang="en-US" sz="2000" dirty="0"/>
                    <a:t>) </a:t>
                  </a:r>
                  <a:endParaRPr lang="en-US" sz="2000" baseline="-25000" dirty="0"/>
                </a:p>
              </p:txBody>
            </p:sp>
          </mc:Choice>
          <mc:Fallback xmlns="">
            <p:sp>
              <p:nvSpPr>
                <p:cNvPr id="111" name="CuadroTexto 1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0710" y="2542820"/>
                  <a:ext cx="626285" cy="409295"/>
                </a:xfrm>
                <a:prstGeom prst="rect">
                  <a:avLst/>
                </a:prstGeom>
                <a:blipFill>
                  <a:blip r:embed="rId3"/>
                  <a:stretch>
                    <a:fillRect l="-5825" t="-11765" r="-2038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2" name="Conector recto 111"/>
            <p:cNvCxnSpPr>
              <a:stCxn id="104" idx="4"/>
              <a:endCxn id="111" idx="0"/>
            </p:cNvCxnSpPr>
            <p:nvPr/>
          </p:nvCxnSpPr>
          <p:spPr bwMode="auto">
            <a:xfrm>
              <a:off x="3926661" y="2257996"/>
              <a:ext cx="157192" cy="2848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Conector recto 121"/>
            <p:cNvCxnSpPr>
              <a:stCxn id="104" idx="4"/>
            </p:cNvCxnSpPr>
            <p:nvPr/>
          </p:nvCxnSpPr>
          <p:spPr bwMode="auto">
            <a:xfrm>
              <a:off x="3926661" y="2257996"/>
              <a:ext cx="470334" cy="2517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Conector recto 123"/>
            <p:cNvCxnSpPr>
              <a:stCxn id="104" idx="4"/>
            </p:cNvCxnSpPr>
            <p:nvPr/>
          </p:nvCxnSpPr>
          <p:spPr bwMode="auto">
            <a:xfrm>
              <a:off x="3926661" y="2257996"/>
              <a:ext cx="470334" cy="10385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5" name="CuadroTexto 124"/>
            <p:cNvSpPr txBox="1"/>
            <p:nvPr/>
          </p:nvSpPr>
          <p:spPr>
            <a:xfrm>
              <a:off x="3396868" y="2130935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sz="1800" dirty="0"/>
                <a:t>x</a:t>
              </a:r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6792553" y="1703546"/>
            <a:ext cx="1050705" cy="1277961"/>
            <a:chOff x="9206075" y="1856630"/>
            <a:chExt cx="1050705" cy="1277961"/>
          </a:xfrm>
        </p:grpSpPr>
        <p:sp>
          <p:nvSpPr>
            <p:cNvPr id="127" name="Elipse 126"/>
            <p:cNvSpPr/>
            <p:nvPr/>
          </p:nvSpPr>
          <p:spPr bwMode="auto">
            <a:xfrm>
              <a:off x="9732310" y="1856630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28" name="Conector recto 127"/>
            <p:cNvCxnSpPr>
              <a:stCxn id="127" idx="4"/>
              <a:endCxn id="129" idx="0"/>
            </p:cNvCxnSpPr>
            <p:nvPr/>
          </p:nvCxnSpPr>
          <p:spPr bwMode="auto">
            <a:xfrm flipH="1">
              <a:off x="9362025" y="2209150"/>
              <a:ext cx="554545" cy="25167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9" name="CuadroTexto 128"/>
            <p:cNvSpPr txBox="1"/>
            <p:nvPr/>
          </p:nvSpPr>
          <p:spPr>
            <a:xfrm>
              <a:off x="9206075" y="2460821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000" dirty="0"/>
                <a:t>2</a:t>
              </a:r>
            </a:p>
          </p:txBody>
        </p:sp>
        <p:sp>
          <p:nvSpPr>
            <p:cNvPr id="130" name="CuadroTexto 129"/>
            <p:cNvSpPr txBox="1"/>
            <p:nvPr/>
          </p:nvSpPr>
          <p:spPr>
            <a:xfrm>
              <a:off x="9682210" y="2739231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000" dirty="0"/>
                <a:t>1</a:t>
              </a:r>
            </a:p>
          </p:txBody>
        </p:sp>
        <p:cxnSp>
          <p:nvCxnSpPr>
            <p:cNvPr id="131" name="Conector recto 130"/>
            <p:cNvCxnSpPr>
              <a:stCxn id="127" idx="4"/>
              <a:endCxn id="130" idx="0"/>
            </p:cNvCxnSpPr>
            <p:nvPr/>
          </p:nvCxnSpPr>
          <p:spPr bwMode="auto">
            <a:xfrm flipH="1">
              <a:off x="9838160" y="2209150"/>
              <a:ext cx="78410" cy="53008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Conector recto 131"/>
            <p:cNvCxnSpPr>
              <a:stCxn id="127" idx="4"/>
            </p:cNvCxnSpPr>
            <p:nvPr/>
          </p:nvCxnSpPr>
          <p:spPr bwMode="auto">
            <a:xfrm>
              <a:off x="9916570" y="2209150"/>
              <a:ext cx="269050" cy="2640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Conector recto 132"/>
            <p:cNvCxnSpPr>
              <a:stCxn id="127" idx="4"/>
            </p:cNvCxnSpPr>
            <p:nvPr/>
          </p:nvCxnSpPr>
          <p:spPr bwMode="auto">
            <a:xfrm>
              <a:off x="9916570" y="2209150"/>
              <a:ext cx="340210" cy="12583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4" name="CuadroTexto 133"/>
            <p:cNvSpPr txBox="1"/>
            <p:nvPr/>
          </p:nvSpPr>
          <p:spPr>
            <a:xfrm>
              <a:off x="9319174" y="2068655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sz="1800" dirty="0"/>
                <a:t>x</a:t>
              </a:r>
            </a:p>
          </p:txBody>
        </p:sp>
        <p:sp>
          <p:nvSpPr>
            <p:cNvPr id="135" name="CuadroTexto 134"/>
            <p:cNvSpPr txBox="1"/>
            <p:nvPr/>
          </p:nvSpPr>
          <p:spPr>
            <a:xfrm>
              <a:off x="9639297" y="2343870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sz="1800" dirty="0"/>
                <a:t>x</a:t>
              </a:r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8178431" y="1686196"/>
            <a:ext cx="806972" cy="675452"/>
            <a:chOff x="8178431" y="1686196"/>
            <a:chExt cx="806972" cy="675452"/>
          </a:xfrm>
        </p:grpSpPr>
        <p:sp>
          <p:nvSpPr>
            <p:cNvPr id="46" name="Flecha derecha 45"/>
            <p:cNvSpPr/>
            <p:nvPr/>
          </p:nvSpPr>
          <p:spPr bwMode="auto">
            <a:xfrm rot="10800000">
              <a:off x="8178431" y="2063605"/>
              <a:ext cx="806972" cy="298043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Rectángulo 136"/>
                <p:cNvSpPr/>
                <p:nvPr/>
              </p:nvSpPr>
              <p:spPr>
                <a:xfrm>
                  <a:off x="8274836" y="1686196"/>
                  <a:ext cx="5621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𝑇</m:t>
                            </m:r>
                          </m:e>
                          <m:sub>
                            <m:r>
                              <a:rPr lang="es-ES" i="1"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𝑥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7" name="Rectángulo 1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4836" y="1686196"/>
                  <a:ext cx="562141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1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6" name="Flecha izquierda y derecha 65"/>
          <p:cNvSpPr/>
          <p:nvPr/>
        </p:nvSpPr>
        <p:spPr bwMode="auto">
          <a:xfrm>
            <a:off x="4814313" y="1995531"/>
            <a:ext cx="1626140" cy="629696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rial" charset="0"/>
                <a:ea typeface="ＭＳ Ｐゴシック" charset="-128"/>
              </a:rPr>
              <a:t>M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rPr>
              <a:t>atch!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cxnSp>
        <p:nvCxnSpPr>
          <p:cNvPr id="68" name="Conector recto 67"/>
          <p:cNvCxnSpPr/>
          <p:nvPr/>
        </p:nvCxnSpPr>
        <p:spPr bwMode="auto">
          <a:xfrm rot="5400000">
            <a:off x="5973042" y="3228119"/>
            <a:ext cx="684874" cy="2009379"/>
          </a:xfrm>
          <a:prstGeom prst="curvedConnector3">
            <a:avLst>
              <a:gd name="adj1" fmla="val 7503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2" name="CuadroTexto 141"/>
          <p:cNvSpPr txBox="1"/>
          <p:nvPr/>
        </p:nvSpPr>
        <p:spPr>
          <a:xfrm>
            <a:off x="6612496" y="4108567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6541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0" animBg="1"/>
      <p:bldP spid="136" grpId="0" animBg="1"/>
      <p:bldP spid="75" grpId="0" animBg="1"/>
      <p:bldP spid="75" grpId="1" animBg="1"/>
      <p:bldP spid="138" grpId="0" animBg="1"/>
      <p:bldP spid="138" grpId="1" animBg="1"/>
      <p:bldP spid="126" grpId="0" animBg="1"/>
      <p:bldP spid="73" grpId="0" animBg="1"/>
      <p:bldP spid="66" grpId="0" animBg="1"/>
      <p:bldP spid="1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ángulo 145"/>
          <p:cNvSpPr/>
          <p:nvPr/>
        </p:nvSpPr>
        <p:spPr bwMode="auto">
          <a:xfrm>
            <a:off x="7864088" y="4332671"/>
            <a:ext cx="1045371" cy="1080502"/>
          </a:xfrm>
          <a:prstGeom prst="rect">
            <a:avLst/>
          </a:prstGeom>
          <a:solidFill>
            <a:srgbClr val="DDFF6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39" name="Rectángulo 138"/>
          <p:cNvSpPr/>
          <p:nvPr/>
        </p:nvSpPr>
        <p:spPr bwMode="auto">
          <a:xfrm>
            <a:off x="9281174" y="1657227"/>
            <a:ext cx="2010010" cy="1495037"/>
          </a:xfrm>
          <a:prstGeom prst="rect">
            <a:avLst/>
          </a:prstGeom>
          <a:solidFill>
            <a:srgbClr val="DDFF6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36" name="Rectángulo 135"/>
          <p:cNvSpPr/>
          <p:nvPr/>
        </p:nvSpPr>
        <p:spPr bwMode="auto">
          <a:xfrm>
            <a:off x="2999656" y="1826100"/>
            <a:ext cx="1479484" cy="1125652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6" name="Rectángulo 125"/>
          <p:cNvSpPr/>
          <p:nvPr/>
        </p:nvSpPr>
        <p:spPr bwMode="auto">
          <a:xfrm>
            <a:off x="4840541" y="4403522"/>
            <a:ext cx="928374" cy="678948"/>
          </a:xfrm>
          <a:prstGeom prst="rect">
            <a:avLst/>
          </a:prstGeom>
          <a:solidFill>
            <a:srgbClr val="FF99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Example</a:t>
            </a:r>
          </a:p>
        </p:txBody>
      </p:sp>
      <p:sp>
        <p:nvSpPr>
          <p:cNvPr id="71" name="Elipse 70"/>
          <p:cNvSpPr/>
          <p:nvPr/>
        </p:nvSpPr>
        <p:spPr bwMode="auto">
          <a:xfrm>
            <a:off x="7135908" y="3537850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72" name="Elipse 71"/>
          <p:cNvSpPr/>
          <p:nvPr/>
        </p:nvSpPr>
        <p:spPr bwMode="auto">
          <a:xfrm>
            <a:off x="4996238" y="4523619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6661179" y="5806331"/>
            <a:ext cx="291041" cy="286956"/>
            <a:chOff x="4777138" y="5777009"/>
            <a:chExt cx="291041" cy="286956"/>
          </a:xfrm>
        </p:grpSpPr>
        <p:sp>
          <p:nvSpPr>
            <p:cNvPr id="91" name="Rectángulo 90"/>
            <p:cNvSpPr/>
            <p:nvPr/>
          </p:nvSpPr>
          <p:spPr bwMode="auto">
            <a:xfrm>
              <a:off x="4777138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2" name="Rectángulo 91"/>
            <p:cNvSpPr/>
            <p:nvPr/>
          </p:nvSpPr>
          <p:spPr bwMode="auto">
            <a:xfrm>
              <a:off x="4924694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3" name="Rectángulo 92"/>
            <p:cNvSpPr/>
            <p:nvPr/>
          </p:nvSpPr>
          <p:spPr bwMode="auto">
            <a:xfrm>
              <a:off x="4777138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4" name="Rectángulo 93"/>
            <p:cNvSpPr/>
            <p:nvPr/>
          </p:nvSpPr>
          <p:spPr bwMode="auto">
            <a:xfrm>
              <a:off x="4924694" y="5920487"/>
              <a:ext cx="143485" cy="14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6096000" y="5806331"/>
            <a:ext cx="284440" cy="286956"/>
            <a:chOff x="4211960" y="5777009"/>
            <a:chExt cx="284440" cy="286956"/>
          </a:xfrm>
        </p:grpSpPr>
        <p:sp>
          <p:nvSpPr>
            <p:cNvPr id="95" name="Rectángulo 94"/>
            <p:cNvSpPr/>
            <p:nvPr/>
          </p:nvSpPr>
          <p:spPr bwMode="auto">
            <a:xfrm>
              <a:off x="4211962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6" name="Rectángulo 95"/>
            <p:cNvSpPr/>
            <p:nvPr/>
          </p:nvSpPr>
          <p:spPr bwMode="auto">
            <a:xfrm>
              <a:off x="4352915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7" name="Rectángulo 96"/>
            <p:cNvSpPr/>
            <p:nvPr/>
          </p:nvSpPr>
          <p:spPr bwMode="auto">
            <a:xfrm>
              <a:off x="4211960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8" name="Rectángulo 97"/>
            <p:cNvSpPr/>
            <p:nvPr/>
          </p:nvSpPr>
          <p:spPr bwMode="auto">
            <a:xfrm>
              <a:off x="4352914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cxnSp>
        <p:nvCxnSpPr>
          <p:cNvPr id="107" name="Conector recto 106"/>
          <p:cNvCxnSpPr>
            <a:stCxn id="71" idx="4"/>
            <a:endCxn id="72" idx="0"/>
          </p:cNvCxnSpPr>
          <p:nvPr/>
        </p:nvCxnSpPr>
        <p:spPr bwMode="auto">
          <a:xfrm flipH="1">
            <a:off x="5180498" y="3890371"/>
            <a:ext cx="2139670" cy="633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Conector recto 109"/>
          <p:cNvCxnSpPr>
            <a:stCxn id="71" idx="4"/>
            <a:endCxn id="140" idx="0"/>
          </p:cNvCxnSpPr>
          <p:nvPr/>
        </p:nvCxnSpPr>
        <p:spPr bwMode="auto">
          <a:xfrm>
            <a:off x="7320168" y="3890371"/>
            <a:ext cx="1105448" cy="633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Conector recto 112"/>
          <p:cNvCxnSpPr>
            <a:stCxn id="72" idx="4"/>
          </p:cNvCxnSpPr>
          <p:nvPr/>
        </p:nvCxnSpPr>
        <p:spPr bwMode="auto">
          <a:xfrm>
            <a:off x="5180498" y="4876139"/>
            <a:ext cx="411446" cy="1470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Conector recto 113"/>
          <p:cNvCxnSpPr>
            <a:stCxn id="72" idx="4"/>
          </p:cNvCxnSpPr>
          <p:nvPr/>
        </p:nvCxnSpPr>
        <p:spPr bwMode="auto">
          <a:xfrm flipV="1">
            <a:off x="5180498" y="4869160"/>
            <a:ext cx="483454" cy="69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0" name="Elipse 139"/>
          <p:cNvSpPr/>
          <p:nvPr/>
        </p:nvSpPr>
        <p:spPr bwMode="auto">
          <a:xfrm>
            <a:off x="8241356" y="4523619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57" name="Conector recto 156"/>
          <p:cNvCxnSpPr>
            <a:stCxn id="140" idx="4"/>
          </p:cNvCxnSpPr>
          <p:nvPr/>
        </p:nvCxnSpPr>
        <p:spPr bwMode="auto">
          <a:xfrm flipH="1">
            <a:off x="8175344" y="4876139"/>
            <a:ext cx="250273" cy="1534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8" name="Conector recto 157"/>
          <p:cNvCxnSpPr>
            <a:stCxn id="140" idx="4"/>
          </p:cNvCxnSpPr>
          <p:nvPr/>
        </p:nvCxnSpPr>
        <p:spPr bwMode="auto">
          <a:xfrm flipH="1">
            <a:off x="8241356" y="4876140"/>
            <a:ext cx="184260" cy="831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ángulo 5"/>
          <p:cNvSpPr/>
          <p:nvPr/>
        </p:nvSpPr>
        <p:spPr bwMode="auto">
          <a:xfrm>
            <a:off x="2262473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" name="Rectángulo 9"/>
          <p:cNvSpPr/>
          <p:nvPr/>
        </p:nvSpPr>
        <p:spPr bwMode="auto">
          <a:xfrm>
            <a:off x="1828904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4" name="Rectángulo 13"/>
          <p:cNvSpPr/>
          <p:nvPr/>
        </p:nvSpPr>
        <p:spPr bwMode="auto">
          <a:xfrm>
            <a:off x="2259298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5" name="Rectángulo 14"/>
          <p:cNvSpPr/>
          <p:nvPr/>
        </p:nvSpPr>
        <p:spPr bwMode="auto">
          <a:xfrm>
            <a:off x="2481449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" name="Rectángulo 15"/>
          <p:cNvSpPr/>
          <p:nvPr/>
        </p:nvSpPr>
        <p:spPr bwMode="auto">
          <a:xfrm>
            <a:off x="2259298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" name="Rectángulo 16"/>
          <p:cNvSpPr/>
          <p:nvPr/>
        </p:nvSpPr>
        <p:spPr bwMode="auto">
          <a:xfrm>
            <a:off x="2481449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8" name="Rectángulo 17"/>
          <p:cNvSpPr/>
          <p:nvPr/>
        </p:nvSpPr>
        <p:spPr bwMode="auto">
          <a:xfrm>
            <a:off x="1828904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9" name="Rectángulo 18"/>
          <p:cNvSpPr/>
          <p:nvPr/>
        </p:nvSpPr>
        <p:spPr bwMode="auto">
          <a:xfrm>
            <a:off x="2041116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0" name="Rectángulo 19"/>
          <p:cNvSpPr/>
          <p:nvPr/>
        </p:nvSpPr>
        <p:spPr bwMode="auto">
          <a:xfrm>
            <a:off x="1828904" y="465313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1" name="Rectángulo 20"/>
          <p:cNvSpPr/>
          <p:nvPr/>
        </p:nvSpPr>
        <p:spPr bwMode="auto">
          <a:xfrm>
            <a:off x="2041116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0" name="Rectángulo 29"/>
          <p:cNvSpPr/>
          <p:nvPr/>
        </p:nvSpPr>
        <p:spPr bwMode="auto">
          <a:xfrm>
            <a:off x="3137806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1" name="Rectángulo 30"/>
          <p:cNvSpPr/>
          <p:nvPr/>
        </p:nvSpPr>
        <p:spPr bwMode="auto">
          <a:xfrm>
            <a:off x="3350018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2" name="Rectángulo 31"/>
          <p:cNvSpPr/>
          <p:nvPr/>
        </p:nvSpPr>
        <p:spPr bwMode="auto">
          <a:xfrm>
            <a:off x="3137806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3350018" y="465313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4" name="Rectángulo 33"/>
          <p:cNvSpPr/>
          <p:nvPr/>
        </p:nvSpPr>
        <p:spPr bwMode="auto">
          <a:xfrm>
            <a:off x="2697473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5" name="Rectángulo 34"/>
          <p:cNvSpPr/>
          <p:nvPr/>
        </p:nvSpPr>
        <p:spPr bwMode="auto">
          <a:xfrm>
            <a:off x="2919624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6" name="Rectángulo 35"/>
          <p:cNvSpPr/>
          <p:nvPr/>
        </p:nvSpPr>
        <p:spPr bwMode="auto">
          <a:xfrm>
            <a:off x="2697473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7" name="Rectángulo 36"/>
          <p:cNvSpPr/>
          <p:nvPr/>
        </p:nvSpPr>
        <p:spPr bwMode="auto">
          <a:xfrm>
            <a:off x="2919624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4" name="Rectángulo 53"/>
          <p:cNvSpPr/>
          <p:nvPr/>
        </p:nvSpPr>
        <p:spPr bwMode="auto">
          <a:xfrm>
            <a:off x="3137806" y="57332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5" name="Rectángulo 54"/>
          <p:cNvSpPr/>
          <p:nvPr/>
        </p:nvSpPr>
        <p:spPr bwMode="auto">
          <a:xfrm>
            <a:off x="3350018" y="573325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6" name="Rectángulo 55"/>
          <p:cNvSpPr/>
          <p:nvPr/>
        </p:nvSpPr>
        <p:spPr bwMode="auto">
          <a:xfrm>
            <a:off x="3137806" y="594928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7" name="Rectángulo 56"/>
          <p:cNvSpPr/>
          <p:nvPr/>
        </p:nvSpPr>
        <p:spPr bwMode="auto">
          <a:xfrm>
            <a:off x="3350018" y="594928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8" name="Rectángulo 57"/>
          <p:cNvSpPr/>
          <p:nvPr/>
        </p:nvSpPr>
        <p:spPr bwMode="auto">
          <a:xfrm>
            <a:off x="2697473" y="57332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9" name="Rectángulo 58"/>
          <p:cNvSpPr/>
          <p:nvPr/>
        </p:nvSpPr>
        <p:spPr bwMode="auto">
          <a:xfrm>
            <a:off x="2919624" y="57332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0" name="Rectángulo 59"/>
          <p:cNvSpPr/>
          <p:nvPr/>
        </p:nvSpPr>
        <p:spPr bwMode="auto">
          <a:xfrm>
            <a:off x="2697473" y="594928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1" name="Rectángulo 60"/>
          <p:cNvSpPr/>
          <p:nvPr/>
        </p:nvSpPr>
        <p:spPr bwMode="auto">
          <a:xfrm>
            <a:off x="2919624" y="594928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1" name="Rectángulo 160"/>
          <p:cNvSpPr/>
          <p:nvPr/>
        </p:nvSpPr>
        <p:spPr bwMode="auto">
          <a:xfrm>
            <a:off x="2698902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2" name="Rectángulo 161"/>
          <p:cNvSpPr/>
          <p:nvPr/>
        </p:nvSpPr>
        <p:spPr bwMode="auto">
          <a:xfrm>
            <a:off x="3134296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3" name="Rectángulo 162"/>
          <p:cNvSpPr/>
          <p:nvPr/>
        </p:nvSpPr>
        <p:spPr bwMode="auto">
          <a:xfrm>
            <a:off x="2698791" y="5301108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4" name="Rectángulo 163"/>
          <p:cNvSpPr/>
          <p:nvPr/>
        </p:nvSpPr>
        <p:spPr bwMode="auto">
          <a:xfrm>
            <a:off x="3134185" y="5301108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" name="Rectángulo 11"/>
          <p:cNvSpPr/>
          <p:nvPr/>
        </p:nvSpPr>
        <p:spPr bwMode="auto">
          <a:xfrm>
            <a:off x="1823591" y="4429342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1" name="Rectángulo 120"/>
          <p:cNvSpPr/>
          <p:nvPr/>
        </p:nvSpPr>
        <p:spPr bwMode="auto">
          <a:xfrm>
            <a:off x="2697826" y="4430534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3" name="Rectángulo 122"/>
          <p:cNvSpPr/>
          <p:nvPr/>
        </p:nvSpPr>
        <p:spPr bwMode="auto">
          <a:xfrm>
            <a:off x="2698440" y="5297805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1" name="Rectángulo 170"/>
          <p:cNvSpPr/>
          <p:nvPr/>
        </p:nvSpPr>
        <p:spPr bwMode="auto">
          <a:xfrm>
            <a:off x="1821519" y="5306793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72" name="Conector recto 171"/>
          <p:cNvCxnSpPr>
            <a:stCxn id="71" idx="4"/>
          </p:cNvCxnSpPr>
          <p:nvPr/>
        </p:nvCxnSpPr>
        <p:spPr bwMode="auto">
          <a:xfrm>
            <a:off x="7320168" y="3890370"/>
            <a:ext cx="104470" cy="2588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Conector recto 104"/>
          <p:cNvCxnSpPr>
            <a:stCxn id="72" idx="3"/>
            <a:endCxn id="91" idx="0"/>
          </p:cNvCxnSpPr>
          <p:nvPr/>
        </p:nvCxnSpPr>
        <p:spPr bwMode="auto">
          <a:xfrm rot="16200000" flipH="1">
            <a:off x="5400657" y="4474065"/>
            <a:ext cx="981817" cy="168271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CuadroTexto 8"/>
          <p:cNvSpPr txBox="1"/>
          <p:nvPr/>
        </p:nvSpPr>
        <p:spPr>
          <a:xfrm>
            <a:off x="4868598" y="4756118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x</a:t>
            </a:r>
          </a:p>
        </p:txBody>
      </p:sp>
      <p:cxnSp>
        <p:nvCxnSpPr>
          <p:cNvPr id="100" name="Conector recto 99"/>
          <p:cNvCxnSpPr>
            <a:stCxn id="140" idx="5"/>
            <a:endCxn id="92" idx="3"/>
          </p:cNvCxnSpPr>
          <p:nvPr/>
        </p:nvCxnSpPr>
        <p:spPr bwMode="auto">
          <a:xfrm rot="5400000">
            <a:off x="7227285" y="4549448"/>
            <a:ext cx="1053556" cy="1603688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2" name="CuadroTexto 101"/>
          <p:cNvSpPr txBox="1"/>
          <p:nvPr/>
        </p:nvSpPr>
        <p:spPr>
          <a:xfrm>
            <a:off x="8490331" y="4737664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y</a:t>
            </a:r>
          </a:p>
        </p:txBody>
      </p:sp>
      <p:cxnSp>
        <p:nvCxnSpPr>
          <p:cNvPr id="119" name="Conector recto 118"/>
          <p:cNvCxnSpPr>
            <a:stCxn id="72" idx="4"/>
            <a:endCxn id="95" idx="0"/>
          </p:cNvCxnSpPr>
          <p:nvPr/>
        </p:nvCxnSpPr>
        <p:spPr bwMode="auto">
          <a:xfrm>
            <a:off x="5180499" y="4876139"/>
            <a:ext cx="987247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0" name="Conector recto 119"/>
          <p:cNvCxnSpPr>
            <a:stCxn id="140" idx="4"/>
            <a:endCxn id="96" idx="0"/>
          </p:cNvCxnSpPr>
          <p:nvPr/>
        </p:nvCxnSpPr>
        <p:spPr bwMode="auto">
          <a:xfrm rot="5400000">
            <a:off x="6902061" y="4282776"/>
            <a:ext cx="930192" cy="2116918"/>
          </a:xfrm>
          <a:prstGeom prst="curvedConnector3">
            <a:avLst>
              <a:gd name="adj1" fmla="val 6560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1" name="CuadroTexto 100"/>
          <p:cNvSpPr txBox="1"/>
          <p:nvPr/>
        </p:nvSpPr>
        <p:spPr>
          <a:xfrm>
            <a:off x="7971133" y="5023212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uadroTexto 73"/>
              <p:cNvSpPr txBox="1"/>
              <p:nvPr/>
            </p:nvSpPr>
            <p:spPr>
              <a:xfrm>
                <a:off x="5774746" y="5711944"/>
                <a:ext cx="433298" cy="433335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CuadroTexto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746" y="5711944"/>
                <a:ext cx="433298" cy="4333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/>
          <p:cNvSpPr txBox="1"/>
          <p:nvPr/>
        </p:nvSpPr>
        <p:spPr>
          <a:xfrm>
            <a:off x="5975783" y="6067341"/>
            <a:ext cx="493433" cy="455655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dirty="0"/>
              <a:t>(1)</a:t>
            </a:r>
          </a:p>
        </p:txBody>
      </p:sp>
      <p:sp>
        <p:nvSpPr>
          <p:cNvPr id="77" name="CuadroTexto 76"/>
          <p:cNvSpPr txBox="1"/>
          <p:nvPr/>
        </p:nvSpPr>
        <p:spPr>
          <a:xfrm>
            <a:off x="6565488" y="6077464"/>
            <a:ext cx="493433" cy="455655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dirty="0"/>
              <a:t>(2)</a:t>
            </a:r>
          </a:p>
        </p:txBody>
      </p:sp>
      <p:sp>
        <p:nvSpPr>
          <p:cNvPr id="78" name="Elipse 77"/>
          <p:cNvSpPr/>
          <p:nvPr/>
        </p:nvSpPr>
        <p:spPr bwMode="auto">
          <a:xfrm>
            <a:off x="9806171" y="1796013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1" name="Conector recto 10"/>
          <p:cNvCxnSpPr>
            <a:stCxn id="78" idx="4"/>
          </p:cNvCxnSpPr>
          <p:nvPr/>
        </p:nvCxnSpPr>
        <p:spPr bwMode="auto">
          <a:xfrm flipH="1">
            <a:off x="9572931" y="2148533"/>
            <a:ext cx="417500" cy="17081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CuadroTexto 12"/>
          <p:cNvSpPr txBox="1"/>
          <p:nvPr/>
        </p:nvSpPr>
        <p:spPr>
          <a:xfrm>
            <a:off x="9279936" y="2400204"/>
            <a:ext cx="311900" cy="39536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endParaRPr lang="en-US" sz="2000" dirty="0"/>
          </a:p>
        </p:txBody>
      </p:sp>
      <p:sp>
        <p:nvSpPr>
          <p:cNvPr id="85" name="CuadroTexto 84"/>
          <p:cNvSpPr txBox="1"/>
          <p:nvPr/>
        </p:nvSpPr>
        <p:spPr>
          <a:xfrm>
            <a:off x="9834481" y="2400204"/>
            <a:ext cx="311900" cy="39536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endParaRPr lang="en-US" sz="2000" dirty="0"/>
          </a:p>
        </p:txBody>
      </p:sp>
      <p:cxnSp>
        <p:nvCxnSpPr>
          <p:cNvPr id="86" name="Conector recto 85"/>
          <p:cNvCxnSpPr>
            <a:stCxn id="78" idx="4"/>
          </p:cNvCxnSpPr>
          <p:nvPr/>
        </p:nvCxnSpPr>
        <p:spPr bwMode="auto">
          <a:xfrm flipH="1">
            <a:off x="9709044" y="2148533"/>
            <a:ext cx="281387" cy="3568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9" name="Conector recto 98"/>
          <p:cNvCxnSpPr>
            <a:stCxn id="78" idx="4"/>
            <a:endCxn id="141" idx="0"/>
          </p:cNvCxnSpPr>
          <p:nvPr/>
        </p:nvCxnSpPr>
        <p:spPr bwMode="auto">
          <a:xfrm>
            <a:off x="9990431" y="2148533"/>
            <a:ext cx="223755" cy="6083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3" name="Conector recto 102"/>
          <p:cNvCxnSpPr>
            <a:stCxn id="78" idx="4"/>
            <a:endCxn id="143" idx="0"/>
          </p:cNvCxnSpPr>
          <p:nvPr/>
        </p:nvCxnSpPr>
        <p:spPr bwMode="auto">
          <a:xfrm>
            <a:off x="9990431" y="2148533"/>
            <a:ext cx="961806" cy="50063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48" name="Grupo 47"/>
          <p:cNvGrpSpPr/>
          <p:nvPr/>
        </p:nvGrpSpPr>
        <p:grpSpPr>
          <a:xfrm>
            <a:off x="3136125" y="1938167"/>
            <a:ext cx="1180829" cy="1046639"/>
            <a:chOff x="3216166" y="1905476"/>
            <a:chExt cx="1180829" cy="1046639"/>
          </a:xfrm>
        </p:grpSpPr>
        <p:sp>
          <p:nvSpPr>
            <p:cNvPr id="104" name="Elipse 103"/>
            <p:cNvSpPr/>
            <p:nvPr/>
          </p:nvSpPr>
          <p:spPr bwMode="auto">
            <a:xfrm>
              <a:off x="3742401" y="1905476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06" name="Conector recto 105"/>
            <p:cNvCxnSpPr>
              <a:stCxn id="104" idx="4"/>
              <a:endCxn id="109" idx="0"/>
            </p:cNvCxnSpPr>
            <p:nvPr/>
          </p:nvCxnSpPr>
          <p:spPr bwMode="auto">
            <a:xfrm flipH="1">
              <a:off x="3372116" y="2257996"/>
              <a:ext cx="554545" cy="27158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09" name="CuadroTexto 108"/>
            <p:cNvSpPr txBox="1"/>
            <p:nvPr/>
          </p:nvSpPr>
          <p:spPr>
            <a:xfrm>
              <a:off x="3216166" y="2529584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000" dirty="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CuadroTexto 110"/>
                <p:cNvSpPr txBox="1"/>
                <p:nvPr/>
              </p:nvSpPr>
              <p:spPr>
                <a:xfrm>
                  <a:off x="3770710" y="2542820"/>
                  <a:ext cx="626285" cy="409295"/>
                </a:xfrm>
                <a:prstGeom prst="rect">
                  <a:avLst/>
                </a:prstGeom>
                <a:noFill/>
              </p:spPr>
              <p:txBody>
                <a:bodyPr wrap="none" rtlCol="0">
                  <a:normAutofit fontScale="85000" lnSpcReduction="10000"/>
                </a:bodyPr>
                <a:lstStyle/>
                <a:p>
                  <a:r>
                    <a:rPr lang="en-US" sz="2000" dirty="0"/>
                    <a:t>1(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s-ES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a14:m>
                  <a:r>
                    <a:rPr lang="en-US" sz="2000" dirty="0"/>
                    <a:t>) </a:t>
                  </a:r>
                  <a:endParaRPr lang="en-US" sz="2000" baseline="-25000" dirty="0"/>
                </a:p>
              </p:txBody>
            </p:sp>
          </mc:Choice>
          <mc:Fallback xmlns="">
            <p:sp>
              <p:nvSpPr>
                <p:cNvPr id="111" name="CuadroTexto 1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0710" y="2542820"/>
                  <a:ext cx="626285" cy="409295"/>
                </a:xfrm>
                <a:prstGeom prst="rect">
                  <a:avLst/>
                </a:prstGeom>
                <a:blipFill>
                  <a:blip r:embed="rId3"/>
                  <a:stretch>
                    <a:fillRect l="-5825" t="-11765" r="-2038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2" name="Conector recto 111"/>
            <p:cNvCxnSpPr>
              <a:stCxn id="104" idx="4"/>
              <a:endCxn id="111" idx="0"/>
            </p:cNvCxnSpPr>
            <p:nvPr/>
          </p:nvCxnSpPr>
          <p:spPr bwMode="auto">
            <a:xfrm>
              <a:off x="3926661" y="2257996"/>
              <a:ext cx="157192" cy="28482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2" name="Conector recto 121"/>
            <p:cNvCxnSpPr>
              <a:stCxn id="104" idx="4"/>
            </p:cNvCxnSpPr>
            <p:nvPr/>
          </p:nvCxnSpPr>
          <p:spPr bwMode="auto">
            <a:xfrm>
              <a:off x="3926661" y="2257996"/>
              <a:ext cx="470334" cy="25177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Conector recto 123"/>
            <p:cNvCxnSpPr>
              <a:stCxn id="104" idx="4"/>
            </p:cNvCxnSpPr>
            <p:nvPr/>
          </p:nvCxnSpPr>
          <p:spPr bwMode="auto">
            <a:xfrm>
              <a:off x="3926661" y="2257996"/>
              <a:ext cx="470334" cy="10385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5" name="CuadroTexto 124"/>
            <p:cNvSpPr txBox="1"/>
            <p:nvPr/>
          </p:nvSpPr>
          <p:spPr>
            <a:xfrm>
              <a:off x="3396868" y="2130935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r>
                <a:rPr lang="en-US" sz="1800" dirty="0"/>
                <a:t>x</a:t>
              </a:r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6792553" y="1703546"/>
            <a:ext cx="1050705" cy="1277961"/>
            <a:chOff x="9206075" y="1856630"/>
            <a:chExt cx="1050705" cy="1277961"/>
          </a:xfrm>
        </p:grpSpPr>
        <p:sp>
          <p:nvSpPr>
            <p:cNvPr id="127" name="Elipse 126"/>
            <p:cNvSpPr/>
            <p:nvPr/>
          </p:nvSpPr>
          <p:spPr bwMode="auto">
            <a:xfrm>
              <a:off x="9732310" y="1856630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28" name="Conector recto 127"/>
            <p:cNvCxnSpPr>
              <a:stCxn id="127" idx="4"/>
              <a:endCxn id="129" idx="0"/>
            </p:cNvCxnSpPr>
            <p:nvPr/>
          </p:nvCxnSpPr>
          <p:spPr bwMode="auto">
            <a:xfrm flipH="1">
              <a:off x="9362025" y="2209150"/>
              <a:ext cx="554545" cy="25167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29" name="CuadroTexto 128"/>
            <p:cNvSpPr txBox="1"/>
            <p:nvPr/>
          </p:nvSpPr>
          <p:spPr>
            <a:xfrm>
              <a:off x="9206075" y="2460821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000" dirty="0"/>
                <a:t>2</a:t>
              </a:r>
            </a:p>
          </p:txBody>
        </p:sp>
        <p:sp>
          <p:nvSpPr>
            <p:cNvPr id="130" name="CuadroTexto 129"/>
            <p:cNvSpPr txBox="1"/>
            <p:nvPr/>
          </p:nvSpPr>
          <p:spPr>
            <a:xfrm>
              <a:off x="9682210" y="2739231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 lnSpcReduction="10000"/>
            </a:bodyPr>
            <a:lstStyle/>
            <a:p>
              <a:r>
                <a:rPr lang="en-US" sz="2000" dirty="0"/>
                <a:t>1</a:t>
              </a:r>
            </a:p>
          </p:txBody>
        </p:sp>
        <p:cxnSp>
          <p:nvCxnSpPr>
            <p:cNvPr id="131" name="Conector recto 130"/>
            <p:cNvCxnSpPr>
              <a:stCxn id="127" idx="4"/>
              <a:endCxn id="130" idx="0"/>
            </p:cNvCxnSpPr>
            <p:nvPr/>
          </p:nvCxnSpPr>
          <p:spPr bwMode="auto">
            <a:xfrm flipH="1">
              <a:off x="9838160" y="2209150"/>
              <a:ext cx="78410" cy="53008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Conector recto 131"/>
            <p:cNvCxnSpPr>
              <a:stCxn id="127" idx="4"/>
            </p:cNvCxnSpPr>
            <p:nvPr/>
          </p:nvCxnSpPr>
          <p:spPr bwMode="auto">
            <a:xfrm>
              <a:off x="9916570" y="2209150"/>
              <a:ext cx="269050" cy="26404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Conector recto 132"/>
            <p:cNvCxnSpPr>
              <a:stCxn id="127" idx="4"/>
            </p:cNvCxnSpPr>
            <p:nvPr/>
          </p:nvCxnSpPr>
          <p:spPr bwMode="auto">
            <a:xfrm>
              <a:off x="9916570" y="2209150"/>
              <a:ext cx="340210" cy="125835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4" name="CuadroTexto 133"/>
            <p:cNvSpPr txBox="1"/>
            <p:nvPr/>
          </p:nvSpPr>
          <p:spPr>
            <a:xfrm>
              <a:off x="9319174" y="2068655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endParaRPr lang="en-US" sz="1800" dirty="0"/>
            </a:p>
          </p:txBody>
        </p:sp>
        <p:sp>
          <p:nvSpPr>
            <p:cNvPr id="135" name="CuadroTexto 134"/>
            <p:cNvSpPr txBox="1"/>
            <p:nvPr/>
          </p:nvSpPr>
          <p:spPr>
            <a:xfrm>
              <a:off x="9639297" y="2343870"/>
              <a:ext cx="311900" cy="395360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endParaRPr lang="en-US" sz="1800" dirty="0"/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8178431" y="1686196"/>
            <a:ext cx="806972" cy="675452"/>
            <a:chOff x="8178431" y="1686196"/>
            <a:chExt cx="806972" cy="675452"/>
          </a:xfrm>
        </p:grpSpPr>
        <p:sp>
          <p:nvSpPr>
            <p:cNvPr id="46" name="Flecha derecha 45"/>
            <p:cNvSpPr/>
            <p:nvPr/>
          </p:nvSpPr>
          <p:spPr bwMode="auto">
            <a:xfrm rot="10800000">
              <a:off x="8178431" y="2063605"/>
              <a:ext cx="806972" cy="298043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Rectángulo 136"/>
                <p:cNvSpPr/>
                <p:nvPr/>
              </p:nvSpPr>
              <p:spPr>
                <a:xfrm>
                  <a:off x="8274836" y="1686196"/>
                  <a:ext cx="704232" cy="49084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r>
                              <a:rPr lang="es-ES" i="1"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𝑇</m:t>
                            </m:r>
                          </m:e>
                          <m:sub>
                            <m:r>
                              <a:rPr lang="es-ES" b="0" i="1" smtClean="0"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𝑥𝑦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7" name="Rectángulo 13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4836" y="1686196"/>
                  <a:ext cx="704232" cy="490840"/>
                </a:xfrm>
                <a:prstGeom prst="rect">
                  <a:avLst/>
                </a:prstGeom>
                <a:blipFill>
                  <a:blip r:embed="rId4"/>
                  <a:stretch>
                    <a:fillRect b="-62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6" name="Flecha izquierda y derecha 65"/>
          <p:cNvSpPr/>
          <p:nvPr/>
        </p:nvSpPr>
        <p:spPr bwMode="auto">
          <a:xfrm>
            <a:off x="4814313" y="1995531"/>
            <a:ext cx="1626140" cy="629696"/>
          </a:xfrm>
          <a:prstGeom prst="leftRightArrow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rial" charset="0"/>
                <a:ea typeface="ＭＳ Ｐゴシック" charset="-128"/>
              </a:rPr>
              <a:t>M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charset="-128"/>
              </a:rPr>
              <a:t>atch!</a:t>
            </a: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cxnSp>
        <p:nvCxnSpPr>
          <p:cNvPr id="68" name="Conector recto 67"/>
          <p:cNvCxnSpPr/>
          <p:nvPr/>
        </p:nvCxnSpPr>
        <p:spPr bwMode="auto">
          <a:xfrm rot="5400000">
            <a:off x="5973042" y="3228119"/>
            <a:ext cx="684874" cy="2009379"/>
          </a:xfrm>
          <a:prstGeom prst="curvedConnector3">
            <a:avLst>
              <a:gd name="adj1" fmla="val 7503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1" name="CuadroTexto 140"/>
          <p:cNvSpPr txBox="1"/>
          <p:nvPr/>
        </p:nvSpPr>
        <p:spPr>
          <a:xfrm>
            <a:off x="10058236" y="2756905"/>
            <a:ext cx="311900" cy="39536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r>
              <a:rPr lang="en-US" sz="2000" dirty="0"/>
              <a:t>1</a:t>
            </a:r>
          </a:p>
        </p:txBody>
      </p:sp>
      <p:sp>
        <p:nvSpPr>
          <p:cNvPr id="143" name="CuadroTexto 142"/>
          <p:cNvSpPr txBox="1"/>
          <p:nvPr/>
        </p:nvSpPr>
        <p:spPr>
          <a:xfrm>
            <a:off x="10796287" y="2649169"/>
            <a:ext cx="311900" cy="395360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r>
              <a:rPr lang="en-US" sz="2000" dirty="0"/>
              <a:t>2</a:t>
            </a:r>
          </a:p>
        </p:txBody>
      </p:sp>
      <p:sp>
        <p:nvSpPr>
          <p:cNvPr id="144" name="CuadroTexto 143"/>
          <p:cNvSpPr txBox="1"/>
          <p:nvPr/>
        </p:nvSpPr>
        <p:spPr>
          <a:xfrm>
            <a:off x="10465130" y="2121663"/>
            <a:ext cx="311900" cy="39536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dirty="0"/>
              <a:t>y</a:t>
            </a:r>
          </a:p>
        </p:txBody>
      </p:sp>
      <p:sp>
        <p:nvSpPr>
          <p:cNvPr id="145" name="CuadroTexto 144"/>
          <p:cNvSpPr txBox="1"/>
          <p:nvPr/>
        </p:nvSpPr>
        <p:spPr>
          <a:xfrm>
            <a:off x="10104682" y="2364595"/>
            <a:ext cx="311900" cy="39536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dirty="0"/>
              <a:t>y</a:t>
            </a:r>
          </a:p>
        </p:txBody>
      </p:sp>
      <p:sp>
        <p:nvSpPr>
          <p:cNvPr id="147" name="CuadroTexto 146"/>
          <p:cNvSpPr txBox="1"/>
          <p:nvPr/>
        </p:nvSpPr>
        <p:spPr>
          <a:xfrm>
            <a:off x="6612496" y="4108567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x</a:t>
            </a:r>
          </a:p>
        </p:txBody>
      </p:sp>
      <p:sp>
        <p:nvSpPr>
          <p:cNvPr id="148" name="CuadroTexto 147"/>
          <p:cNvSpPr txBox="1"/>
          <p:nvPr/>
        </p:nvSpPr>
        <p:spPr>
          <a:xfrm>
            <a:off x="6889601" y="1915753"/>
            <a:ext cx="311900" cy="39536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dirty="0"/>
              <a:t>x</a:t>
            </a:r>
          </a:p>
        </p:txBody>
      </p:sp>
      <p:sp>
        <p:nvSpPr>
          <p:cNvPr id="149" name="CuadroTexto 148"/>
          <p:cNvSpPr txBox="1"/>
          <p:nvPr/>
        </p:nvSpPr>
        <p:spPr>
          <a:xfrm>
            <a:off x="7221626" y="2174055"/>
            <a:ext cx="311900" cy="39536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dirty="0"/>
              <a:t>x</a:t>
            </a:r>
          </a:p>
        </p:txBody>
      </p:sp>
      <p:cxnSp>
        <p:nvCxnSpPr>
          <p:cNvPr id="150" name="Conector recto 149"/>
          <p:cNvCxnSpPr>
            <a:stCxn id="71" idx="6"/>
            <a:endCxn id="72" idx="6"/>
          </p:cNvCxnSpPr>
          <p:nvPr/>
        </p:nvCxnSpPr>
        <p:spPr bwMode="auto">
          <a:xfrm flipH="1">
            <a:off x="5364758" y="3714110"/>
            <a:ext cx="2139670" cy="985769"/>
          </a:xfrm>
          <a:prstGeom prst="curvedConnector3">
            <a:avLst>
              <a:gd name="adj1" fmla="val -712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2" name="CuadroTexto 151"/>
          <p:cNvSpPr txBox="1"/>
          <p:nvPr/>
        </p:nvSpPr>
        <p:spPr>
          <a:xfrm>
            <a:off x="7599680" y="3850857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 err="1"/>
              <a:t>xy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60869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39" grpId="0" animBg="1"/>
      <p:bldP spid="140" grpId="0" animBg="1"/>
      <p:bldP spid="102" grpId="0"/>
      <p:bldP spid="101" grpId="0"/>
      <p:bldP spid="78" grpId="0" animBg="1"/>
      <p:bldP spid="13" grpId="0"/>
      <p:bldP spid="85" grpId="0"/>
      <p:bldP spid="66" grpId="0" animBg="1"/>
      <p:bldP spid="141" grpId="0"/>
      <p:bldP spid="143" grpId="0"/>
      <p:bldP spid="144" grpId="0"/>
      <p:bldP spid="145" grpId="0"/>
      <p:bldP spid="148" grpId="0"/>
      <p:bldP spid="149" grpId="0"/>
      <p:bldP spid="15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process – Example</a:t>
            </a:r>
          </a:p>
        </p:txBody>
      </p:sp>
      <p:sp>
        <p:nvSpPr>
          <p:cNvPr id="115" name="Marcador de contenido 89"/>
          <p:cNvSpPr>
            <a:spLocks noGrp="1"/>
          </p:cNvSpPr>
          <p:nvPr>
            <p:ph idx="1"/>
          </p:nvPr>
        </p:nvSpPr>
        <p:spPr>
          <a:xfrm>
            <a:off x="838200" y="1438032"/>
            <a:ext cx="2182553" cy="53626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SVO </a:t>
            </a:r>
            <a:r>
              <a:rPr lang="en-US" sz="2000" b="1" dirty="0"/>
              <a:t>(10 nodes)</a:t>
            </a:r>
          </a:p>
          <a:p>
            <a:pPr lvl="1"/>
            <a:endParaRPr lang="en-US" b="1" dirty="0"/>
          </a:p>
        </p:txBody>
      </p:sp>
      <p:sp>
        <p:nvSpPr>
          <p:cNvPr id="71" name="Elipse 70"/>
          <p:cNvSpPr/>
          <p:nvPr/>
        </p:nvSpPr>
        <p:spPr bwMode="auto">
          <a:xfrm>
            <a:off x="7135908" y="3537850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72" name="Elipse 71"/>
          <p:cNvSpPr/>
          <p:nvPr/>
        </p:nvSpPr>
        <p:spPr bwMode="auto">
          <a:xfrm>
            <a:off x="4996238" y="4523619"/>
            <a:ext cx="368520" cy="35252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grpSp>
        <p:nvGrpSpPr>
          <p:cNvPr id="27" name="Grupo 26"/>
          <p:cNvGrpSpPr/>
          <p:nvPr/>
        </p:nvGrpSpPr>
        <p:grpSpPr>
          <a:xfrm>
            <a:off x="6661179" y="5806331"/>
            <a:ext cx="291041" cy="286956"/>
            <a:chOff x="4777138" y="5777009"/>
            <a:chExt cx="291041" cy="286956"/>
          </a:xfrm>
        </p:grpSpPr>
        <p:sp>
          <p:nvSpPr>
            <p:cNvPr id="91" name="Rectángulo 90"/>
            <p:cNvSpPr/>
            <p:nvPr/>
          </p:nvSpPr>
          <p:spPr bwMode="auto">
            <a:xfrm>
              <a:off x="4777138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2" name="Rectángulo 91"/>
            <p:cNvSpPr/>
            <p:nvPr/>
          </p:nvSpPr>
          <p:spPr bwMode="auto">
            <a:xfrm>
              <a:off x="4924694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3" name="Rectángulo 92"/>
            <p:cNvSpPr/>
            <p:nvPr/>
          </p:nvSpPr>
          <p:spPr bwMode="auto">
            <a:xfrm>
              <a:off x="4777138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4" name="Rectángulo 93"/>
            <p:cNvSpPr/>
            <p:nvPr/>
          </p:nvSpPr>
          <p:spPr bwMode="auto">
            <a:xfrm>
              <a:off x="4924694" y="5920487"/>
              <a:ext cx="143485" cy="14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grpSp>
        <p:nvGrpSpPr>
          <p:cNvPr id="28" name="Grupo 27"/>
          <p:cNvGrpSpPr/>
          <p:nvPr/>
        </p:nvGrpSpPr>
        <p:grpSpPr>
          <a:xfrm>
            <a:off x="6096000" y="5806331"/>
            <a:ext cx="284440" cy="286956"/>
            <a:chOff x="4211960" y="5777009"/>
            <a:chExt cx="284440" cy="286956"/>
          </a:xfrm>
        </p:grpSpPr>
        <p:sp>
          <p:nvSpPr>
            <p:cNvPr id="95" name="Rectángulo 94"/>
            <p:cNvSpPr/>
            <p:nvPr/>
          </p:nvSpPr>
          <p:spPr bwMode="auto">
            <a:xfrm>
              <a:off x="4211962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6" name="Rectángulo 95"/>
            <p:cNvSpPr/>
            <p:nvPr/>
          </p:nvSpPr>
          <p:spPr bwMode="auto">
            <a:xfrm>
              <a:off x="4352915" y="5777009"/>
              <a:ext cx="143485" cy="143478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7" name="Rectángulo 96"/>
            <p:cNvSpPr/>
            <p:nvPr/>
          </p:nvSpPr>
          <p:spPr bwMode="auto">
            <a:xfrm>
              <a:off x="4211960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98" name="Rectángulo 97"/>
            <p:cNvSpPr/>
            <p:nvPr/>
          </p:nvSpPr>
          <p:spPr bwMode="auto">
            <a:xfrm>
              <a:off x="4352914" y="5920487"/>
              <a:ext cx="143485" cy="14347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</p:grpSp>
      <p:cxnSp>
        <p:nvCxnSpPr>
          <p:cNvPr id="107" name="Conector recto 106"/>
          <p:cNvCxnSpPr>
            <a:stCxn id="71" idx="4"/>
            <a:endCxn id="72" idx="0"/>
          </p:cNvCxnSpPr>
          <p:nvPr/>
        </p:nvCxnSpPr>
        <p:spPr bwMode="auto">
          <a:xfrm flipH="1">
            <a:off x="5180498" y="3890371"/>
            <a:ext cx="2139670" cy="6332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3" name="Conector recto 112"/>
          <p:cNvCxnSpPr>
            <a:stCxn id="72" idx="4"/>
          </p:cNvCxnSpPr>
          <p:nvPr/>
        </p:nvCxnSpPr>
        <p:spPr bwMode="auto">
          <a:xfrm>
            <a:off x="5180498" y="4876139"/>
            <a:ext cx="411446" cy="14707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4" name="Conector recto 113"/>
          <p:cNvCxnSpPr>
            <a:stCxn id="72" idx="4"/>
          </p:cNvCxnSpPr>
          <p:nvPr/>
        </p:nvCxnSpPr>
        <p:spPr bwMode="auto">
          <a:xfrm flipV="1">
            <a:off x="5180498" y="4869160"/>
            <a:ext cx="483454" cy="69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ángulo 5"/>
          <p:cNvSpPr/>
          <p:nvPr/>
        </p:nvSpPr>
        <p:spPr bwMode="auto">
          <a:xfrm>
            <a:off x="2262473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0" name="Rectángulo 9"/>
          <p:cNvSpPr/>
          <p:nvPr/>
        </p:nvSpPr>
        <p:spPr bwMode="auto">
          <a:xfrm>
            <a:off x="1828904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4" name="Rectángulo 13"/>
          <p:cNvSpPr/>
          <p:nvPr/>
        </p:nvSpPr>
        <p:spPr bwMode="auto">
          <a:xfrm>
            <a:off x="2259298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5" name="Rectángulo 14"/>
          <p:cNvSpPr/>
          <p:nvPr/>
        </p:nvSpPr>
        <p:spPr bwMode="auto">
          <a:xfrm>
            <a:off x="2481449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" name="Rectángulo 15"/>
          <p:cNvSpPr/>
          <p:nvPr/>
        </p:nvSpPr>
        <p:spPr bwMode="auto">
          <a:xfrm>
            <a:off x="2259298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" name="Rectángulo 16"/>
          <p:cNvSpPr/>
          <p:nvPr/>
        </p:nvSpPr>
        <p:spPr bwMode="auto">
          <a:xfrm>
            <a:off x="2481449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8" name="Rectángulo 17"/>
          <p:cNvSpPr/>
          <p:nvPr/>
        </p:nvSpPr>
        <p:spPr bwMode="auto">
          <a:xfrm>
            <a:off x="1828904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9" name="Rectángulo 18"/>
          <p:cNvSpPr/>
          <p:nvPr/>
        </p:nvSpPr>
        <p:spPr bwMode="auto">
          <a:xfrm>
            <a:off x="2041116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0" name="Rectángulo 19"/>
          <p:cNvSpPr/>
          <p:nvPr/>
        </p:nvSpPr>
        <p:spPr bwMode="auto">
          <a:xfrm>
            <a:off x="1828904" y="465313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21" name="Rectángulo 20"/>
          <p:cNvSpPr/>
          <p:nvPr/>
        </p:nvSpPr>
        <p:spPr bwMode="auto">
          <a:xfrm>
            <a:off x="2041116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0" name="Rectángulo 29"/>
          <p:cNvSpPr/>
          <p:nvPr/>
        </p:nvSpPr>
        <p:spPr bwMode="auto">
          <a:xfrm>
            <a:off x="3137806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1" name="Rectángulo 30"/>
          <p:cNvSpPr/>
          <p:nvPr/>
        </p:nvSpPr>
        <p:spPr bwMode="auto">
          <a:xfrm>
            <a:off x="3350018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2" name="Rectángulo 31"/>
          <p:cNvSpPr/>
          <p:nvPr/>
        </p:nvSpPr>
        <p:spPr bwMode="auto">
          <a:xfrm>
            <a:off x="3137806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3" name="Rectángulo 32"/>
          <p:cNvSpPr/>
          <p:nvPr/>
        </p:nvSpPr>
        <p:spPr bwMode="auto">
          <a:xfrm>
            <a:off x="3350018" y="465313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4" name="Rectángulo 33"/>
          <p:cNvSpPr/>
          <p:nvPr/>
        </p:nvSpPr>
        <p:spPr bwMode="auto">
          <a:xfrm>
            <a:off x="2697473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5" name="Rectángulo 34"/>
          <p:cNvSpPr/>
          <p:nvPr/>
        </p:nvSpPr>
        <p:spPr bwMode="auto">
          <a:xfrm>
            <a:off x="2919624" y="4437112"/>
            <a:ext cx="216024" cy="216024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6" name="Rectángulo 35"/>
          <p:cNvSpPr/>
          <p:nvPr/>
        </p:nvSpPr>
        <p:spPr bwMode="auto">
          <a:xfrm>
            <a:off x="2697473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37" name="Rectángulo 36"/>
          <p:cNvSpPr/>
          <p:nvPr/>
        </p:nvSpPr>
        <p:spPr bwMode="auto">
          <a:xfrm>
            <a:off x="2919624" y="4653136"/>
            <a:ext cx="216024" cy="21602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4" name="Rectángulo 53"/>
          <p:cNvSpPr/>
          <p:nvPr/>
        </p:nvSpPr>
        <p:spPr bwMode="auto">
          <a:xfrm>
            <a:off x="3137806" y="57332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5" name="Rectángulo 54"/>
          <p:cNvSpPr/>
          <p:nvPr/>
        </p:nvSpPr>
        <p:spPr bwMode="auto">
          <a:xfrm>
            <a:off x="3350018" y="5733256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6" name="Rectángulo 55"/>
          <p:cNvSpPr/>
          <p:nvPr/>
        </p:nvSpPr>
        <p:spPr bwMode="auto">
          <a:xfrm>
            <a:off x="3137806" y="594928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7" name="Rectángulo 56"/>
          <p:cNvSpPr/>
          <p:nvPr/>
        </p:nvSpPr>
        <p:spPr bwMode="auto">
          <a:xfrm>
            <a:off x="3350018" y="594928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8" name="Rectángulo 57"/>
          <p:cNvSpPr/>
          <p:nvPr/>
        </p:nvSpPr>
        <p:spPr bwMode="auto">
          <a:xfrm>
            <a:off x="2697473" y="57332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59" name="Rectángulo 58"/>
          <p:cNvSpPr/>
          <p:nvPr/>
        </p:nvSpPr>
        <p:spPr bwMode="auto">
          <a:xfrm>
            <a:off x="2919624" y="5733256"/>
            <a:ext cx="216024" cy="216024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0" name="Rectángulo 59"/>
          <p:cNvSpPr/>
          <p:nvPr/>
        </p:nvSpPr>
        <p:spPr bwMode="auto">
          <a:xfrm>
            <a:off x="2697473" y="594928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61" name="Rectángulo 60"/>
          <p:cNvSpPr/>
          <p:nvPr/>
        </p:nvSpPr>
        <p:spPr bwMode="auto">
          <a:xfrm>
            <a:off x="2919624" y="5949280"/>
            <a:ext cx="216024" cy="2160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1" name="Rectángulo 160"/>
          <p:cNvSpPr/>
          <p:nvPr/>
        </p:nvSpPr>
        <p:spPr bwMode="auto">
          <a:xfrm>
            <a:off x="2698902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2" name="Rectángulo 161"/>
          <p:cNvSpPr/>
          <p:nvPr/>
        </p:nvSpPr>
        <p:spPr bwMode="auto">
          <a:xfrm>
            <a:off x="3134296" y="4869160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3" name="Rectángulo 162"/>
          <p:cNvSpPr/>
          <p:nvPr/>
        </p:nvSpPr>
        <p:spPr bwMode="auto">
          <a:xfrm>
            <a:off x="2698791" y="5301108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64" name="Rectángulo 163"/>
          <p:cNvSpPr/>
          <p:nvPr/>
        </p:nvSpPr>
        <p:spPr bwMode="auto">
          <a:xfrm>
            <a:off x="3134185" y="5301108"/>
            <a:ext cx="432048" cy="432048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" name="Rectángulo 11"/>
          <p:cNvSpPr/>
          <p:nvPr/>
        </p:nvSpPr>
        <p:spPr bwMode="auto">
          <a:xfrm>
            <a:off x="1823591" y="4429342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1" name="Rectángulo 120"/>
          <p:cNvSpPr/>
          <p:nvPr/>
        </p:nvSpPr>
        <p:spPr bwMode="auto">
          <a:xfrm>
            <a:off x="2697826" y="4430534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23" name="Rectángulo 122"/>
          <p:cNvSpPr/>
          <p:nvPr/>
        </p:nvSpPr>
        <p:spPr bwMode="auto">
          <a:xfrm>
            <a:off x="2698440" y="5297805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sp>
        <p:nvSpPr>
          <p:cNvPr id="171" name="Rectángulo 170"/>
          <p:cNvSpPr/>
          <p:nvPr/>
        </p:nvSpPr>
        <p:spPr bwMode="auto">
          <a:xfrm>
            <a:off x="1821519" y="5306793"/>
            <a:ext cx="877280" cy="864324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72" name="Conector recto 171"/>
          <p:cNvCxnSpPr>
            <a:stCxn id="71" idx="4"/>
          </p:cNvCxnSpPr>
          <p:nvPr/>
        </p:nvCxnSpPr>
        <p:spPr bwMode="auto">
          <a:xfrm>
            <a:off x="7320168" y="3890370"/>
            <a:ext cx="104470" cy="2588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5" name="Conector recto 104"/>
          <p:cNvCxnSpPr>
            <a:stCxn id="72" idx="3"/>
            <a:endCxn id="91" idx="0"/>
          </p:cNvCxnSpPr>
          <p:nvPr/>
        </p:nvCxnSpPr>
        <p:spPr bwMode="auto">
          <a:xfrm rot="16200000" flipH="1">
            <a:off x="5400657" y="4474065"/>
            <a:ext cx="981817" cy="168271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CuadroTexto 8"/>
          <p:cNvSpPr txBox="1"/>
          <p:nvPr/>
        </p:nvSpPr>
        <p:spPr>
          <a:xfrm>
            <a:off x="4868598" y="4756118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x</a:t>
            </a:r>
          </a:p>
        </p:txBody>
      </p:sp>
      <p:cxnSp>
        <p:nvCxnSpPr>
          <p:cNvPr id="119" name="Conector recto 118"/>
          <p:cNvCxnSpPr>
            <a:stCxn id="72" idx="4"/>
            <a:endCxn id="95" idx="0"/>
          </p:cNvCxnSpPr>
          <p:nvPr/>
        </p:nvCxnSpPr>
        <p:spPr bwMode="auto">
          <a:xfrm>
            <a:off x="5180499" y="4876139"/>
            <a:ext cx="987247" cy="93019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uadroTexto 73"/>
              <p:cNvSpPr txBox="1"/>
              <p:nvPr/>
            </p:nvSpPr>
            <p:spPr>
              <a:xfrm>
                <a:off x="5774746" y="5711944"/>
                <a:ext cx="433298" cy="433335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b>
                          <m:r>
                            <a:rPr lang="es-E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4" name="CuadroTexto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746" y="5711944"/>
                <a:ext cx="433298" cy="4333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uadroTexto 6"/>
          <p:cNvSpPr txBox="1"/>
          <p:nvPr/>
        </p:nvSpPr>
        <p:spPr>
          <a:xfrm>
            <a:off x="5975783" y="6067341"/>
            <a:ext cx="493433" cy="455655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dirty="0"/>
              <a:t>(1)</a:t>
            </a:r>
          </a:p>
        </p:txBody>
      </p:sp>
      <p:sp>
        <p:nvSpPr>
          <p:cNvPr id="77" name="CuadroTexto 76"/>
          <p:cNvSpPr txBox="1"/>
          <p:nvPr/>
        </p:nvSpPr>
        <p:spPr>
          <a:xfrm>
            <a:off x="6565488" y="6077464"/>
            <a:ext cx="493433" cy="455655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dirty="0"/>
              <a:t>(2)</a:t>
            </a:r>
          </a:p>
        </p:txBody>
      </p:sp>
      <p:cxnSp>
        <p:nvCxnSpPr>
          <p:cNvPr id="68" name="Conector recto 67"/>
          <p:cNvCxnSpPr/>
          <p:nvPr/>
        </p:nvCxnSpPr>
        <p:spPr bwMode="auto">
          <a:xfrm rot="5400000">
            <a:off x="5973042" y="3228119"/>
            <a:ext cx="684874" cy="2009379"/>
          </a:xfrm>
          <a:prstGeom prst="curvedConnector3">
            <a:avLst>
              <a:gd name="adj1" fmla="val 7503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7" name="CuadroTexto 146"/>
          <p:cNvSpPr txBox="1"/>
          <p:nvPr/>
        </p:nvSpPr>
        <p:spPr>
          <a:xfrm>
            <a:off x="6612496" y="4108567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/>
              <a:t>x</a:t>
            </a:r>
          </a:p>
        </p:txBody>
      </p:sp>
      <p:cxnSp>
        <p:nvCxnSpPr>
          <p:cNvPr id="150" name="Conector recto 149"/>
          <p:cNvCxnSpPr>
            <a:stCxn id="71" idx="6"/>
            <a:endCxn id="72" idx="6"/>
          </p:cNvCxnSpPr>
          <p:nvPr/>
        </p:nvCxnSpPr>
        <p:spPr bwMode="auto">
          <a:xfrm flipH="1">
            <a:off x="5364758" y="3714110"/>
            <a:ext cx="2139670" cy="985769"/>
          </a:xfrm>
          <a:prstGeom prst="curvedConnector3">
            <a:avLst>
              <a:gd name="adj1" fmla="val -7123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2" name="CuadroTexto 151"/>
          <p:cNvSpPr txBox="1"/>
          <p:nvPr/>
        </p:nvSpPr>
        <p:spPr>
          <a:xfrm>
            <a:off x="7599680" y="3850857"/>
            <a:ext cx="344835" cy="338336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400" dirty="0" err="1"/>
              <a:t>xy</a:t>
            </a:r>
            <a:endParaRPr lang="en-US" sz="1400" dirty="0"/>
          </a:p>
        </p:txBody>
      </p:sp>
      <p:grpSp>
        <p:nvGrpSpPr>
          <p:cNvPr id="4" name="Grupo 3"/>
          <p:cNvGrpSpPr/>
          <p:nvPr/>
        </p:nvGrpSpPr>
        <p:grpSpPr>
          <a:xfrm>
            <a:off x="2706018" y="1553039"/>
            <a:ext cx="2078732" cy="1134936"/>
            <a:chOff x="7234153" y="605859"/>
            <a:chExt cx="4680521" cy="2555447"/>
          </a:xfrm>
        </p:grpSpPr>
        <p:sp>
          <p:nvSpPr>
            <p:cNvPr id="153" name="Elipse 152"/>
            <p:cNvSpPr/>
            <p:nvPr/>
          </p:nvSpPr>
          <p:spPr bwMode="auto">
            <a:xfrm>
              <a:off x="9786229" y="605859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dirty="0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4" name="Elipse 153"/>
            <p:cNvSpPr/>
            <p:nvPr/>
          </p:nvSpPr>
          <p:spPr bwMode="auto">
            <a:xfrm>
              <a:off x="7646559" y="1591628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155" name="Elipse 154"/>
            <p:cNvSpPr/>
            <p:nvPr/>
          </p:nvSpPr>
          <p:spPr bwMode="auto">
            <a:xfrm>
              <a:off x="9366141" y="1591628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156" name="Grupo 155"/>
            <p:cNvGrpSpPr/>
            <p:nvPr/>
          </p:nvGrpSpPr>
          <p:grpSpPr>
            <a:xfrm>
              <a:off x="7799332" y="2874340"/>
              <a:ext cx="291041" cy="286956"/>
              <a:chOff x="3264970" y="5777009"/>
              <a:chExt cx="291041" cy="286956"/>
            </a:xfrm>
          </p:grpSpPr>
          <p:sp>
            <p:nvSpPr>
              <p:cNvPr id="159" name="Rectángulo 158"/>
              <p:cNvSpPr/>
              <p:nvPr/>
            </p:nvSpPr>
            <p:spPr bwMode="auto">
              <a:xfrm>
                <a:off x="3264970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60" name="Rectángulo 159"/>
              <p:cNvSpPr/>
              <p:nvPr/>
            </p:nvSpPr>
            <p:spPr bwMode="auto">
              <a:xfrm>
                <a:off x="3412526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65" name="Rectángulo 164"/>
              <p:cNvSpPr/>
              <p:nvPr/>
            </p:nvSpPr>
            <p:spPr bwMode="auto">
              <a:xfrm>
                <a:off x="3264970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66" name="Rectángulo 165"/>
              <p:cNvSpPr/>
              <p:nvPr/>
            </p:nvSpPr>
            <p:spPr bwMode="auto">
              <a:xfrm>
                <a:off x="3412526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167" name="Grupo 166"/>
            <p:cNvGrpSpPr/>
            <p:nvPr/>
          </p:nvGrpSpPr>
          <p:grpSpPr>
            <a:xfrm>
              <a:off x="7234153" y="2874340"/>
              <a:ext cx="284440" cy="286956"/>
              <a:chOff x="2699792" y="5777009"/>
              <a:chExt cx="284440" cy="286956"/>
            </a:xfrm>
          </p:grpSpPr>
          <p:sp>
            <p:nvSpPr>
              <p:cNvPr id="168" name="Rectángulo 167"/>
              <p:cNvSpPr/>
              <p:nvPr/>
            </p:nvSpPr>
            <p:spPr bwMode="auto">
              <a:xfrm>
                <a:off x="2699794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69" name="Rectángulo 168"/>
              <p:cNvSpPr/>
              <p:nvPr/>
            </p:nvSpPr>
            <p:spPr bwMode="auto">
              <a:xfrm>
                <a:off x="2840747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70" name="Rectángulo 169"/>
              <p:cNvSpPr/>
              <p:nvPr/>
            </p:nvSpPr>
            <p:spPr bwMode="auto">
              <a:xfrm>
                <a:off x="2699792" y="5920487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73" name="Rectángulo 172"/>
              <p:cNvSpPr/>
              <p:nvPr/>
            </p:nvSpPr>
            <p:spPr bwMode="auto">
              <a:xfrm>
                <a:off x="2840746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174" name="Grupo 173"/>
            <p:cNvGrpSpPr/>
            <p:nvPr/>
          </p:nvGrpSpPr>
          <p:grpSpPr>
            <a:xfrm>
              <a:off x="9311500" y="2874340"/>
              <a:ext cx="291041" cy="286956"/>
              <a:chOff x="4777138" y="5777009"/>
              <a:chExt cx="291041" cy="286956"/>
            </a:xfrm>
          </p:grpSpPr>
          <p:sp>
            <p:nvSpPr>
              <p:cNvPr id="175" name="Rectángulo 174"/>
              <p:cNvSpPr/>
              <p:nvPr/>
            </p:nvSpPr>
            <p:spPr bwMode="auto">
              <a:xfrm>
                <a:off x="4777138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76" name="Rectángulo 175"/>
              <p:cNvSpPr/>
              <p:nvPr/>
            </p:nvSpPr>
            <p:spPr bwMode="auto">
              <a:xfrm>
                <a:off x="4924694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77" name="Rectángulo 176"/>
              <p:cNvSpPr/>
              <p:nvPr/>
            </p:nvSpPr>
            <p:spPr bwMode="auto">
              <a:xfrm>
                <a:off x="4777138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78" name="Rectángulo 177"/>
              <p:cNvSpPr/>
              <p:nvPr/>
            </p:nvSpPr>
            <p:spPr bwMode="auto">
              <a:xfrm>
                <a:off x="4924694" y="5920487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179" name="Grupo 178"/>
            <p:cNvGrpSpPr/>
            <p:nvPr/>
          </p:nvGrpSpPr>
          <p:grpSpPr>
            <a:xfrm>
              <a:off x="8746321" y="2874340"/>
              <a:ext cx="284440" cy="286956"/>
              <a:chOff x="4211960" y="5777009"/>
              <a:chExt cx="284440" cy="286956"/>
            </a:xfrm>
          </p:grpSpPr>
          <p:sp>
            <p:nvSpPr>
              <p:cNvPr id="180" name="Rectángulo 179"/>
              <p:cNvSpPr/>
              <p:nvPr/>
            </p:nvSpPr>
            <p:spPr bwMode="auto">
              <a:xfrm>
                <a:off x="4211962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81" name="Rectángulo 180"/>
              <p:cNvSpPr/>
              <p:nvPr/>
            </p:nvSpPr>
            <p:spPr bwMode="auto">
              <a:xfrm>
                <a:off x="4352915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82" name="Rectángulo 181"/>
              <p:cNvSpPr/>
              <p:nvPr/>
            </p:nvSpPr>
            <p:spPr bwMode="auto">
              <a:xfrm>
                <a:off x="4211960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83" name="Rectángulo 182"/>
              <p:cNvSpPr/>
              <p:nvPr/>
            </p:nvSpPr>
            <p:spPr bwMode="auto">
              <a:xfrm>
                <a:off x="4352914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cxnSp>
          <p:nvCxnSpPr>
            <p:cNvPr id="184" name="Conector recto 183"/>
            <p:cNvCxnSpPr>
              <a:stCxn id="153" idx="4"/>
              <a:endCxn id="154" idx="0"/>
            </p:cNvCxnSpPr>
            <p:nvPr/>
          </p:nvCxnSpPr>
          <p:spPr bwMode="auto">
            <a:xfrm flipH="1">
              <a:off x="7830819" y="958380"/>
              <a:ext cx="2139670" cy="633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5" name="Conector recto 184"/>
            <p:cNvCxnSpPr>
              <a:stCxn id="153" idx="4"/>
              <a:endCxn id="155" idx="0"/>
            </p:cNvCxnSpPr>
            <p:nvPr/>
          </p:nvCxnSpPr>
          <p:spPr bwMode="auto">
            <a:xfrm flipH="1">
              <a:off x="9550401" y="958380"/>
              <a:ext cx="420088" cy="633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Conector recto 185"/>
            <p:cNvCxnSpPr>
              <a:stCxn id="153" idx="4"/>
              <a:endCxn id="195" idx="0"/>
            </p:cNvCxnSpPr>
            <p:nvPr/>
          </p:nvCxnSpPr>
          <p:spPr bwMode="auto">
            <a:xfrm>
              <a:off x="9970489" y="958380"/>
              <a:ext cx="1105448" cy="63324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7" name="Conector recto 186"/>
            <p:cNvCxnSpPr>
              <a:stCxn id="154" idx="4"/>
              <a:endCxn id="169" idx="0"/>
            </p:cNvCxnSpPr>
            <p:nvPr/>
          </p:nvCxnSpPr>
          <p:spPr bwMode="auto">
            <a:xfrm flipH="1">
              <a:off x="7446851" y="1944148"/>
              <a:ext cx="383968" cy="9301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8" name="Conector recto 187"/>
            <p:cNvCxnSpPr>
              <a:stCxn id="154" idx="4"/>
              <a:endCxn id="160" idx="0"/>
            </p:cNvCxnSpPr>
            <p:nvPr/>
          </p:nvCxnSpPr>
          <p:spPr bwMode="auto">
            <a:xfrm>
              <a:off x="7830820" y="1944148"/>
              <a:ext cx="187811" cy="9301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9" name="Conector recto 188"/>
            <p:cNvCxnSpPr>
              <a:stCxn id="154" idx="4"/>
            </p:cNvCxnSpPr>
            <p:nvPr/>
          </p:nvCxnSpPr>
          <p:spPr bwMode="auto">
            <a:xfrm>
              <a:off x="7830820" y="1944148"/>
              <a:ext cx="278719" cy="13550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0" name="Conector recto 189"/>
            <p:cNvCxnSpPr>
              <a:stCxn id="154" idx="4"/>
            </p:cNvCxnSpPr>
            <p:nvPr/>
          </p:nvCxnSpPr>
          <p:spPr bwMode="auto">
            <a:xfrm>
              <a:off x="7830820" y="1944149"/>
              <a:ext cx="342193" cy="3069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1" name="Conector recto 190"/>
            <p:cNvCxnSpPr>
              <a:stCxn id="155" idx="4"/>
              <a:endCxn id="180" idx="0"/>
            </p:cNvCxnSpPr>
            <p:nvPr/>
          </p:nvCxnSpPr>
          <p:spPr bwMode="auto">
            <a:xfrm flipH="1">
              <a:off x="8818067" y="1944148"/>
              <a:ext cx="732335" cy="9301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2" name="Conector recto 191"/>
            <p:cNvCxnSpPr>
              <a:stCxn id="155" idx="4"/>
              <a:endCxn id="176" idx="0"/>
            </p:cNvCxnSpPr>
            <p:nvPr/>
          </p:nvCxnSpPr>
          <p:spPr bwMode="auto">
            <a:xfrm flipH="1">
              <a:off x="9530799" y="1944148"/>
              <a:ext cx="19603" cy="9301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3" name="Conector recto 192"/>
            <p:cNvCxnSpPr>
              <a:stCxn id="155" idx="4"/>
            </p:cNvCxnSpPr>
            <p:nvPr/>
          </p:nvCxnSpPr>
          <p:spPr bwMode="auto">
            <a:xfrm>
              <a:off x="9550402" y="1944148"/>
              <a:ext cx="124147" cy="27101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4" name="Conector recto 193"/>
            <p:cNvCxnSpPr>
              <a:stCxn id="155" idx="4"/>
            </p:cNvCxnSpPr>
            <p:nvPr/>
          </p:nvCxnSpPr>
          <p:spPr bwMode="auto">
            <a:xfrm>
              <a:off x="9550401" y="1944149"/>
              <a:ext cx="216024" cy="16635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5" name="Elipse 194"/>
            <p:cNvSpPr/>
            <p:nvPr/>
          </p:nvSpPr>
          <p:spPr bwMode="auto">
            <a:xfrm>
              <a:off x="10891677" y="1591628"/>
              <a:ext cx="368520" cy="35252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196" name="Grupo 195"/>
            <p:cNvGrpSpPr/>
            <p:nvPr/>
          </p:nvGrpSpPr>
          <p:grpSpPr>
            <a:xfrm>
              <a:off x="11122585" y="2874341"/>
              <a:ext cx="284440" cy="286957"/>
              <a:chOff x="7292171" y="5777009"/>
              <a:chExt cx="284440" cy="286957"/>
            </a:xfrm>
          </p:grpSpPr>
          <p:sp>
            <p:nvSpPr>
              <p:cNvPr id="197" name="Rectángulo 196"/>
              <p:cNvSpPr/>
              <p:nvPr/>
            </p:nvSpPr>
            <p:spPr bwMode="auto">
              <a:xfrm>
                <a:off x="7292171" y="5777009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98" name="Rectángulo 197"/>
              <p:cNvSpPr/>
              <p:nvPr/>
            </p:nvSpPr>
            <p:spPr bwMode="auto">
              <a:xfrm>
                <a:off x="7433125" y="5777011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199" name="Rectángulo 198"/>
              <p:cNvSpPr/>
              <p:nvPr/>
            </p:nvSpPr>
            <p:spPr bwMode="auto">
              <a:xfrm>
                <a:off x="7292171" y="5920488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200" name="Rectángulo 199"/>
              <p:cNvSpPr/>
              <p:nvPr/>
            </p:nvSpPr>
            <p:spPr bwMode="auto">
              <a:xfrm>
                <a:off x="7433126" y="5920488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201" name="Grupo 200"/>
            <p:cNvGrpSpPr/>
            <p:nvPr/>
          </p:nvGrpSpPr>
          <p:grpSpPr>
            <a:xfrm>
              <a:off x="11630231" y="2874341"/>
              <a:ext cx="284443" cy="286965"/>
              <a:chOff x="7799816" y="5777009"/>
              <a:chExt cx="284443" cy="286965"/>
            </a:xfrm>
          </p:grpSpPr>
          <p:sp>
            <p:nvSpPr>
              <p:cNvPr id="202" name="Rectángulo 201"/>
              <p:cNvSpPr/>
              <p:nvPr/>
            </p:nvSpPr>
            <p:spPr bwMode="auto">
              <a:xfrm>
                <a:off x="7799818" y="5777009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203" name="Rectángulo 202"/>
              <p:cNvSpPr/>
              <p:nvPr/>
            </p:nvSpPr>
            <p:spPr bwMode="auto">
              <a:xfrm>
                <a:off x="7940774" y="5777011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204" name="Rectángulo 203"/>
              <p:cNvSpPr/>
              <p:nvPr/>
            </p:nvSpPr>
            <p:spPr bwMode="auto">
              <a:xfrm>
                <a:off x="7799816" y="5920496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205" name="Rectángulo 204"/>
              <p:cNvSpPr/>
              <p:nvPr/>
            </p:nvSpPr>
            <p:spPr bwMode="auto">
              <a:xfrm>
                <a:off x="7940766" y="5920495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cxnSp>
          <p:nvCxnSpPr>
            <p:cNvPr id="206" name="Conector recto 205"/>
            <p:cNvCxnSpPr>
              <a:stCxn id="195" idx="4"/>
            </p:cNvCxnSpPr>
            <p:nvPr/>
          </p:nvCxnSpPr>
          <p:spPr bwMode="auto">
            <a:xfrm flipH="1">
              <a:off x="10825665" y="1944148"/>
              <a:ext cx="250273" cy="1534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Conector recto 206"/>
            <p:cNvCxnSpPr>
              <a:stCxn id="195" idx="4"/>
            </p:cNvCxnSpPr>
            <p:nvPr/>
          </p:nvCxnSpPr>
          <p:spPr bwMode="auto">
            <a:xfrm flipH="1">
              <a:off x="10891677" y="1944149"/>
              <a:ext cx="184260" cy="8317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Conector recto 207"/>
            <p:cNvCxnSpPr>
              <a:stCxn id="195" idx="4"/>
              <a:endCxn id="197" idx="0"/>
            </p:cNvCxnSpPr>
            <p:nvPr/>
          </p:nvCxnSpPr>
          <p:spPr bwMode="auto">
            <a:xfrm>
              <a:off x="11075938" y="1944148"/>
              <a:ext cx="118391" cy="9301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Conector recto 208"/>
            <p:cNvCxnSpPr>
              <a:stCxn id="195" idx="4"/>
              <a:endCxn id="202" idx="0"/>
            </p:cNvCxnSpPr>
            <p:nvPr/>
          </p:nvCxnSpPr>
          <p:spPr bwMode="auto">
            <a:xfrm>
              <a:off x="11075937" y="1944148"/>
              <a:ext cx="626038" cy="93019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0" name="Conector recto 209"/>
            <p:cNvCxnSpPr>
              <a:stCxn id="153" idx="4"/>
            </p:cNvCxnSpPr>
            <p:nvPr/>
          </p:nvCxnSpPr>
          <p:spPr bwMode="auto">
            <a:xfrm>
              <a:off x="9970489" y="958379"/>
              <a:ext cx="104470" cy="25888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72" name="Marcador de contenido 89"/>
          <p:cNvSpPr txBox="1">
            <a:spLocks/>
          </p:cNvSpPr>
          <p:nvPr/>
        </p:nvSpPr>
        <p:spPr bwMode="auto">
          <a:xfrm>
            <a:off x="8617873" y="2766351"/>
            <a:ext cx="2859405" cy="4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Font typeface="Times" pitchFamily="18" charset="0"/>
              <a:buChar char="•"/>
              <a:defRPr sz="2400" b="1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–"/>
              <a:defRPr sz="2000">
                <a:solidFill>
                  <a:schemeClr val="accent2"/>
                </a:solidFill>
                <a:latin typeface="Verdana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Font typeface="Times" pitchFamily="18" charset="0"/>
              <a:buChar char="•"/>
              <a:defRPr baseline="0">
                <a:solidFill>
                  <a:schemeClr val="accent2"/>
                </a:solidFill>
                <a:latin typeface="Verdana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–"/>
              <a:defRPr>
                <a:solidFill>
                  <a:schemeClr val="accent2"/>
                </a:solidFill>
                <a:latin typeface="Verdana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>
                <a:solidFill>
                  <a:schemeClr val="accent2"/>
                </a:solidFill>
                <a:latin typeface="Verdana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Times" pitchFamily="18" charset="0"/>
              <a:buNone/>
            </a:pPr>
            <a:r>
              <a:rPr lang="en-US" sz="2000" kern="0" dirty="0"/>
              <a:t>SVDAG (9 nodes)</a:t>
            </a:r>
          </a:p>
          <a:p>
            <a:pPr lvl="1"/>
            <a:endParaRPr lang="en-US" kern="0" dirty="0"/>
          </a:p>
        </p:txBody>
      </p:sp>
      <p:grpSp>
        <p:nvGrpSpPr>
          <p:cNvPr id="8" name="Grupo 7"/>
          <p:cNvGrpSpPr/>
          <p:nvPr/>
        </p:nvGrpSpPr>
        <p:grpSpPr>
          <a:xfrm>
            <a:off x="8832304" y="1536493"/>
            <a:ext cx="2078732" cy="1134936"/>
            <a:chOff x="8832304" y="1536493"/>
            <a:chExt cx="2078732" cy="1134936"/>
          </a:xfrm>
        </p:grpSpPr>
        <p:sp>
          <p:nvSpPr>
            <p:cNvPr id="274" name="Elipse 273"/>
            <p:cNvSpPr/>
            <p:nvPr/>
          </p:nvSpPr>
          <p:spPr bwMode="auto">
            <a:xfrm>
              <a:off x="9965742" y="1536493"/>
              <a:ext cx="163669" cy="15656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dirty="0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275" name="Elipse 274"/>
            <p:cNvSpPr/>
            <p:nvPr/>
          </p:nvSpPr>
          <p:spPr bwMode="auto">
            <a:xfrm>
              <a:off x="9015463" y="1974297"/>
              <a:ext cx="163669" cy="15656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sp>
          <p:nvSpPr>
            <p:cNvPr id="276" name="Elipse 275"/>
            <p:cNvSpPr/>
            <p:nvPr/>
          </p:nvSpPr>
          <p:spPr bwMode="auto">
            <a:xfrm>
              <a:off x="9779171" y="1974297"/>
              <a:ext cx="163669" cy="15656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278" name="Grupo 277"/>
            <p:cNvGrpSpPr/>
            <p:nvPr/>
          </p:nvGrpSpPr>
          <p:grpSpPr>
            <a:xfrm>
              <a:off x="8832304" y="2543980"/>
              <a:ext cx="126327" cy="127444"/>
              <a:chOff x="2699792" y="5777009"/>
              <a:chExt cx="284440" cy="286956"/>
            </a:xfrm>
          </p:grpSpPr>
          <p:sp>
            <p:nvSpPr>
              <p:cNvPr id="316" name="Rectángulo 315"/>
              <p:cNvSpPr/>
              <p:nvPr/>
            </p:nvSpPr>
            <p:spPr bwMode="auto">
              <a:xfrm>
                <a:off x="2699794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17" name="Rectángulo 316"/>
              <p:cNvSpPr/>
              <p:nvPr/>
            </p:nvSpPr>
            <p:spPr bwMode="auto">
              <a:xfrm>
                <a:off x="2840747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18" name="Rectángulo 317"/>
              <p:cNvSpPr/>
              <p:nvPr/>
            </p:nvSpPr>
            <p:spPr bwMode="auto">
              <a:xfrm>
                <a:off x="2699792" y="5920487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19" name="Rectángulo 318"/>
              <p:cNvSpPr/>
              <p:nvPr/>
            </p:nvSpPr>
            <p:spPr bwMode="auto">
              <a:xfrm>
                <a:off x="2840746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279" name="Grupo 278"/>
            <p:cNvGrpSpPr/>
            <p:nvPr/>
          </p:nvGrpSpPr>
          <p:grpSpPr>
            <a:xfrm>
              <a:off x="9754904" y="2543980"/>
              <a:ext cx="129258" cy="127444"/>
              <a:chOff x="4777138" y="5777009"/>
              <a:chExt cx="291041" cy="286956"/>
            </a:xfrm>
          </p:grpSpPr>
          <p:sp>
            <p:nvSpPr>
              <p:cNvPr id="312" name="Rectángulo 311"/>
              <p:cNvSpPr/>
              <p:nvPr/>
            </p:nvSpPr>
            <p:spPr bwMode="auto">
              <a:xfrm>
                <a:off x="4777138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13" name="Rectángulo 312"/>
              <p:cNvSpPr/>
              <p:nvPr/>
            </p:nvSpPr>
            <p:spPr bwMode="auto">
              <a:xfrm>
                <a:off x="4924694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14" name="Rectángulo 313"/>
              <p:cNvSpPr/>
              <p:nvPr/>
            </p:nvSpPr>
            <p:spPr bwMode="auto">
              <a:xfrm>
                <a:off x="4777138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15" name="Rectángulo 314"/>
              <p:cNvSpPr/>
              <p:nvPr/>
            </p:nvSpPr>
            <p:spPr bwMode="auto">
              <a:xfrm>
                <a:off x="4924694" y="5920487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280" name="Grupo 279"/>
            <p:cNvGrpSpPr/>
            <p:nvPr/>
          </p:nvGrpSpPr>
          <p:grpSpPr>
            <a:xfrm>
              <a:off x="9503894" y="2543980"/>
              <a:ext cx="126327" cy="127444"/>
              <a:chOff x="4211960" y="5777009"/>
              <a:chExt cx="284440" cy="286956"/>
            </a:xfrm>
          </p:grpSpPr>
          <p:sp>
            <p:nvSpPr>
              <p:cNvPr id="308" name="Rectángulo 307"/>
              <p:cNvSpPr/>
              <p:nvPr/>
            </p:nvSpPr>
            <p:spPr bwMode="auto">
              <a:xfrm>
                <a:off x="4211962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09" name="Rectángulo 308"/>
              <p:cNvSpPr/>
              <p:nvPr/>
            </p:nvSpPr>
            <p:spPr bwMode="auto">
              <a:xfrm>
                <a:off x="4352915" y="5777009"/>
                <a:ext cx="143485" cy="143478"/>
              </a:xfrm>
              <a:prstGeom prst="rect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10" name="Rectángulo 309"/>
              <p:cNvSpPr/>
              <p:nvPr/>
            </p:nvSpPr>
            <p:spPr bwMode="auto">
              <a:xfrm>
                <a:off x="4211960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11" name="Rectángulo 310"/>
              <p:cNvSpPr/>
              <p:nvPr/>
            </p:nvSpPr>
            <p:spPr bwMode="auto">
              <a:xfrm>
                <a:off x="4352914" y="5920487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cxnSp>
          <p:nvCxnSpPr>
            <p:cNvPr id="281" name="Conector recto 280"/>
            <p:cNvCxnSpPr>
              <a:stCxn id="274" idx="4"/>
              <a:endCxn id="275" idx="0"/>
            </p:cNvCxnSpPr>
            <p:nvPr/>
          </p:nvCxnSpPr>
          <p:spPr bwMode="auto">
            <a:xfrm flipH="1">
              <a:off x="9097298" y="1693056"/>
              <a:ext cx="950279" cy="28124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2" name="Conector recto 281"/>
            <p:cNvCxnSpPr>
              <a:stCxn id="274" idx="4"/>
              <a:endCxn id="276" idx="0"/>
            </p:cNvCxnSpPr>
            <p:nvPr/>
          </p:nvCxnSpPr>
          <p:spPr bwMode="auto">
            <a:xfrm flipH="1">
              <a:off x="9861005" y="1693056"/>
              <a:ext cx="186571" cy="28124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3" name="Conector recto 282"/>
            <p:cNvCxnSpPr>
              <a:stCxn id="274" idx="4"/>
              <a:endCxn id="292" idx="0"/>
            </p:cNvCxnSpPr>
            <p:nvPr/>
          </p:nvCxnSpPr>
          <p:spPr bwMode="auto">
            <a:xfrm>
              <a:off x="10047577" y="1693056"/>
              <a:ext cx="490956" cy="28124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4" name="Conector recto 283"/>
            <p:cNvCxnSpPr>
              <a:stCxn id="275" idx="4"/>
              <a:endCxn id="317" idx="0"/>
            </p:cNvCxnSpPr>
            <p:nvPr/>
          </p:nvCxnSpPr>
          <p:spPr bwMode="auto">
            <a:xfrm flipH="1">
              <a:off x="8926768" y="2130860"/>
              <a:ext cx="170529" cy="4131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5" name="Conector recto 284"/>
            <p:cNvCxnSpPr>
              <a:stCxn id="275" idx="4"/>
              <a:endCxn id="309" idx="1"/>
            </p:cNvCxnSpPr>
            <p:nvPr/>
          </p:nvCxnSpPr>
          <p:spPr bwMode="auto">
            <a:xfrm>
              <a:off x="9097298" y="2130860"/>
              <a:ext cx="469198" cy="44498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6" name="Conector recto 285"/>
            <p:cNvCxnSpPr>
              <a:stCxn id="275" idx="4"/>
            </p:cNvCxnSpPr>
            <p:nvPr/>
          </p:nvCxnSpPr>
          <p:spPr bwMode="auto">
            <a:xfrm>
              <a:off x="9097298" y="2130860"/>
              <a:ext cx="123786" cy="6018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7" name="Conector recto 286"/>
            <p:cNvCxnSpPr>
              <a:stCxn id="275" idx="4"/>
            </p:cNvCxnSpPr>
            <p:nvPr/>
          </p:nvCxnSpPr>
          <p:spPr bwMode="auto">
            <a:xfrm>
              <a:off x="9097298" y="2130860"/>
              <a:ext cx="151976" cy="1363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8" name="Conector recto 287"/>
            <p:cNvCxnSpPr>
              <a:stCxn id="276" idx="4"/>
              <a:endCxn id="308" idx="0"/>
            </p:cNvCxnSpPr>
            <p:nvPr/>
          </p:nvCxnSpPr>
          <p:spPr bwMode="auto">
            <a:xfrm flipH="1">
              <a:off x="9535758" y="2130860"/>
              <a:ext cx="325248" cy="4131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9" name="Conector recto 288"/>
            <p:cNvCxnSpPr>
              <a:stCxn id="276" idx="4"/>
              <a:endCxn id="313" idx="0"/>
            </p:cNvCxnSpPr>
            <p:nvPr/>
          </p:nvCxnSpPr>
          <p:spPr bwMode="auto">
            <a:xfrm flipH="1">
              <a:off x="9852300" y="2130860"/>
              <a:ext cx="8706" cy="4131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0" name="Conector recto 289"/>
            <p:cNvCxnSpPr>
              <a:stCxn id="276" idx="4"/>
            </p:cNvCxnSpPr>
            <p:nvPr/>
          </p:nvCxnSpPr>
          <p:spPr bwMode="auto">
            <a:xfrm>
              <a:off x="9861006" y="2130860"/>
              <a:ext cx="55137" cy="12036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1" name="Conector recto 290"/>
            <p:cNvCxnSpPr>
              <a:stCxn id="276" idx="4"/>
            </p:cNvCxnSpPr>
            <p:nvPr/>
          </p:nvCxnSpPr>
          <p:spPr bwMode="auto">
            <a:xfrm>
              <a:off x="9861005" y="2130860"/>
              <a:ext cx="95941" cy="7388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92" name="Elipse 291"/>
            <p:cNvSpPr/>
            <p:nvPr/>
          </p:nvSpPr>
          <p:spPr bwMode="auto">
            <a:xfrm>
              <a:off x="10456698" y="1974297"/>
              <a:ext cx="163669" cy="156563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grpSp>
          <p:nvGrpSpPr>
            <p:cNvPr id="293" name="Grupo 292"/>
            <p:cNvGrpSpPr/>
            <p:nvPr/>
          </p:nvGrpSpPr>
          <p:grpSpPr>
            <a:xfrm>
              <a:off x="10559250" y="2543981"/>
              <a:ext cx="126327" cy="127445"/>
              <a:chOff x="7292171" y="5777009"/>
              <a:chExt cx="284440" cy="286957"/>
            </a:xfrm>
          </p:grpSpPr>
          <p:sp>
            <p:nvSpPr>
              <p:cNvPr id="304" name="Rectángulo 303"/>
              <p:cNvSpPr/>
              <p:nvPr/>
            </p:nvSpPr>
            <p:spPr bwMode="auto">
              <a:xfrm>
                <a:off x="7292171" y="5777009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05" name="Rectángulo 304"/>
              <p:cNvSpPr/>
              <p:nvPr/>
            </p:nvSpPr>
            <p:spPr bwMode="auto">
              <a:xfrm>
                <a:off x="7433125" y="5777011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06" name="Rectángulo 305"/>
              <p:cNvSpPr/>
              <p:nvPr/>
            </p:nvSpPr>
            <p:spPr bwMode="auto">
              <a:xfrm>
                <a:off x="7292171" y="5920488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07" name="Rectángulo 306"/>
              <p:cNvSpPr/>
              <p:nvPr/>
            </p:nvSpPr>
            <p:spPr bwMode="auto">
              <a:xfrm>
                <a:off x="7433126" y="5920488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grpSp>
          <p:nvGrpSpPr>
            <p:cNvPr id="294" name="Grupo 293"/>
            <p:cNvGrpSpPr/>
            <p:nvPr/>
          </p:nvGrpSpPr>
          <p:grpSpPr>
            <a:xfrm>
              <a:off x="10784708" y="2543981"/>
              <a:ext cx="126328" cy="127448"/>
              <a:chOff x="7799816" y="5777009"/>
              <a:chExt cx="284443" cy="286965"/>
            </a:xfrm>
          </p:grpSpPr>
          <p:sp>
            <p:nvSpPr>
              <p:cNvPr id="300" name="Rectángulo 299"/>
              <p:cNvSpPr/>
              <p:nvPr/>
            </p:nvSpPr>
            <p:spPr bwMode="auto">
              <a:xfrm>
                <a:off x="7799818" y="5777009"/>
                <a:ext cx="143485" cy="143478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01" name="Rectángulo 300"/>
              <p:cNvSpPr/>
              <p:nvPr/>
            </p:nvSpPr>
            <p:spPr bwMode="auto">
              <a:xfrm>
                <a:off x="7940774" y="5777011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02" name="Rectángulo 301"/>
              <p:cNvSpPr/>
              <p:nvPr/>
            </p:nvSpPr>
            <p:spPr bwMode="auto">
              <a:xfrm>
                <a:off x="7799816" y="5920496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sp>
            <p:nvSpPr>
              <p:cNvPr id="303" name="Rectángulo 302"/>
              <p:cNvSpPr/>
              <p:nvPr/>
            </p:nvSpPr>
            <p:spPr bwMode="auto">
              <a:xfrm>
                <a:off x="7940766" y="5920495"/>
                <a:ext cx="143485" cy="143478"/>
              </a:xfrm>
              <a:prstGeom prst="rect">
                <a:avLst/>
              </a:prstGeom>
              <a:solidFill>
                <a:schemeClr val="bg2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</p:grpSp>
        <p:cxnSp>
          <p:nvCxnSpPr>
            <p:cNvPr id="295" name="Conector recto 294"/>
            <p:cNvCxnSpPr>
              <a:stCxn id="292" idx="4"/>
            </p:cNvCxnSpPr>
            <p:nvPr/>
          </p:nvCxnSpPr>
          <p:spPr bwMode="auto">
            <a:xfrm flipH="1">
              <a:off x="10427381" y="2130860"/>
              <a:ext cx="111152" cy="681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6" name="Conector recto 295"/>
            <p:cNvCxnSpPr>
              <a:stCxn id="292" idx="4"/>
            </p:cNvCxnSpPr>
            <p:nvPr/>
          </p:nvCxnSpPr>
          <p:spPr bwMode="auto">
            <a:xfrm flipH="1">
              <a:off x="10456698" y="2130860"/>
              <a:ext cx="81834" cy="3694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7" name="Conector recto 296"/>
            <p:cNvCxnSpPr>
              <a:stCxn id="292" idx="4"/>
              <a:endCxn id="304" idx="0"/>
            </p:cNvCxnSpPr>
            <p:nvPr/>
          </p:nvCxnSpPr>
          <p:spPr bwMode="auto">
            <a:xfrm>
              <a:off x="10538533" y="2130860"/>
              <a:ext cx="52580" cy="4131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8" name="Conector recto 297"/>
            <p:cNvCxnSpPr>
              <a:stCxn id="292" idx="4"/>
              <a:endCxn id="300" idx="0"/>
            </p:cNvCxnSpPr>
            <p:nvPr/>
          </p:nvCxnSpPr>
          <p:spPr bwMode="auto">
            <a:xfrm>
              <a:off x="10538533" y="2130860"/>
              <a:ext cx="278039" cy="41312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9" name="Conector recto 298"/>
            <p:cNvCxnSpPr>
              <a:stCxn id="274" idx="4"/>
            </p:cNvCxnSpPr>
            <p:nvPr/>
          </p:nvCxnSpPr>
          <p:spPr bwMode="auto">
            <a:xfrm>
              <a:off x="10047577" y="1693056"/>
              <a:ext cx="46398" cy="11497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24" name="Marcador de contenido 89"/>
          <p:cNvSpPr txBox="1">
            <a:spLocks/>
          </p:cNvSpPr>
          <p:nvPr/>
        </p:nvSpPr>
        <p:spPr bwMode="auto">
          <a:xfrm>
            <a:off x="6835221" y="4820166"/>
            <a:ext cx="2859405" cy="47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Font typeface="Times" pitchFamily="18" charset="0"/>
              <a:buChar char="•"/>
              <a:defRPr sz="2400" b="1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–"/>
              <a:defRPr sz="2000">
                <a:solidFill>
                  <a:schemeClr val="accent2"/>
                </a:solidFill>
                <a:latin typeface="Verdana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Font typeface="Times" pitchFamily="18" charset="0"/>
              <a:buChar char="•"/>
              <a:defRPr baseline="0">
                <a:solidFill>
                  <a:schemeClr val="accent2"/>
                </a:solidFill>
                <a:latin typeface="Verdana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–"/>
              <a:defRPr>
                <a:solidFill>
                  <a:schemeClr val="accent2"/>
                </a:solidFill>
                <a:latin typeface="Verdana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>
                <a:solidFill>
                  <a:schemeClr val="accent2"/>
                </a:solidFill>
                <a:latin typeface="Verdana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 typeface="Times" pitchFamily="18" charset="0"/>
              <a:buNone/>
            </a:pPr>
            <a:r>
              <a:rPr lang="en-US" sz="2000" kern="0" dirty="0"/>
              <a:t>SSVDAG (4 nodes)</a:t>
            </a:r>
          </a:p>
          <a:p>
            <a:pPr lvl="1"/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579824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build="p"/>
      <p:bldP spid="272" grpId="0"/>
      <p:bldP spid="3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Compact encoding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Goal</a:t>
            </a:r>
            <a:r>
              <a:rPr lang="en-US" dirty="0"/>
              <a:t>: minimize size with minimum performance impact</a:t>
            </a:r>
          </a:p>
          <a:p>
            <a:r>
              <a:rPr lang="en-US" dirty="0"/>
              <a:t>Every pointer must be tagged (XYZ reflection bits)</a:t>
            </a:r>
          </a:p>
          <a:p>
            <a:r>
              <a:rPr lang="en-US" dirty="0"/>
              <a:t>GPU-friendly memory layout</a:t>
            </a:r>
          </a:p>
          <a:p>
            <a:endParaRPr lang="en-US" dirty="0"/>
          </a:p>
          <a:p>
            <a:r>
              <a:rPr lang="en-US" b="1" dirty="0"/>
              <a:t>Steps</a:t>
            </a:r>
          </a:p>
          <a:p>
            <a:pPr lvl="1"/>
            <a:r>
              <a:rPr lang="en-US" dirty="0"/>
              <a:t>Leaf grouping</a:t>
            </a:r>
          </a:p>
          <a:p>
            <a:pPr lvl="1"/>
            <a:r>
              <a:rPr lang="en-US" dirty="0"/>
              <a:t>Frequency-based pointers compaction</a:t>
            </a:r>
          </a:p>
          <a:p>
            <a:pPr lvl="1"/>
            <a:r>
              <a:rPr lang="en-US" dirty="0"/>
              <a:t>Variable bitrate memory alignment</a:t>
            </a:r>
          </a:p>
        </p:txBody>
      </p:sp>
    </p:spTree>
    <p:extLst>
      <p:ext uri="{BB962C8B-B14F-4D97-AF65-F5344CB8AC3E}">
        <p14:creationId xmlns:p14="http://schemas.microsoft.com/office/powerpoint/2010/main" val="93731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Compact encoding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38032"/>
            <a:ext cx="10515600" cy="1911812"/>
          </a:xfrm>
        </p:spPr>
        <p:txBody>
          <a:bodyPr/>
          <a:lstStyle/>
          <a:p>
            <a:r>
              <a:rPr lang="en-US" dirty="0"/>
              <a:t>Leaf grouping</a:t>
            </a:r>
          </a:p>
          <a:p>
            <a:pPr lvl="1"/>
            <a:r>
              <a:rPr lang="en-US" dirty="0"/>
              <a:t>2</a:t>
            </a:r>
            <a:r>
              <a:rPr lang="en-US" baseline="30000" dirty="0"/>
              <a:t>3</a:t>
            </a:r>
            <a:r>
              <a:rPr lang="en-US" dirty="0"/>
              <a:t> leaves good for construction</a:t>
            </a:r>
          </a:p>
          <a:p>
            <a:pPr lvl="1"/>
            <a:r>
              <a:rPr lang="en-US" dirty="0"/>
              <a:t>4</a:t>
            </a:r>
            <a:r>
              <a:rPr lang="en-US" baseline="30000" dirty="0"/>
              <a:t>3</a:t>
            </a:r>
            <a:r>
              <a:rPr lang="en-US" dirty="0"/>
              <a:t> leaves better for encoding and traversal speed</a:t>
            </a:r>
          </a:p>
          <a:p>
            <a:pPr lvl="1"/>
            <a:endParaRPr lang="en-US" dirty="0"/>
          </a:p>
        </p:txBody>
      </p:sp>
      <p:grpSp>
        <p:nvGrpSpPr>
          <p:cNvPr id="121" name="Grupo 120"/>
          <p:cNvGrpSpPr/>
          <p:nvPr/>
        </p:nvGrpSpPr>
        <p:grpSpPr>
          <a:xfrm>
            <a:off x="2855640" y="4330432"/>
            <a:ext cx="504056" cy="504056"/>
            <a:chOff x="827584" y="3356992"/>
            <a:chExt cx="504056" cy="504056"/>
          </a:xfrm>
          <a:solidFill>
            <a:schemeClr val="bg1"/>
          </a:solidFill>
        </p:grpSpPr>
        <p:sp>
          <p:nvSpPr>
            <p:cNvPr id="106" name="Cubo 105"/>
            <p:cNvSpPr/>
            <p:nvPr/>
          </p:nvSpPr>
          <p:spPr bwMode="auto">
            <a:xfrm>
              <a:off x="827584" y="3356992"/>
              <a:ext cx="504056" cy="504056"/>
            </a:xfrm>
            <a:prstGeom prst="cub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08" name="Conector recto 107"/>
            <p:cNvCxnSpPr>
              <a:stCxn id="106" idx="1"/>
              <a:endCxn id="106" idx="3"/>
            </p:cNvCxnSpPr>
            <p:nvPr/>
          </p:nvCxnSpPr>
          <p:spPr bwMode="auto">
            <a:xfrm>
              <a:off x="1016605" y="3483006"/>
              <a:ext cx="0" cy="378042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0" name="Conector recto 109"/>
            <p:cNvCxnSpPr>
              <a:stCxn id="106" idx="4"/>
              <a:endCxn id="106" idx="2"/>
            </p:cNvCxnSpPr>
            <p:nvPr/>
          </p:nvCxnSpPr>
          <p:spPr bwMode="auto">
            <a:xfrm flipH="1">
              <a:off x="827584" y="3672027"/>
              <a:ext cx="378042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2" name="Conector recto 111"/>
            <p:cNvCxnSpPr>
              <a:stCxn id="106" idx="1"/>
              <a:endCxn id="106" idx="0"/>
            </p:cNvCxnSpPr>
            <p:nvPr/>
          </p:nvCxnSpPr>
          <p:spPr bwMode="auto">
            <a:xfrm flipV="1">
              <a:off x="1016605" y="3356992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4" name="Conector recto 113"/>
            <p:cNvCxnSpPr>
              <a:stCxn id="106" idx="4"/>
              <a:endCxn id="106" idx="5"/>
            </p:cNvCxnSpPr>
            <p:nvPr/>
          </p:nvCxnSpPr>
          <p:spPr bwMode="auto">
            <a:xfrm flipV="1">
              <a:off x="1205626" y="3546013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6" name="Conector recto 115"/>
            <p:cNvCxnSpPr/>
            <p:nvPr/>
          </p:nvCxnSpPr>
          <p:spPr bwMode="auto">
            <a:xfrm>
              <a:off x="897731" y="3414712"/>
              <a:ext cx="373806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0" name="Conector recto 119"/>
            <p:cNvCxnSpPr/>
            <p:nvPr/>
          </p:nvCxnSpPr>
          <p:spPr bwMode="auto">
            <a:xfrm>
              <a:off x="1271537" y="3419474"/>
              <a:ext cx="0" cy="374328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2" name="Grupo 121"/>
          <p:cNvGrpSpPr/>
          <p:nvPr/>
        </p:nvGrpSpPr>
        <p:grpSpPr>
          <a:xfrm>
            <a:off x="3478570" y="4328050"/>
            <a:ext cx="504056" cy="504056"/>
            <a:chOff x="827584" y="3356992"/>
            <a:chExt cx="504056" cy="504056"/>
          </a:xfrm>
          <a:solidFill>
            <a:schemeClr val="bg1"/>
          </a:solidFill>
        </p:grpSpPr>
        <p:sp>
          <p:nvSpPr>
            <p:cNvPr id="123" name="Cubo 122"/>
            <p:cNvSpPr/>
            <p:nvPr/>
          </p:nvSpPr>
          <p:spPr bwMode="auto">
            <a:xfrm>
              <a:off x="827584" y="3356992"/>
              <a:ext cx="504056" cy="504056"/>
            </a:xfrm>
            <a:prstGeom prst="cub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24" name="Conector recto 123"/>
            <p:cNvCxnSpPr>
              <a:stCxn id="123" idx="1"/>
              <a:endCxn id="123" idx="3"/>
            </p:cNvCxnSpPr>
            <p:nvPr/>
          </p:nvCxnSpPr>
          <p:spPr bwMode="auto">
            <a:xfrm>
              <a:off x="1016605" y="3483006"/>
              <a:ext cx="0" cy="378042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Conector recto 124"/>
            <p:cNvCxnSpPr>
              <a:stCxn id="123" idx="4"/>
              <a:endCxn id="123" idx="2"/>
            </p:cNvCxnSpPr>
            <p:nvPr/>
          </p:nvCxnSpPr>
          <p:spPr bwMode="auto">
            <a:xfrm flipH="1">
              <a:off x="827584" y="3672027"/>
              <a:ext cx="378042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Conector recto 125"/>
            <p:cNvCxnSpPr>
              <a:stCxn id="123" idx="1"/>
              <a:endCxn id="123" idx="0"/>
            </p:cNvCxnSpPr>
            <p:nvPr/>
          </p:nvCxnSpPr>
          <p:spPr bwMode="auto">
            <a:xfrm flipV="1">
              <a:off x="1016605" y="3356992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Conector recto 126"/>
            <p:cNvCxnSpPr>
              <a:stCxn id="123" idx="4"/>
              <a:endCxn id="123" idx="5"/>
            </p:cNvCxnSpPr>
            <p:nvPr/>
          </p:nvCxnSpPr>
          <p:spPr bwMode="auto">
            <a:xfrm flipV="1">
              <a:off x="1205626" y="3546013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Conector recto 127"/>
            <p:cNvCxnSpPr/>
            <p:nvPr/>
          </p:nvCxnSpPr>
          <p:spPr bwMode="auto">
            <a:xfrm>
              <a:off x="897731" y="3414712"/>
              <a:ext cx="373806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Conector recto 128"/>
            <p:cNvCxnSpPr/>
            <p:nvPr/>
          </p:nvCxnSpPr>
          <p:spPr bwMode="auto">
            <a:xfrm>
              <a:off x="1271537" y="3419474"/>
              <a:ext cx="0" cy="374328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0" name="Grupo 129"/>
          <p:cNvGrpSpPr/>
          <p:nvPr/>
        </p:nvGrpSpPr>
        <p:grpSpPr>
          <a:xfrm>
            <a:off x="2486738" y="4694158"/>
            <a:ext cx="504056" cy="504056"/>
            <a:chOff x="827584" y="3356992"/>
            <a:chExt cx="504056" cy="504056"/>
          </a:xfrm>
          <a:solidFill>
            <a:schemeClr val="bg1"/>
          </a:solidFill>
        </p:grpSpPr>
        <p:sp>
          <p:nvSpPr>
            <p:cNvPr id="131" name="Cubo 130"/>
            <p:cNvSpPr/>
            <p:nvPr/>
          </p:nvSpPr>
          <p:spPr bwMode="auto">
            <a:xfrm>
              <a:off x="827584" y="3356992"/>
              <a:ext cx="504056" cy="504056"/>
            </a:xfrm>
            <a:prstGeom prst="cub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32" name="Conector recto 131"/>
            <p:cNvCxnSpPr>
              <a:stCxn id="131" idx="1"/>
              <a:endCxn id="131" idx="3"/>
            </p:cNvCxnSpPr>
            <p:nvPr/>
          </p:nvCxnSpPr>
          <p:spPr bwMode="auto">
            <a:xfrm>
              <a:off x="1016605" y="3483006"/>
              <a:ext cx="0" cy="378042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Conector recto 132"/>
            <p:cNvCxnSpPr>
              <a:stCxn id="131" idx="4"/>
              <a:endCxn id="131" idx="2"/>
            </p:cNvCxnSpPr>
            <p:nvPr/>
          </p:nvCxnSpPr>
          <p:spPr bwMode="auto">
            <a:xfrm flipH="1">
              <a:off x="827584" y="3672027"/>
              <a:ext cx="378042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Conector recto 133"/>
            <p:cNvCxnSpPr>
              <a:stCxn id="131" idx="1"/>
              <a:endCxn id="131" idx="0"/>
            </p:cNvCxnSpPr>
            <p:nvPr/>
          </p:nvCxnSpPr>
          <p:spPr bwMode="auto">
            <a:xfrm flipV="1">
              <a:off x="1016605" y="3356992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Conector recto 134"/>
            <p:cNvCxnSpPr>
              <a:stCxn id="131" idx="4"/>
              <a:endCxn id="131" idx="5"/>
            </p:cNvCxnSpPr>
            <p:nvPr/>
          </p:nvCxnSpPr>
          <p:spPr bwMode="auto">
            <a:xfrm flipV="1">
              <a:off x="1205626" y="3546013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Conector recto 135"/>
            <p:cNvCxnSpPr/>
            <p:nvPr/>
          </p:nvCxnSpPr>
          <p:spPr bwMode="auto">
            <a:xfrm>
              <a:off x="897731" y="3414712"/>
              <a:ext cx="373806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Conector recto 136"/>
            <p:cNvCxnSpPr/>
            <p:nvPr/>
          </p:nvCxnSpPr>
          <p:spPr bwMode="auto">
            <a:xfrm>
              <a:off x="1271537" y="3419474"/>
              <a:ext cx="0" cy="374328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38" name="Grupo 137"/>
          <p:cNvGrpSpPr/>
          <p:nvPr/>
        </p:nvGrpSpPr>
        <p:grpSpPr>
          <a:xfrm>
            <a:off x="3124146" y="4678307"/>
            <a:ext cx="504056" cy="504056"/>
            <a:chOff x="827584" y="3356992"/>
            <a:chExt cx="504056" cy="504056"/>
          </a:xfrm>
          <a:solidFill>
            <a:schemeClr val="bg1"/>
          </a:solidFill>
        </p:grpSpPr>
        <p:sp>
          <p:nvSpPr>
            <p:cNvPr id="139" name="Cubo 138"/>
            <p:cNvSpPr/>
            <p:nvPr/>
          </p:nvSpPr>
          <p:spPr bwMode="auto">
            <a:xfrm>
              <a:off x="827584" y="3356992"/>
              <a:ext cx="504056" cy="504056"/>
            </a:xfrm>
            <a:prstGeom prst="cub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40" name="Conector recto 139"/>
            <p:cNvCxnSpPr>
              <a:stCxn id="139" idx="1"/>
              <a:endCxn id="139" idx="3"/>
            </p:cNvCxnSpPr>
            <p:nvPr/>
          </p:nvCxnSpPr>
          <p:spPr bwMode="auto">
            <a:xfrm>
              <a:off x="1016605" y="3483006"/>
              <a:ext cx="0" cy="378042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1" name="Conector recto 140"/>
            <p:cNvCxnSpPr>
              <a:stCxn id="139" idx="4"/>
              <a:endCxn id="139" idx="2"/>
            </p:cNvCxnSpPr>
            <p:nvPr/>
          </p:nvCxnSpPr>
          <p:spPr bwMode="auto">
            <a:xfrm flipH="1">
              <a:off x="827584" y="3672027"/>
              <a:ext cx="378042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2" name="Conector recto 141"/>
            <p:cNvCxnSpPr>
              <a:stCxn id="139" idx="1"/>
              <a:endCxn id="139" idx="0"/>
            </p:cNvCxnSpPr>
            <p:nvPr/>
          </p:nvCxnSpPr>
          <p:spPr bwMode="auto">
            <a:xfrm flipV="1">
              <a:off x="1016605" y="3356992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Conector recto 142"/>
            <p:cNvCxnSpPr>
              <a:stCxn id="139" idx="4"/>
              <a:endCxn id="139" idx="5"/>
            </p:cNvCxnSpPr>
            <p:nvPr/>
          </p:nvCxnSpPr>
          <p:spPr bwMode="auto">
            <a:xfrm flipV="1">
              <a:off x="1205626" y="3546013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Conector recto 143"/>
            <p:cNvCxnSpPr/>
            <p:nvPr/>
          </p:nvCxnSpPr>
          <p:spPr bwMode="auto">
            <a:xfrm>
              <a:off x="897731" y="3414712"/>
              <a:ext cx="373806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5" name="Conector recto 144"/>
            <p:cNvCxnSpPr/>
            <p:nvPr/>
          </p:nvCxnSpPr>
          <p:spPr bwMode="auto">
            <a:xfrm>
              <a:off x="1271537" y="3419474"/>
              <a:ext cx="0" cy="374328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46" name="Grupo 145"/>
          <p:cNvGrpSpPr/>
          <p:nvPr/>
        </p:nvGrpSpPr>
        <p:grpSpPr>
          <a:xfrm>
            <a:off x="2829505" y="3758362"/>
            <a:ext cx="504056" cy="504056"/>
            <a:chOff x="827584" y="3356992"/>
            <a:chExt cx="504056" cy="504056"/>
          </a:xfrm>
          <a:solidFill>
            <a:schemeClr val="bg1"/>
          </a:solidFill>
        </p:grpSpPr>
        <p:sp>
          <p:nvSpPr>
            <p:cNvPr id="147" name="Cubo 146"/>
            <p:cNvSpPr/>
            <p:nvPr/>
          </p:nvSpPr>
          <p:spPr bwMode="auto">
            <a:xfrm>
              <a:off x="827584" y="3356992"/>
              <a:ext cx="504056" cy="504056"/>
            </a:xfrm>
            <a:prstGeom prst="cub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48" name="Conector recto 147"/>
            <p:cNvCxnSpPr>
              <a:stCxn id="147" idx="1"/>
              <a:endCxn id="147" idx="3"/>
            </p:cNvCxnSpPr>
            <p:nvPr/>
          </p:nvCxnSpPr>
          <p:spPr bwMode="auto">
            <a:xfrm>
              <a:off x="1016605" y="3483006"/>
              <a:ext cx="0" cy="378042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9" name="Conector recto 148"/>
            <p:cNvCxnSpPr>
              <a:stCxn id="147" idx="4"/>
              <a:endCxn id="147" idx="2"/>
            </p:cNvCxnSpPr>
            <p:nvPr/>
          </p:nvCxnSpPr>
          <p:spPr bwMode="auto">
            <a:xfrm flipH="1">
              <a:off x="827584" y="3672027"/>
              <a:ext cx="378042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0" name="Conector recto 149"/>
            <p:cNvCxnSpPr>
              <a:stCxn id="147" idx="1"/>
              <a:endCxn id="147" idx="0"/>
            </p:cNvCxnSpPr>
            <p:nvPr/>
          </p:nvCxnSpPr>
          <p:spPr bwMode="auto">
            <a:xfrm flipV="1">
              <a:off x="1016605" y="3356992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1" name="Conector recto 150"/>
            <p:cNvCxnSpPr>
              <a:stCxn id="147" idx="4"/>
              <a:endCxn id="147" idx="5"/>
            </p:cNvCxnSpPr>
            <p:nvPr/>
          </p:nvCxnSpPr>
          <p:spPr bwMode="auto">
            <a:xfrm flipV="1">
              <a:off x="1205626" y="3546013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Conector recto 151"/>
            <p:cNvCxnSpPr/>
            <p:nvPr/>
          </p:nvCxnSpPr>
          <p:spPr bwMode="auto">
            <a:xfrm>
              <a:off x="897731" y="3414712"/>
              <a:ext cx="373806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3" name="Conector recto 152"/>
            <p:cNvCxnSpPr/>
            <p:nvPr/>
          </p:nvCxnSpPr>
          <p:spPr bwMode="auto">
            <a:xfrm>
              <a:off x="1271537" y="3419474"/>
              <a:ext cx="0" cy="374328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54" name="Grupo 153"/>
          <p:cNvGrpSpPr/>
          <p:nvPr/>
        </p:nvGrpSpPr>
        <p:grpSpPr>
          <a:xfrm>
            <a:off x="3452435" y="3755980"/>
            <a:ext cx="504056" cy="504056"/>
            <a:chOff x="827584" y="3356992"/>
            <a:chExt cx="504056" cy="504056"/>
          </a:xfrm>
          <a:solidFill>
            <a:schemeClr val="bg1"/>
          </a:solidFill>
        </p:grpSpPr>
        <p:sp>
          <p:nvSpPr>
            <p:cNvPr id="155" name="Cubo 154"/>
            <p:cNvSpPr/>
            <p:nvPr/>
          </p:nvSpPr>
          <p:spPr bwMode="auto">
            <a:xfrm>
              <a:off x="827584" y="3356992"/>
              <a:ext cx="504056" cy="504056"/>
            </a:xfrm>
            <a:prstGeom prst="cub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56" name="Conector recto 155"/>
            <p:cNvCxnSpPr>
              <a:stCxn id="155" idx="1"/>
              <a:endCxn id="155" idx="3"/>
            </p:cNvCxnSpPr>
            <p:nvPr/>
          </p:nvCxnSpPr>
          <p:spPr bwMode="auto">
            <a:xfrm>
              <a:off x="1016605" y="3483006"/>
              <a:ext cx="0" cy="378042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7" name="Conector recto 156"/>
            <p:cNvCxnSpPr>
              <a:stCxn id="155" idx="4"/>
              <a:endCxn id="155" idx="2"/>
            </p:cNvCxnSpPr>
            <p:nvPr/>
          </p:nvCxnSpPr>
          <p:spPr bwMode="auto">
            <a:xfrm flipH="1">
              <a:off x="827584" y="3672027"/>
              <a:ext cx="378042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8" name="Conector recto 157"/>
            <p:cNvCxnSpPr>
              <a:stCxn id="155" idx="1"/>
              <a:endCxn id="155" idx="0"/>
            </p:cNvCxnSpPr>
            <p:nvPr/>
          </p:nvCxnSpPr>
          <p:spPr bwMode="auto">
            <a:xfrm flipV="1">
              <a:off x="1016605" y="3356992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Conector recto 158"/>
            <p:cNvCxnSpPr>
              <a:stCxn id="155" idx="4"/>
              <a:endCxn id="155" idx="5"/>
            </p:cNvCxnSpPr>
            <p:nvPr/>
          </p:nvCxnSpPr>
          <p:spPr bwMode="auto">
            <a:xfrm flipV="1">
              <a:off x="1205626" y="3546013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0" name="Conector recto 159"/>
            <p:cNvCxnSpPr/>
            <p:nvPr/>
          </p:nvCxnSpPr>
          <p:spPr bwMode="auto">
            <a:xfrm>
              <a:off x="897731" y="3414712"/>
              <a:ext cx="373806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1" name="Conector recto 160"/>
            <p:cNvCxnSpPr/>
            <p:nvPr/>
          </p:nvCxnSpPr>
          <p:spPr bwMode="auto">
            <a:xfrm>
              <a:off x="1271537" y="3419474"/>
              <a:ext cx="0" cy="374328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62" name="Grupo 161"/>
          <p:cNvGrpSpPr/>
          <p:nvPr/>
        </p:nvGrpSpPr>
        <p:grpSpPr>
          <a:xfrm>
            <a:off x="2460603" y="4122088"/>
            <a:ext cx="504056" cy="504056"/>
            <a:chOff x="827584" y="3356992"/>
            <a:chExt cx="504056" cy="504056"/>
          </a:xfrm>
          <a:solidFill>
            <a:schemeClr val="bg1"/>
          </a:solidFill>
        </p:grpSpPr>
        <p:sp>
          <p:nvSpPr>
            <p:cNvPr id="163" name="Cubo 162"/>
            <p:cNvSpPr/>
            <p:nvPr/>
          </p:nvSpPr>
          <p:spPr bwMode="auto">
            <a:xfrm>
              <a:off x="827584" y="3356992"/>
              <a:ext cx="504056" cy="504056"/>
            </a:xfrm>
            <a:prstGeom prst="cub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64" name="Conector recto 163"/>
            <p:cNvCxnSpPr>
              <a:stCxn id="163" idx="1"/>
              <a:endCxn id="163" idx="3"/>
            </p:cNvCxnSpPr>
            <p:nvPr/>
          </p:nvCxnSpPr>
          <p:spPr bwMode="auto">
            <a:xfrm>
              <a:off x="1016605" y="3483006"/>
              <a:ext cx="0" cy="378042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Conector recto 164"/>
            <p:cNvCxnSpPr>
              <a:stCxn id="163" idx="4"/>
              <a:endCxn id="163" idx="2"/>
            </p:cNvCxnSpPr>
            <p:nvPr/>
          </p:nvCxnSpPr>
          <p:spPr bwMode="auto">
            <a:xfrm flipH="1">
              <a:off x="827584" y="3672027"/>
              <a:ext cx="378042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6" name="Conector recto 165"/>
            <p:cNvCxnSpPr>
              <a:stCxn id="163" idx="1"/>
              <a:endCxn id="163" idx="0"/>
            </p:cNvCxnSpPr>
            <p:nvPr/>
          </p:nvCxnSpPr>
          <p:spPr bwMode="auto">
            <a:xfrm flipV="1">
              <a:off x="1016605" y="3356992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Conector recto 166"/>
            <p:cNvCxnSpPr>
              <a:stCxn id="163" idx="4"/>
              <a:endCxn id="163" idx="5"/>
            </p:cNvCxnSpPr>
            <p:nvPr/>
          </p:nvCxnSpPr>
          <p:spPr bwMode="auto">
            <a:xfrm flipV="1">
              <a:off x="1205626" y="3546013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8" name="Conector recto 167"/>
            <p:cNvCxnSpPr/>
            <p:nvPr/>
          </p:nvCxnSpPr>
          <p:spPr bwMode="auto">
            <a:xfrm>
              <a:off x="897731" y="3414712"/>
              <a:ext cx="373806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Conector recto 168"/>
            <p:cNvCxnSpPr/>
            <p:nvPr/>
          </p:nvCxnSpPr>
          <p:spPr bwMode="auto">
            <a:xfrm>
              <a:off x="1271537" y="3419474"/>
              <a:ext cx="0" cy="374328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70" name="Grupo 169"/>
          <p:cNvGrpSpPr/>
          <p:nvPr/>
        </p:nvGrpSpPr>
        <p:grpSpPr>
          <a:xfrm>
            <a:off x="3098011" y="4106237"/>
            <a:ext cx="504056" cy="504056"/>
            <a:chOff x="827584" y="3356992"/>
            <a:chExt cx="504056" cy="504056"/>
          </a:xfrm>
          <a:solidFill>
            <a:schemeClr val="bg1"/>
          </a:solidFill>
        </p:grpSpPr>
        <p:sp>
          <p:nvSpPr>
            <p:cNvPr id="171" name="Cubo 170"/>
            <p:cNvSpPr/>
            <p:nvPr/>
          </p:nvSpPr>
          <p:spPr bwMode="auto">
            <a:xfrm>
              <a:off x="827584" y="3356992"/>
              <a:ext cx="504056" cy="504056"/>
            </a:xfrm>
            <a:prstGeom prst="cub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>
                <a:latin typeface="Arial" charset="0"/>
                <a:ea typeface="ＭＳ Ｐゴシック" charset="-128"/>
              </a:endParaRPr>
            </a:p>
          </p:txBody>
        </p:sp>
        <p:cxnSp>
          <p:nvCxnSpPr>
            <p:cNvPr id="172" name="Conector recto 171"/>
            <p:cNvCxnSpPr>
              <a:stCxn id="171" idx="1"/>
              <a:endCxn id="171" idx="3"/>
            </p:cNvCxnSpPr>
            <p:nvPr/>
          </p:nvCxnSpPr>
          <p:spPr bwMode="auto">
            <a:xfrm>
              <a:off x="1016605" y="3483006"/>
              <a:ext cx="0" cy="378042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Conector recto 172"/>
            <p:cNvCxnSpPr>
              <a:stCxn id="171" idx="4"/>
              <a:endCxn id="171" idx="2"/>
            </p:cNvCxnSpPr>
            <p:nvPr/>
          </p:nvCxnSpPr>
          <p:spPr bwMode="auto">
            <a:xfrm flipH="1">
              <a:off x="827584" y="3672027"/>
              <a:ext cx="378042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Conector recto 173"/>
            <p:cNvCxnSpPr>
              <a:stCxn id="171" idx="1"/>
              <a:endCxn id="171" idx="0"/>
            </p:cNvCxnSpPr>
            <p:nvPr/>
          </p:nvCxnSpPr>
          <p:spPr bwMode="auto">
            <a:xfrm flipV="1">
              <a:off x="1016605" y="3356992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Conector recto 174"/>
            <p:cNvCxnSpPr>
              <a:stCxn id="171" idx="4"/>
              <a:endCxn id="171" idx="5"/>
            </p:cNvCxnSpPr>
            <p:nvPr/>
          </p:nvCxnSpPr>
          <p:spPr bwMode="auto">
            <a:xfrm flipV="1">
              <a:off x="1205626" y="3546013"/>
              <a:ext cx="126014" cy="126014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Conector recto 175"/>
            <p:cNvCxnSpPr/>
            <p:nvPr/>
          </p:nvCxnSpPr>
          <p:spPr bwMode="auto">
            <a:xfrm>
              <a:off x="897731" y="3414712"/>
              <a:ext cx="373806" cy="0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Conector recto 176"/>
            <p:cNvCxnSpPr/>
            <p:nvPr/>
          </p:nvCxnSpPr>
          <p:spPr bwMode="auto">
            <a:xfrm>
              <a:off x="1271537" y="3419474"/>
              <a:ext cx="0" cy="374328"/>
            </a:xfrm>
            <a:prstGeom prst="line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78" name="Elipse 177"/>
          <p:cNvSpPr/>
          <p:nvPr/>
        </p:nvSpPr>
        <p:spPr bwMode="auto">
          <a:xfrm>
            <a:off x="3055485" y="2863269"/>
            <a:ext cx="432048" cy="432048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>
              <a:latin typeface="Arial" charset="0"/>
              <a:ea typeface="ＭＳ Ｐゴシック" charset="-128"/>
            </a:endParaRPr>
          </a:p>
        </p:txBody>
      </p:sp>
      <p:cxnSp>
        <p:nvCxnSpPr>
          <p:cNvPr id="180" name="Conector recto 179"/>
          <p:cNvCxnSpPr>
            <a:stCxn id="178" idx="4"/>
            <a:endCxn id="147" idx="0"/>
          </p:cNvCxnSpPr>
          <p:nvPr/>
        </p:nvCxnSpPr>
        <p:spPr bwMode="auto">
          <a:xfrm flipH="1">
            <a:off x="3144541" y="3295318"/>
            <a:ext cx="126969" cy="46304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1" name="Conector recto 180"/>
          <p:cNvCxnSpPr>
            <a:stCxn id="178" idx="4"/>
            <a:endCxn id="163" idx="0"/>
          </p:cNvCxnSpPr>
          <p:nvPr/>
        </p:nvCxnSpPr>
        <p:spPr bwMode="auto">
          <a:xfrm flipH="1">
            <a:off x="2775639" y="3295318"/>
            <a:ext cx="495871" cy="82677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4" name="Conector recto 183"/>
          <p:cNvCxnSpPr>
            <a:stCxn id="178" idx="4"/>
            <a:endCxn id="155" idx="1"/>
          </p:cNvCxnSpPr>
          <p:nvPr/>
        </p:nvCxnSpPr>
        <p:spPr bwMode="auto">
          <a:xfrm>
            <a:off x="3271510" y="3295318"/>
            <a:ext cx="369947" cy="58667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7" name="Conector recto 186"/>
          <p:cNvCxnSpPr>
            <a:stCxn id="178" idx="4"/>
            <a:endCxn id="171" idx="0"/>
          </p:cNvCxnSpPr>
          <p:nvPr/>
        </p:nvCxnSpPr>
        <p:spPr bwMode="auto">
          <a:xfrm>
            <a:off x="3271510" y="3295317"/>
            <a:ext cx="141537" cy="8109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0" name="Conector recto 189"/>
          <p:cNvCxnSpPr>
            <a:stCxn id="178" idx="4"/>
            <a:endCxn id="131" idx="0"/>
          </p:cNvCxnSpPr>
          <p:nvPr/>
        </p:nvCxnSpPr>
        <p:spPr bwMode="auto">
          <a:xfrm flipH="1">
            <a:off x="2801773" y="3295318"/>
            <a:ext cx="469736" cy="139884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3" name="Conector recto 192"/>
          <p:cNvCxnSpPr>
            <a:stCxn id="178" idx="4"/>
            <a:endCxn id="123" idx="1"/>
          </p:cNvCxnSpPr>
          <p:nvPr/>
        </p:nvCxnSpPr>
        <p:spPr bwMode="auto">
          <a:xfrm>
            <a:off x="3271509" y="3295318"/>
            <a:ext cx="396082" cy="115874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7" name="CuadroTexto 196"/>
          <p:cNvSpPr txBox="1"/>
          <p:nvPr/>
        </p:nvSpPr>
        <p:spPr>
          <a:xfrm>
            <a:off x="1215934" y="5416021"/>
            <a:ext cx="5672154" cy="914400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b="1" dirty="0"/>
              <a:t>Min</a:t>
            </a:r>
            <a:r>
              <a:rPr lang="en-US" sz="2000" dirty="0"/>
              <a:t>    1 child: 32bits + 8bits = </a:t>
            </a:r>
            <a:r>
              <a:rPr lang="en-US" sz="2000" b="1" dirty="0"/>
              <a:t>5 bytes</a:t>
            </a:r>
          </a:p>
          <a:p>
            <a:r>
              <a:rPr lang="en-US" sz="2000" b="1" dirty="0"/>
              <a:t>Max</a:t>
            </a:r>
            <a:r>
              <a:rPr lang="en-US" sz="2000" dirty="0"/>
              <a:t>   8 children: 8 * (32bits + 8 bits) = </a:t>
            </a:r>
            <a:r>
              <a:rPr lang="en-US" sz="2000" b="1" dirty="0"/>
              <a:t>40 bytes</a:t>
            </a:r>
          </a:p>
        </p:txBody>
      </p:sp>
      <p:grpSp>
        <p:nvGrpSpPr>
          <p:cNvPr id="5" name="Grupo 4"/>
          <p:cNvGrpSpPr/>
          <p:nvPr/>
        </p:nvGrpSpPr>
        <p:grpSpPr>
          <a:xfrm>
            <a:off x="8461383" y="3702918"/>
            <a:ext cx="1008368" cy="1001185"/>
            <a:chOff x="8484243" y="3901038"/>
            <a:chExt cx="1008368" cy="1001185"/>
          </a:xfrm>
        </p:grpSpPr>
        <p:grpSp>
          <p:nvGrpSpPr>
            <p:cNvPr id="198" name="Grupo 197"/>
            <p:cNvGrpSpPr/>
            <p:nvPr/>
          </p:nvGrpSpPr>
          <p:grpSpPr>
            <a:xfrm>
              <a:off x="8618638" y="4284087"/>
              <a:ext cx="504056" cy="504056"/>
              <a:chOff x="827584" y="3356992"/>
              <a:chExt cx="504056" cy="504056"/>
            </a:xfrm>
            <a:solidFill>
              <a:schemeClr val="bg1"/>
            </a:solidFill>
          </p:grpSpPr>
          <p:sp>
            <p:nvSpPr>
              <p:cNvPr id="199" name="Cubo 198"/>
              <p:cNvSpPr/>
              <p:nvPr/>
            </p:nvSpPr>
            <p:spPr bwMode="auto">
              <a:xfrm>
                <a:off x="827584" y="3356992"/>
                <a:ext cx="504056" cy="504056"/>
              </a:xfrm>
              <a:prstGeom prst="cub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200" name="Conector recto 199"/>
              <p:cNvCxnSpPr>
                <a:stCxn id="199" idx="1"/>
                <a:endCxn id="199" idx="3"/>
              </p:cNvCxnSpPr>
              <p:nvPr/>
            </p:nvCxnSpPr>
            <p:spPr bwMode="auto">
              <a:xfrm>
                <a:off x="1016605" y="3483006"/>
                <a:ext cx="0" cy="378042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1" name="Conector recto 200"/>
              <p:cNvCxnSpPr>
                <a:stCxn id="199" idx="4"/>
                <a:endCxn id="199" idx="2"/>
              </p:cNvCxnSpPr>
              <p:nvPr/>
            </p:nvCxnSpPr>
            <p:spPr bwMode="auto">
              <a:xfrm flipH="1">
                <a:off x="827584" y="3672027"/>
                <a:ext cx="378042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2" name="Conector recto 201"/>
              <p:cNvCxnSpPr>
                <a:stCxn id="199" idx="1"/>
                <a:endCxn id="199" idx="0"/>
              </p:cNvCxnSpPr>
              <p:nvPr/>
            </p:nvCxnSpPr>
            <p:spPr bwMode="auto">
              <a:xfrm flipV="1">
                <a:off x="1016605" y="3356992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3" name="Conector recto 202"/>
              <p:cNvCxnSpPr>
                <a:stCxn id="199" idx="4"/>
                <a:endCxn id="199" idx="5"/>
              </p:cNvCxnSpPr>
              <p:nvPr/>
            </p:nvCxnSpPr>
            <p:spPr bwMode="auto">
              <a:xfrm flipV="1">
                <a:off x="1205626" y="3546013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4" name="Conector recto 203"/>
              <p:cNvCxnSpPr/>
              <p:nvPr/>
            </p:nvCxnSpPr>
            <p:spPr bwMode="auto">
              <a:xfrm>
                <a:off x="897731" y="3414712"/>
                <a:ext cx="373806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05" name="Conector recto 204"/>
              <p:cNvCxnSpPr/>
              <p:nvPr/>
            </p:nvCxnSpPr>
            <p:spPr bwMode="auto">
              <a:xfrm>
                <a:off x="1271537" y="3419474"/>
                <a:ext cx="0" cy="374328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1" name="Grupo 210"/>
            <p:cNvGrpSpPr/>
            <p:nvPr/>
          </p:nvGrpSpPr>
          <p:grpSpPr>
            <a:xfrm>
              <a:off x="8987678" y="4272182"/>
              <a:ext cx="504056" cy="504056"/>
              <a:chOff x="827584" y="3352230"/>
              <a:chExt cx="504056" cy="504056"/>
            </a:xfrm>
            <a:solidFill>
              <a:schemeClr val="bg1"/>
            </a:solidFill>
          </p:grpSpPr>
          <p:sp>
            <p:nvSpPr>
              <p:cNvPr id="212" name="Cubo 211"/>
              <p:cNvSpPr/>
              <p:nvPr/>
            </p:nvSpPr>
            <p:spPr bwMode="auto">
              <a:xfrm>
                <a:off x="827584" y="3352230"/>
                <a:ext cx="504056" cy="504056"/>
              </a:xfrm>
              <a:prstGeom prst="cub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213" name="Conector recto 212"/>
              <p:cNvCxnSpPr>
                <a:stCxn id="212" idx="1"/>
                <a:endCxn id="212" idx="3"/>
              </p:cNvCxnSpPr>
              <p:nvPr/>
            </p:nvCxnSpPr>
            <p:spPr bwMode="auto">
              <a:xfrm>
                <a:off x="1016605" y="3478244"/>
                <a:ext cx="0" cy="378042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4" name="Conector recto 213"/>
              <p:cNvCxnSpPr>
                <a:stCxn id="212" idx="4"/>
                <a:endCxn id="212" idx="2"/>
              </p:cNvCxnSpPr>
              <p:nvPr/>
            </p:nvCxnSpPr>
            <p:spPr bwMode="auto">
              <a:xfrm flipH="1">
                <a:off x="827584" y="3667265"/>
                <a:ext cx="378042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5" name="Conector recto 214"/>
              <p:cNvCxnSpPr>
                <a:stCxn id="212" idx="1"/>
                <a:endCxn id="212" idx="0"/>
              </p:cNvCxnSpPr>
              <p:nvPr/>
            </p:nvCxnSpPr>
            <p:spPr bwMode="auto">
              <a:xfrm flipV="1">
                <a:off x="1016605" y="3352230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6" name="Conector recto 215"/>
              <p:cNvCxnSpPr>
                <a:stCxn id="212" idx="4"/>
                <a:endCxn id="212" idx="5"/>
              </p:cNvCxnSpPr>
              <p:nvPr/>
            </p:nvCxnSpPr>
            <p:spPr bwMode="auto">
              <a:xfrm flipV="1">
                <a:off x="1205626" y="3541251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7" name="Conector recto 216"/>
              <p:cNvCxnSpPr/>
              <p:nvPr/>
            </p:nvCxnSpPr>
            <p:spPr bwMode="auto">
              <a:xfrm>
                <a:off x="897731" y="3414712"/>
                <a:ext cx="373806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8" name="Conector recto 217"/>
              <p:cNvCxnSpPr/>
              <p:nvPr/>
            </p:nvCxnSpPr>
            <p:spPr bwMode="auto">
              <a:xfrm>
                <a:off x="1271537" y="3419474"/>
                <a:ext cx="0" cy="374328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19" name="Grupo 218"/>
            <p:cNvGrpSpPr/>
            <p:nvPr/>
          </p:nvGrpSpPr>
          <p:grpSpPr>
            <a:xfrm>
              <a:off x="8489719" y="4398167"/>
              <a:ext cx="504056" cy="504056"/>
              <a:chOff x="833934" y="3356992"/>
              <a:chExt cx="504056" cy="504056"/>
            </a:xfrm>
            <a:solidFill>
              <a:schemeClr val="bg1"/>
            </a:solidFill>
          </p:grpSpPr>
          <p:sp>
            <p:nvSpPr>
              <p:cNvPr id="220" name="Cubo 219"/>
              <p:cNvSpPr/>
              <p:nvPr/>
            </p:nvSpPr>
            <p:spPr bwMode="auto">
              <a:xfrm>
                <a:off x="833934" y="3356992"/>
                <a:ext cx="504056" cy="504056"/>
              </a:xfrm>
              <a:prstGeom prst="cub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221" name="Conector recto 220"/>
              <p:cNvCxnSpPr>
                <a:stCxn id="220" idx="1"/>
                <a:endCxn id="220" idx="3"/>
              </p:cNvCxnSpPr>
              <p:nvPr/>
            </p:nvCxnSpPr>
            <p:spPr bwMode="auto">
              <a:xfrm>
                <a:off x="1022955" y="3483006"/>
                <a:ext cx="0" cy="378042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2" name="Conector recto 221"/>
              <p:cNvCxnSpPr>
                <a:stCxn id="220" idx="4"/>
                <a:endCxn id="220" idx="2"/>
              </p:cNvCxnSpPr>
              <p:nvPr/>
            </p:nvCxnSpPr>
            <p:spPr bwMode="auto">
              <a:xfrm flipH="1">
                <a:off x="833934" y="3672027"/>
                <a:ext cx="378042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3" name="Conector recto 222"/>
              <p:cNvCxnSpPr>
                <a:stCxn id="220" idx="1"/>
                <a:endCxn id="220" idx="0"/>
              </p:cNvCxnSpPr>
              <p:nvPr/>
            </p:nvCxnSpPr>
            <p:spPr bwMode="auto">
              <a:xfrm flipV="1">
                <a:off x="1022955" y="3356992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4" name="Conector recto 223"/>
              <p:cNvCxnSpPr>
                <a:stCxn id="220" idx="4"/>
                <a:endCxn id="220" idx="5"/>
              </p:cNvCxnSpPr>
              <p:nvPr/>
            </p:nvCxnSpPr>
            <p:spPr bwMode="auto">
              <a:xfrm flipV="1">
                <a:off x="1211976" y="3546013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5" name="Conector recto 224"/>
              <p:cNvCxnSpPr/>
              <p:nvPr/>
            </p:nvCxnSpPr>
            <p:spPr bwMode="auto">
              <a:xfrm>
                <a:off x="897731" y="3414712"/>
                <a:ext cx="373806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6" name="Conector recto 225"/>
              <p:cNvCxnSpPr/>
              <p:nvPr/>
            </p:nvCxnSpPr>
            <p:spPr bwMode="auto">
              <a:xfrm>
                <a:off x="1271537" y="3419474"/>
                <a:ext cx="0" cy="374328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27" name="Grupo 226"/>
            <p:cNvGrpSpPr/>
            <p:nvPr/>
          </p:nvGrpSpPr>
          <p:grpSpPr>
            <a:xfrm>
              <a:off x="8863164" y="4397147"/>
              <a:ext cx="504056" cy="504056"/>
              <a:chOff x="827584" y="3354611"/>
              <a:chExt cx="504056" cy="504056"/>
            </a:xfrm>
            <a:solidFill>
              <a:schemeClr val="bg1"/>
            </a:solidFill>
          </p:grpSpPr>
          <p:sp>
            <p:nvSpPr>
              <p:cNvPr id="228" name="Cubo 227"/>
              <p:cNvSpPr/>
              <p:nvPr/>
            </p:nvSpPr>
            <p:spPr bwMode="auto">
              <a:xfrm>
                <a:off x="827584" y="3354611"/>
                <a:ext cx="504056" cy="504056"/>
              </a:xfrm>
              <a:prstGeom prst="cub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229" name="Conector recto 228"/>
              <p:cNvCxnSpPr>
                <a:stCxn id="228" idx="1"/>
                <a:endCxn id="228" idx="3"/>
              </p:cNvCxnSpPr>
              <p:nvPr/>
            </p:nvCxnSpPr>
            <p:spPr bwMode="auto">
              <a:xfrm>
                <a:off x="1016605" y="3480625"/>
                <a:ext cx="0" cy="378042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0" name="Conector recto 229"/>
              <p:cNvCxnSpPr>
                <a:stCxn id="228" idx="4"/>
                <a:endCxn id="228" idx="2"/>
              </p:cNvCxnSpPr>
              <p:nvPr/>
            </p:nvCxnSpPr>
            <p:spPr bwMode="auto">
              <a:xfrm flipH="1">
                <a:off x="827584" y="3669646"/>
                <a:ext cx="378042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1" name="Conector recto 230"/>
              <p:cNvCxnSpPr>
                <a:stCxn id="228" idx="1"/>
                <a:endCxn id="228" idx="0"/>
              </p:cNvCxnSpPr>
              <p:nvPr/>
            </p:nvCxnSpPr>
            <p:spPr bwMode="auto">
              <a:xfrm flipV="1">
                <a:off x="1016605" y="3354611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2" name="Conector recto 231"/>
              <p:cNvCxnSpPr>
                <a:stCxn id="228" idx="4"/>
                <a:endCxn id="228" idx="5"/>
              </p:cNvCxnSpPr>
              <p:nvPr/>
            </p:nvCxnSpPr>
            <p:spPr bwMode="auto">
              <a:xfrm flipV="1">
                <a:off x="1205626" y="3543632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3" name="Conector recto 232"/>
              <p:cNvCxnSpPr/>
              <p:nvPr/>
            </p:nvCxnSpPr>
            <p:spPr bwMode="auto">
              <a:xfrm>
                <a:off x="897731" y="3414712"/>
                <a:ext cx="373806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4" name="Conector recto 233"/>
              <p:cNvCxnSpPr/>
              <p:nvPr/>
            </p:nvCxnSpPr>
            <p:spPr bwMode="auto">
              <a:xfrm>
                <a:off x="1271537" y="3419474"/>
                <a:ext cx="0" cy="374328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35" name="Grupo 234"/>
            <p:cNvGrpSpPr/>
            <p:nvPr/>
          </p:nvGrpSpPr>
          <p:grpSpPr>
            <a:xfrm>
              <a:off x="8607610" y="3901038"/>
              <a:ext cx="504056" cy="504056"/>
              <a:chOff x="827584" y="3356992"/>
              <a:chExt cx="504056" cy="504056"/>
            </a:xfrm>
            <a:solidFill>
              <a:schemeClr val="bg1"/>
            </a:solidFill>
          </p:grpSpPr>
          <p:sp>
            <p:nvSpPr>
              <p:cNvPr id="236" name="Cubo 235"/>
              <p:cNvSpPr/>
              <p:nvPr/>
            </p:nvSpPr>
            <p:spPr bwMode="auto">
              <a:xfrm>
                <a:off x="827584" y="3356992"/>
                <a:ext cx="504056" cy="504056"/>
              </a:xfrm>
              <a:prstGeom prst="cub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237" name="Conector recto 236"/>
              <p:cNvCxnSpPr>
                <a:stCxn id="236" idx="1"/>
                <a:endCxn id="236" idx="3"/>
              </p:cNvCxnSpPr>
              <p:nvPr/>
            </p:nvCxnSpPr>
            <p:spPr bwMode="auto">
              <a:xfrm>
                <a:off x="1016605" y="3483006"/>
                <a:ext cx="0" cy="378042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8" name="Conector recto 237"/>
              <p:cNvCxnSpPr>
                <a:stCxn id="236" idx="4"/>
                <a:endCxn id="236" idx="2"/>
              </p:cNvCxnSpPr>
              <p:nvPr/>
            </p:nvCxnSpPr>
            <p:spPr bwMode="auto">
              <a:xfrm flipH="1">
                <a:off x="827584" y="3672027"/>
                <a:ext cx="378042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9" name="Conector recto 238"/>
              <p:cNvCxnSpPr>
                <a:stCxn id="236" idx="1"/>
                <a:endCxn id="236" idx="0"/>
              </p:cNvCxnSpPr>
              <p:nvPr/>
            </p:nvCxnSpPr>
            <p:spPr bwMode="auto">
              <a:xfrm flipV="1">
                <a:off x="1016605" y="3356992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0" name="Conector recto 239"/>
              <p:cNvCxnSpPr>
                <a:stCxn id="236" idx="4"/>
                <a:endCxn id="236" idx="5"/>
              </p:cNvCxnSpPr>
              <p:nvPr/>
            </p:nvCxnSpPr>
            <p:spPr bwMode="auto">
              <a:xfrm flipV="1">
                <a:off x="1205626" y="3546013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1" name="Conector recto 240"/>
              <p:cNvCxnSpPr/>
              <p:nvPr/>
            </p:nvCxnSpPr>
            <p:spPr bwMode="auto">
              <a:xfrm>
                <a:off x="897731" y="3414712"/>
                <a:ext cx="373806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2" name="Conector recto 241"/>
              <p:cNvCxnSpPr/>
              <p:nvPr/>
            </p:nvCxnSpPr>
            <p:spPr bwMode="auto">
              <a:xfrm>
                <a:off x="1271537" y="3419474"/>
                <a:ext cx="0" cy="374328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43" name="Grupo 242"/>
            <p:cNvGrpSpPr/>
            <p:nvPr/>
          </p:nvGrpSpPr>
          <p:grpSpPr>
            <a:xfrm>
              <a:off x="8988555" y="3901038"/>
              <a:ext cx="504056" cy="504056"/>
              <a:chOff x="827584" y="3356992"/>
              <a:chExt cx="504056" cy="504056"/>
            </a:xfrm>
            <a:solidFill>
              <a:schemeClr val="bg1"/>
            </a:solidFill>
          </p:grpSpPr>
          <p:sp>
            <p:nvSpPr>
              <p:cNvPr id="244" name="Cubo 243"/>
              <p:cNvSpPr/>
              <p:nvPr/>
            </p:nvSpPr>
            <p:spPr bwMode="auto">
              <a:xfrm>
                <a:off x="827584" y="3356992"/>
                <a:ext cx="504056" cy="504056"/>
              </a:xfrm>
              <a:prstGeom prst="cub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245" name="Conector recto 244"/>
              <p:cNvCxnSpPr>
                <a:stCxn id="244" idx="1"/>
                <a:endCxn id="244" idx="3"/>
              </p:cNvCxnSpPr>
              <p:nvPr/>
            </p:nvCxnSpPr>
            <p:spPr bwMode="auto">
              <a:xfrm>
                <a:off x="1016605" y="3483006"/>
                <a:ext cx="0" cy="378042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6" name="Conector recto 245"/>
              <p:cNvCxnSpPr>
                <a:stCxn id="244" idx="4"/>
                <a:endCxn id="244" idx="2"/>
              </p:cNvCxnSpPr>
              <p:nvPr/>
            </p:nvCxnSpPr>
            <p:spPr bwMode="auto">
              <a:xfrm flipH="1">
                <a:off x="827584" y="3672027"/>
                <a:ext cx="378042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7" name="Conector recto 246"/>
              <p:cNvCxnSpPr>
                <a:stCxn id="244" idx="1"/>
                <a:endCxn id="244" idx="0"/>
              </p:cNvCxnSpPr>
              <p:nvPr/>
            </p:nvCxnSpPr>
            <p:spPr bwMode="auto">
              <a:xfrm flipV="1">
                <a:off x="1016605" y="3356992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8" name="Conector recto 247"/>
              <p:cNvCxnSpPr>
                <a:stCxn id="244" idx="4"/>
                <a:endCxn id="244" idx="5"/>
              </p:cNvCxnSpPr>
              <p:nvPr/>
            </p:nvCxnSpPr>
            <p:spPr bwMode="auto">
              <a:xfrm flipV="1">
                <a:off x="1205626" y="3546013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9" name="Conector recto 248"/>
              <p:cNvCxnSpPr/>
              <p:nvPr/>
            </p:nvCxnSpPr>
            <p:spPr bwMode="auto">
              <a:xfrm>
                <a:off x="897731" y="3414712"/>
                <a:ext cx="373806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0" name="Conector recto 249"/>
              <p:cNvCxnSpPr/>
              <p:nvPr/>
            </p:nvCxnSpPr>
            <p:spPr bwMode="auto">
              <a:xfrm>
                <a:off x="1271537" y="3419474"/>
                <a:ext cx="0" cy="374328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1" name="Grupo 250"/>
            <p:cNvGrpSpPr/>
            <p:nvPr/>
          </p:nvGrpSpPr>
          <p:grpSpPr>
            <a:xfrm>
              <a:off x="8484243" y="4024643"/>
              <a:ext cx="504056" cy="504056"/>
              <a:chOff x="827584" y="3356992"/>
              <a:chExt cx="504056" cy="504056"/>
            </a:xfrm>
            <a:solidFill>
              <a:schemeClr val="bg1"/>
            </a:solidFill>
          </p:grpSpPr>
          <p:sp>
            <p:nvSpPr>
              <p:cNvPr id="252" name="Cubo 251"/>
              <p:cNvSpPr/>
              <p:nvPr/>
            </p:nvSpPr>
            <p:spPr bwMode="auto">
              <a:xfrm>
                <a:off x="827584" y="3356992"/>
                <a:ext cx="504056" cy="504056"/>
              </a:xfrm>
              <a:prstGeom prst="cub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253" name="Conector recto 252"/>
              <p:cNvCxnSpPr>
                <a:stCxn id="252" idx="1"/>
                <a:endCxn id="252" idx="3"/>
              </p:cNvCxnSpPr>
              <p:nvPr/>
            </p:nvCxnSpPr>
            <p:spPr bwMode="auto">
              <a:xfrm>
                <a:off x="1016605" y="3483006"/>
                <a:ext cx="0" cy="378042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4" name="Conector recto 253"/>
              <p:cNvCxnSpPr>
                <a:stCxn id="252" idx="4"/>
                <a:endCxn id="252" idx="2"/>
              </p:cNvCxnSpPr>
              <p:nvPr/>
            </p:nvCxnSpPr>
            <p:spPr bwMode="auto">
              <a:xfrm flipH="1">
                <a:off x="827584" y="3672027"/>
                <a:ext cx="378042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5" name="Conector recto 254"/>
              <p:cNvCxnSpPr>
                <a:stCxn id="252" idx="1"/>
                <a:endCxn id="252" idx="0"/>
              </p:cNvCxnSpPr>
              <p:nvPr/>
            </p:nvCxnSpPr>
            <p:spPr bwMode="auto">
              <a:xfrm flipV="1">
                <a:off x="1016605" y="3356992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6" name="Conector recto 255"/>
              <p:cNvCxnSpPr>
                <a:stCxn id="252" idx="4"/>
                <a:endCxn id="252" idx="5"/>
              </p:cNvCxnSpPr>
              <p:nvPr/>
            </p:nvCxnSpPr>
            <p:spPr bwMode="auto">
              <a:xfrm flipV="1">
                <a:off x="1205626" y="3546013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7" name="Conector recto 256"/>
              <p:cNvCxnSpPr/>
              <p:nvPr/>
            </p:nvCxnSpPr>
            <p:spPr bwMode="auto">
              <a:xfrm>
                <a:off x="897731" y="3414712"/>
                <a:ext cx="373806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8" name="Conector recto 257"/>
              <p:cNvCxnSpPr/>
              <p:nvPr/>
            </p:nvCxnSpPr>
            <p:spPr bwMode="auto">
              <a:xfrm>
                <a:off x="1271537" y="3419474"/>
                <a:ext cx="0" cy="374328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259" name="Grupo 258"/>
            <p:cNvGrpSpPr/>
            <p:nvPr/>
          </p:nvGrpSpPr>
          <p:grpSpPr>
            <a:xfrm>
              <a:off x="8864670" y="4025248"/>
              <a:ext cx="504056" cy="504056"/>
              <a:chOff x="827584" y="3356992"/>
              <a:chExt cx="504056" cy="504056"/>
            </a:xfrm>
            <a:solidFill>
              <a:schemeClr val="bg1"/>
            </a:solidFill>
          </p:grpSpPr>
          <p:sp>
            <p:nvSpPr>
              <p:cNvPr id="260" name="Cubo 259"/>
              <p:cNvSpPr/>
              <p:nvPr/>
            </p:nvSpPr>
            <p:spPr bwMode="auto">
              <a:xfrm>
                <a:off x="827584" y="3356992"/>
                <a:ext cx="504056" cy="504056"/>
              </a:xfrm>
              <a:prstGeom prst="cub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>
                  <a:latin typeface="Arial" charset="0"/>
                  <a:ea typeface="ＭＳ Ｐゴシック" charset="-128"/>
                </a:endParaRPr>
              </a:p>
            </p:txBody>
          </p:sp>
          <p:cxnSp>
            <p:nvCxnSpPr>
              <p:cNvPr id="261" name="Conector recto 260"/>
              <p:cNvCxnSpPr>
                <a:stCxn id="260" idx="1"/>
                <a:endCxn id="260" idx="3"/>
              </p:cNvCxnSpPr>
              <p:nvPr/>
            </p:nvCxnSpPr>
            <p:spPr bwMode="auto">
              <a:xfrm>
                <a:off x="1016605" y="3483006"/>
                <a:ext cx="0" cy="378042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2" name="Conector recto 261"/>
              <p:cNvCxnSpPr>
                <a:stCxn id="260" idx="4"/>
                <a:endCxn id="260" idx="2"/>
              </p:cNvCxnSpPr>
              <p:nvPr/>
            </p:nvCxnSpPr>
            <p:spPr bwMode="auto">
              <a:xfrm flipH="1">
                <a:off x="827584" y="3672027"/>
                <a:ext cx="378042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3" name="Conector recto 262"/>
              <p:cNvCxnSpPr>
                <a:stCxn id="260" idx="1"/>
                <a:endCxn id="260" idx="0"/>
              </p:cNvCxnSpPr>
              <p:nvPr/>
            </p:nvCxnSpPr>
            <p:spPr bwMode="auto">
              <a:xfrm flipV="1">
                <a:off x="1016605" y="3356992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4" name="Conector recto 263"/>
              <p:cNvCxnSpPr>
                <a:stCxn id="260" idx="4"/>
                <a:endCxn id="260" idx="5"/>
              </p:cNvCxnSpPr>
              <p:nvPr/>
            </p:nvCxnSpPr>
            <p:spPr bwMode="auto">
              <a:xfrm flipV="1">
                <a:off x="1205626" y="3546013"/>
                <a:ext cx="126014" cy="126014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5" name="Conector recto 264"/>
              <p:cNvCxnSpPr/>
              <p:nvPr/>
            </p:nvCxnSpPr>
            <p:spPr bwMode="auto">
              <a:xfrm>
                <a:off x="897731" y="3414712"/>
                <a:ext cx="373806" cy="0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6" name="Conector recto 265"/>
              <p:cNvCxnSpPr/>
              <p:nvPr/>
            </p:nvCxnSpPr>
            <p:spPr bwMode="auto">
              <a:xfrm>
                <a:off x="1271537" y="3419474"/>
                <a:ext cx="0" cy="374328"/>
              </a:xfrm>
              <a:prstGeom prst="line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00" name="CuadroTexto 299"/>
          <p:cNvSpPr txBox="1"/>
          <p:nvPr/>
        </p:nvSpPr>
        <p:spPr>
          <a:xfrm>
            <a:off x="5771897" y="3966224"/>
            <a:ext cx="720832" cy="427167"/>
          </a:xfrm>
          <a:prstGeom prst="rect">
            <a:avLst/>
          </a:prstGeom>
          <a:noFill/>
        </p:spPr>
        <p:txBody>
          <a:bodyPr wrap="none" rtlCol="0">
            <a:normAutofit fontScale="92500" lnSpcReduction="10000"/>
          </a:bodyPr>
          <a:lstStyle/>
          <a:p>
            <a:r>
              <a:rPr lang="en-US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V.S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301" name="CuadroTexto 300"/>
          <p:cNvSpPr txBox="1"/>
          <p:nvPr/>
        </p:nvSpPr>
        <p:spPr>
          <a:xfrm>
            <a:off x="8203843" y="4989144"/>
            <a:ext cx="1901745" cy="504964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b="1" dirty="0"/>
              <a:t>Fixed 8 bytes</a:t>
            </a:r>
          </a:p>
        </p:txBody>
      </p:sp>
    </p:spTree>
    <p:extLst>
      <p:ext uri="{BB962C8B-B14F-4D97-AF65-F5344CB8AC3E}">
        <p14:creationId xmlns:p14="http://schemas.microsoft.com/office/powerpoint/2010/main" val="1545689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Compact encoding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38032"/>
            <a:ext cx="10515600" cy="1065472"/>
          </a:xfrm>
        </p:spPr>
        <p:txBody>
          <a:bodyPr/>
          <a:lstStyle/>
          <a:p>
            <a:r>
              <a:rPr lang="en-US" dirty="0"/>
              <a:t>Frequency-based pointer compaction</a:t>
            </a:r>
          </a:p>
          <a:p>
            <a:pPr lvl="1"/>
            <a:r>
              <a:rPr lang="en-US" dirty="0"/>
              <a:t>Distribution of references to nodes highly skewed</a:t>
            </a: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2253314"/>
              </p:ext>
            </p:extLst>
          </p:nvPr>
        </p:nvGraphicFramePr>
        <p:xfrm>
          <a:off x="992310" y="2500093"/>
          <a:ext cx="1044116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uadroTexto 5"/>
          <p:cNvSpPr txBox="1"/>
          <p:nvPr/>
        </p:nvSpPr>
        <p:spPr>
          <a:xfrm>
            <a:off x="9264467" y="2406109"/>
            <a:ext cx="1807979" cy="491778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dirty="0"/>
              <a:t>Power Plant 64k</a:t>
            </a:r>
            <a:r>
              <a:rPr lang="en-US" baseline="30000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11456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Compact encoding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Frequency-based pointer compaction</a:t>
            </a:r>
          </a:p>
          <a:p>
            <a:pPr lvl="1"/>
            <a:r>
              <a:rPr lang="en-US" dirty="0"/>
              <a:t>Distribution of references to nodes highly skewed</a:t>
            </a:r>
          </a:p>
          <a:p>
            <a:pPr lvl="1"/>
            <a:r>
              <a:rPr lang="en-US" b="1" dirty="0"/>
              <a:t>Sort nodes by nº references</a:t>
            </a:r>
          </a:p>
          <a:p>
            <a:pPr lvl="1"/>
            <a:endParaRPr lang="en-US" dirty="0"/>
          </a:p>
          <a:p>
            <a:r>
              <a:rPr lang="en-US" dirty="0" smtClean="0"/>
              <a:t>Variable </a:t>
            </a:r>
            <a:r>
              <a:rPr lang="en-US" dirty="0"/>
              <a:t>index size</a:t>
            </a:r>
          </a:p>
          <a:p>
            <a:pPr lvl="1"/>
            <a:r>
              <a:rPr lang="en-US" dirty="0"/>
              <a:t>[1 .. 8K] : 13bits</a:t>
            </a:r>
          </a:p>
          <a:p>
            <a:pPr lvl="1"/>
            <a:r>
              <a:rPr lang="en-US" dirty="0"/>
              <a:t>[8K .. 527M] : 29 bits</a:t>
            </a:r>
          </a:p>
          <a:p>
            <a:pPr lvl="1"/>
            <a:r>
              <a:rPr lang="en-US" dirty="0"/>
              <a:t>[527M .. 1,074M] : 30 bits</a:t>
            </a:r>
          </a:p>
          <a:p>
            <a:pPr lvl="1"/>
            <a:endParaRPr lang="en-US" dirty="0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55002679"/>
              </p:ext>
            </p:extLst>
          </p:nvPr>
        </p:nvGraphicFramePr>
        <p:xfrm>
          <a:off x="5951984" y="2901268"/>
          <a:ext cx="5904656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errar llave 5"/>
          <p:cNvSpPr/>
          <p:nvPr/>
        </p:nvSpPr>
        <p:spPr bwMode="auto">
          <a:xfrm rot="5400000">
            <a:off x="7016245" y="4957425"/>
            <a:ext cx="247742" cy="1224136"/>
          </a:xfrm>
          <a:prstGeom prst="rightBrace">
            <a:avLst>
              <a:gd name="adj1" fmla="val 114200"/>
              <a:gd name="adj2" fmla="val 49186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7" name="Cerrar llave 6"/>
          <p:cNvSpPr/>
          <p:nvPr/>
        </p:nvSpPr>
        <p:spPr bwMode="auto">
          <a:xfrm rot="5400000">
            <a:off x="9536525" y="3805297"/>
            <a:ext cx="247742" cy="3528392"/>
          </a:xfrm>
          <a:prstGeom prst="rightBrace">
            <a:avLst>
              <a:gd name="adj1" fmla="val 114200"/>
              <a:gd name="adj2" fmla="val 49186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240089" y="5693364"/>
            <a:ext cx="1656184" cy="435544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Shortest indices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8823908" y="5724754"/>
            <a:ext cx="1656184" cy="435544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2000" dirty="0"/>
              <a:t>Longest indices</a:t>
            </a:r>
          </a:p>
        </p:txBody>
      </p:sp>
    </p:spTree>
    <p:extLst>
      <p:ext uri="{BB962C8B-B14F-4D97-AF65-F5344CB8AC3E}">
        <p14:creationId xmlns:p14="http://schemas.microsoft.com/office/powerpoint/2010/main" val="152710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ángulo 48"/>
          <p:cNvSpPr/>
          <p:nvPr/>
        </p:nvSpPr>
        <p:spPr bwMode="auto">
          <a:xfrm>
            <a:off x="3771035" y="2302483"/>
            <a:ext cx="4752528" cy="36296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r>
              <a:rPr lang="en-US" sz="1800" dirty="0">
                <a:latin typeface="Arial" charset="0"/>
                <a:ea typeface="ＭＳ Ｐゴシック" charset="-128"/>
              </a:rPr>
              <a:t>node</a:t>
            </a:r>
          </a:p>
        </p:txBody>
      </p:sp>
      <p:sp>
        <p:nvSpPr>
          <p:cNvPr id="37" name="Rectángulo 36"/>
          <p:cNvSpPr/>
          <p:nvPr/>
        </p:nvSpPr>
        <p:spPr bwMode="auto">
          <a:xfrm>
            <a:off x="4347100" y="4143993"/>
            <a:ext cx="4032448" cy="7200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29 bits pointer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Compact encoding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710178" y="1516146"/>
            <a:ext cx="4519422" cy="93463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Inner nodes encoding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4347099" y="2715851"/>
            <a:ext cx="4032448" cy="360040"/>
            <a:chOff x="755576" y="2852936"/>
            <a:chExt cx="4032448" cy="360040"/>
          </a:xfrm>
          <a:solidFill>
            <a:schemeClr val="accent1">
              <a:lumMod val="75000"/>
            </a:schemeClr>
          </a:solidFill>
        </p:grpSpPr>
        <p:sp>
          <p:nvSpPr>
            <p:cNvPr id="5" name="Rectángulo 4"/>
            <p:cNvSpPr/>
            <p:nvPr/>
          </p:nvSpPr>
          <p:spPr bwMode="auto">
            <a:xfrm>
              <a:off x="755576" y="2852936"/>
              <a:ext cx="504056" cy="36004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00</a:t>
              </a:r>
            </a:p>
          </p:txBody>
        </p:sp>
        <p:sp>
          <p:nvSpPr>
            <p:cNvPr id="6" name="Rectángulo 5"/>
            <p:cNvSpPr/>
            <p:nvPr/>
          </p:nvSpPr>
          <p:spPr bwMode="auto">
            <a:xfrm>
              <a:off x="1259632" y="2852936"/>
              <a:ext cx="504056" cy="36004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01</a:t>
              </a:r>
            </a:p>
          </p:txBody>
        </p:sp>
        <p:sp>
          <p:nvSpPr>
            <p:cNvPr id="7" name="Rectángulo 6"/>
            <p:cNvSpPr/>
            <p:nvPr/>
          </p:nvSpPr>
          <p:spPr bwMode="auto">
            <a:xfrm>
              <a:off x="1763688" y="2852936"/>
              <a:ext cx="504056" cy="36004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00</a:t>
              </a:r>
            </a:p>
          </p:txBody>
        </p:sp>
        <p:sp>
          <p:nvSpPr>
            <p:cNvPr id="8" name="Rectángulo 7"/>
            <p:cNvSpPr/>
            <p:nvPr/>
          </p:nvSpPr>
          <p:spPr bwMode="auto">
            <a:xfrm>
              <a:off x="2267744" y="2852936"/>
              <a:ext cx="504056" cy="36004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10</a:t>
              </a:r>
            </a:p>
          </p:txBody>
        </p:sp>
        <p:sp>
          <p:nvSpPr>
            <p:cNvPr id="9" name="Rectángulo 8"/>
            <p:cNvSpPr/>
            <p:nvPr/>
          </p:nvSpPr>
          <p:spPr bwMode="auto">
            <a:xfrm>
              <a:off x="2771800" y="2852936"/>
              <a:ext cx="504056" cy="36004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00</a:t>
              </a:r>
            </a:p>
          </p:txBody>
        </p:sp>
        <p:sp>
          <p:nvSpPr>
            <p:cNvPr id="10" name="Rectángulo 9"/>
            <p:cNvSpPr/>
            <p:nvPr/>
          </p:nvSpPr>
          <p:spPr bwMode="auto">
            <a:xfrm>
              <a:off x="3275856" y="2852936"/>
              <a:ext cx="504056" cy="36004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11</a:t>
              </a:r>
            </a:p>
          </p:txBody>
        </p:sp>
        <p:sp>
          <p:nvSpPr>
            <p:cNvPr id="11" name="Rectángulo 10"/>
            <p:cNvSpPr/>
            <p:nvPr/>
          </p:nvSpPr>
          <p:spPr bwMode="auto">
            <a:xfrm>
              <a:off x="3779912" y="2852936"/>
              <a:ext cx="504056" cy="36004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00</a:t>
              </a:r>
            </a:p>
          </p:txBody>
        </p:sp>
        <p:sp>
          <p:nvSpPr>
            <p:cNvPr id="12" name="Rectángulo 11"/>
            <p:cNvSpPr/>
            <p:nvPr/>
          </p:nvSpPr>
          <p:spPr bwMode="auto">
            <a:xfrm>
              <a:off x="4283968" y="2852936"/>
              <a:ext cx="504056" cy="360040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r>
                <a:rPr lang="en-US" sz="1800" dirty="0">
                  <a:solidFill>
                    <a:schemeClr val="bg1"/>
                  </a:solidFill>
                  <a:latin typeface="Arial" charset="0"/>
                  <a:ea typeface="ＭＳ Ｐゴシック" charset="-128"/>
                </a:rPr>
                <a:t>00</a:t>
              </a:r>
            </a:p>
          </p:txBody>
        </p:sp>
      </p:grpSp>
      <p:sp>
        <p:nvSpPr>
          <p:cNvPr id="14" name="CuadroTexto 13"/>
          <p:cNvSpPr txBox="1"/>
          <p:nvPr/>
        </p:nvSpPr>
        <p:spPr>
          <a:xfrm>
            <a:off x="4275091" y="2427819"/>
            <a:ext cx="1512168" cy="432048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600" dirty="0"/>
              <a:t>children bitmask</a:t>
            </a:r>
          </a:p>
        </p:txBody>
      </p:sp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115295"/>
              </p:ext>
            </p:extLst>
          </p:nvPr>
        </p:nvGraphicFramePr>
        <p:xfrm>
          <a:off x="8776886" y="2640024"/>
          <a:ext cx="2819495" cy="146304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482524">
                  <a:extLst>
                    <a:ext uri="{9D8B030D-6E8A-4147-A177-3AD203B41FA5}">
                      <a16:colId xmlns:a16="http://schemas.microsoft.com/office/drawing/2014/main" val="128265617"/>
                    </a:ext>
                  </a:extLst>
                </a:gridCol>
                <a:gridCol w="2336971">
                  <a:extLst>
                    <a:ext uri="{9D8B030D-6E8A-4147-A177-3AD203B41FA5}">
                      <a16:colId xmlns:a16="http://schemas.microsoft.com/office/drawing/2014/main" val="3822131322"/>
                    </a:ext>
                  </a:extLst>
                </a:gridCol>
              </a:tblGrid>
              <a:tr h="359968">
                <a:tc>
                  <a:txBody>
                    <a:bodyPr/>
                    <a:lstStyle/>
                    <a:p>
                      <a:r>
                        <a:rPr lang="en-US" dirty="0"/>
                        <a:t>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 child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122972"/>
                  </a:ext>
                </a:extLst>
              </a:tr>
              <a:tr h="359968">
                <a:tc>
                  <a:txBody>
                    <a:bodyPr/>
                    <a:lstStyle/>
                    <a:p>
                      <a:r>
                        <a:rPr lang="en-US" dirty="0"/>
                        <a:t>01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bits</a:t>
                      </a:r>
                      <a:r>
                        <a:rPr lang="en-US" baseline="0" dirty="0"/>
                        <a:t> pointer child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444203"/>
                  </a:ext>
                </a:extLst>
              </a:tr>
              <a:tr h="359968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29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bits</a:t>
                      </a:r>
                      <a:r>
                        <a:rPr lang="en-US" baseline="0" dirty="0"/>
                        <a:t> pointer child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966404"/>
                  </a:ext>
                </a:extLst>
              </a:tr>
              <a:tr h="359968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/>
                        <a:t>bits</a:t>
                      </a:r>
                      <a:r>
                        <a:rPr lang="en-US" baseline="0" dirty="0"/>
                        <a:t> pointer child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530026"/>
                  </a:ext>
                </a:extLst>
              </a:tr>
            </a:tbl>
          </a:graphicData>
        </a:graphic>
      </p:graphicFrame>
      <p:sp>
        <p:nvSpPr>
          <p:cNvPr id="28" name="Rectángulo 27"/>
          <p:cNvSpPr/>
          <p:nvPr/>
        </p:nvSpPr>
        <p:spPr bwMode="auto">
          <a:xfrm>
            <a:off x="4347099" y="3567929"/>
            <a:ext cx="4010249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13 bits pointer</a:t>
            </a:r>
          </a:p>
        </p:txBody>
      </p:sp>
      <p:sp>
        <p:nvSpPr>
          <p:cNvPr id="26" name="Rectángulo 25"/>
          <p:cNvSpPr/>
          <p:nvPr/>
        </p:nvSpPr>
        <p:spPr bwMode="auto">
          <a:xfrm>
            <a:off x="4347101" y="3567929"/>
            <a:ext cx="251667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x</a:t>
            </a:r>
          </a:p>
        </p:txBody>
      </p:sp>
      <p:sp>
        <p:nvSpPr>
          <p:cNvPr id="27" name="Rectángulo 26"/>
          <p:cNvSpPr/>
          <p:nvPr/>
        </p:nvSpPr>
        <p:spPr bwMode="auto">
          <a:xfrm>
            <a:off x="4598768" y="3567929"/>
            <a:ext cx="252388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y</a:t>
            </a:r>
          </a:p>
        </p:txBody>
      </p:sp>
      <p:sp>
        <p:nvSpPr>
          <p:cNvPr id="34" name="Rectángulo 33"/>
          <p:cNvSpPr/>
          <p:nvPr/>
        </p:nvSpPr>
        <p:spPr bwMode="auto">
          <a:xfrm>
            <a:off x="4850434" y="3567929"/>
            <a:ext cx="252388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z</a:t>
            </a:r>
          </a:p>
        </p:txBody>
      </p:sp>
      <p:sp>
        <p:nvSpPr>
          <p:cNvPr id="35" name="Rectángulo 34"/>
          <p:cNvSpPr/>
          <p:nvPr/>
        </p:nvSpPr>
        <p:spPr bwMode="auto">
          <a:xfrm>
            <a:off x="4347101" y="4143993"/>
            <a:ext cx="251667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x</a:t>
            </a:r>
          </a:p>
        </p:txBody>
      </p:sp>
      <p:sp>
        <p:nvSpPr>
          <p:cNvPr id="36" name="Rectángulo 35"/>
          <p:cNvSpPr/>
          <p:nvPr/>
        </p:nvSpPr>
        <p:spPr bwMode="auto">
          <a:xfrm>
            <a:off x="4598768" y="4143993"/>
            <a:ext cx="252388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y</a:t>
            </a:r>
          </a:p>
        </p:txBody>
      </p:sp>
      <p:sp>
        <p:nvSpPr>
          <p:cNvPr id="38" name="Rectángulo 37"/>
          <p:cNvSpPr/>
          <p:nvPr/>
        </p:nvSpPr>
        <p:spPr bwMode="auto">
          <a:xfrm>
            <a:off x="4850434" y="4143993"/>
            <a:ext cx="252388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z</a:t>
            </a:r>
          </a:p>
        </p:txBody>
      </p:sp>
      <p:sp>
        <p:nvSpPr>
          <p:cNvPr id="44" name="Rectángulo 43"/>
          <p:cNvSpPr/>
          <p:nvPr/>
        </p:nvSpPr>
        <p:spPr bwMode="auto">
          <a:xfrm>
            <a:off x="4324899" y="5092115"/>
            <a:ext cx="4032448" cy="72008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30 bits pointer</a:t>
            </a:r>
          </a:p>
          <a:p>
            <a:pPr algn="ctr" eaLnBrk="0" hangingPunct="0"/>
            <a:r>
              <a:rPr lang="en-US" sz="14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(1</a:t>
            </a:r>
            <a:r>
              <a:rPr lang="en-US" sz="1400" baseline="300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st</a:t>
            </a:r>
            <a:r>
              <a:rPr lang="en-US" sz="14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 bit = 1)</a:t>
            </a:r>
          </a:p>
        </p:txBody>
      </p:sp>
      <p:sp>
        <p:nvSpPr>
          <p:cNvPr id="45" name="Rectángulo 44"/>
          <p:cNvSpPr/>
          <p:nvPr/>
        </p:nvSpPr>
        <p:spPr bwMode="auto">
          <a:xfrm>
            <a:off x="4324900" y="5092115"/>
            <a:ext cx="251667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x</a:t>
            </a:r>
          </a:p>
        </p:txBody>
      </p:sp>
      <p:sp>
        <p:nvSpPr>
          <p:cNvPr id="46" name="Rectángulo 45"/>
          <p:cNvSpPr/>
          <p:nvPr/>
        </p:nvSpPr>
        <p:spPr bwMode="auto">
          <a:xfrm>
            <a:off x="4576567" y="5092115"/>
            <a:ext cx="252388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y</a:t>
            </a:r>
          </a:p>
        </p:txBody>
      </p:sp>
      <p:sp>
        <p:nvSpPr>
          <p:cNvPr id="47" name="Rectángulo 46"/>
          <p:cNvSpPr/>
          <p:nvPr/>
        </p:nvSpPr>
        <p:spPr bwMode="auto">
          <a:xfrm>
            <a:off x="4828233" y="5092115"/>
            <a:ext cx="252388" cy="36004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solidFill>
                  <a:schemeClr val="bg1"/>
                </a:solidFill>
                <a:latin typeface="Arial" charset="0"/>
                <a:ea typeface="ＭＳ Ｐゴシック" charset="-128"/>
              </a:rPr>
              <a:t>z</a:t>
            </a:r>
          </a:p>
        </p:txBody>
      </p:sp>
      <p:cxnSp>
        <p:nvCxnSpPr>
          <p:cNvPr id="53" name="Conector angular 52"/>
          <p:cNvCxnSpPr>
            <a:stCxn id="6" idx="2"/>
            <a:endCxn id="26" idx="1"/>
          </p:cNvCxnSpPr>
          <p:nvPr/>
        </p:nvCxnSpPr>
        <p:spPr bwMode="auto">
          <a:xfrm rot="5400000">
            <a:off x="4389113" y="3033880"/>
            <a:ext cx="672058" cy="756083"/>
          </a:xfrm>
          <a:prstGeom prst="bentConnector4">
            <a:avLst>
              <a:gd name="adj1" fmla="val 16765"/>
              <a:gd name="adj2" fmla="val 127715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Conector angular 54"/>
          <p:cNvCxnSpPr>
            <a:stCxn id="8" idx="2"/>
            <a:endCxn id="35" idx="1"/>
          </p:cNvCxnSpPr>
          <p:nvPr/>
        </p:nvCxnSpPr>
        <p:spPr bwMode="auto">
          <a:xfrm rot="5400000">
            <a:off x="4605137" y="2817856"/>
            <a:ext cx="1248122" cy="1764195"/>
          </a:xfrm>
          <a:prstGeom prst="bentConnector4">
            <a:avLst>
              <a:gd name="adj1" fmla="val 15315"/>
              <a:gd name="adj2" fmla="val 117277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7" name="Conector angular 56"/>
          <p:cNvCxnSpPr>
            <a:stCxn id="10" idx="2"/>
            <a:endCxn id="45" idx="1"/>
          </p:cNvCxnSpPr>
          <p:nvPr/>
        </p:nvCxnSpPr>
        <p:spPr bwMode="auto">
          <a:xfrm rot="5400000">
            <a:off x="4624031" y="2776759"/>
            <a:ext cx="2196244" cy="2794508"/>
          </a:xfrm>
          <a:prstGeom prst="bentConnector4">
            <a:avLst>
              <a:gd name="adj1" fmla="val 12507"/>
              <a:gd name="adj2" fmla="val 113293"/>
            </a:avLst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5" name="Rectángulo 64"/>
          <p:cNvSpPr/>
          <p:nvPr/>
        </p:nvSpPr>
        <p:spPr bwMode="auto">
          <a:xfrm>
            <a:off x="3772589" y="1966408"/>
            <a:ext cx="4752528" cy="293317"/>
          </a:xfrm>
          <a:prstGeom prst="rect">
            <a:avLst/>
          </a:prstGeom>
          <a:gradFill>
            <a:gsLst>
              <a:gs pos="98000">
                <a:schemeClr val="accent2">
                  <a:lumMod val="40000"/>
                  <a:lumOff val="60000"/>
                </a:schemeClr>
              </a:gs>
              <a:gs pos="0">
                <a:schemeClr val="bg1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66" name="Rectángulo 65"/>
          <p:cNvSpPr/>
          <p:nvPr/>
        </p:nvSpPr>
        <p:spPr bwMode="auto">
          <a:xfrm rot="10800000">
            <a:off x="3771035" y="5986908"/>
            <a:ext cx="4752528" cy="269257"/>
          </a:xfrm>
          <a:prstGeom prst="rect">
            <a:avLst/>
          </a:prstGeom>
          <a:gradFill>
            <a:gsLst>
              <a:gs pos="98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40000"/>
                  <a:lumOff val="60000"/>
                  <a:alpha val="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67" name="CuadroTexto 66"/>
          <p:cNvSpPr txBox="1"/>
          <p:nvPr/>
        </p:nvSpPr>
        <p:spPr>
          <a:xfrm>
            <a:off x="4249915" y="3351906"/>
            <a:ext cx="1075581" cy="26395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200" dirty="0"/>
              <a:t>reflection bits</a:t>
            </a:r>
          </a:p>
        </p:txBody>
      </p:sp>
      <p:sp>
        <p:nvSpPr>
          <p:cNvPr id="74" name="CuadroTexto 73"/>
          <p:cNvSpPr txBox="1"/>
          <p:nvPr/>
        </p:nvSpPr>
        <p:spPr>
          <a:xfrm>
            <a:off x="4259151" y="3931714"/>
            <a:ext cx="1075581" cy="26395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200" dirty="0"/>
              <a:t>reflection bits</a:t>
            </a:r>
          </a:p>
        </p:txBody>
      </p:sp>
      <p:sp>
        <p:nvSpPr>
          <p:cNvPr id="75" name="CuadroTexto 74"/>
          <p:cNvSpPr txBox="1"/>
          <p:nvPr/>
        </p:nvSpPr>
        <p:spPr>
          <a:xfrm>
            <a:off x="4249914" y="4879748"/>
            <a:ext cx="1075581" cy="263953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200" dirty="0"/>
              <a:t>reflection bits</a:t>
            </a:r>
          </a:p>
        </p:txBody>
      </p:sp>
      <p:cxnSp>
        <p:nvCxnSpPr>
          <p:cNvPr id="18" name="Conector recto 17"/>
          <p:cNvCxnSpPr/>
          <p:nvPr/>
        </p:nvCxnSpPr>
        <p:spPr bwMode="auto">
          <a:xfrm>
            <a:off x="3417982" y="2302482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Conector recto 41"/>
          <p:cNvCxnSpPr/>
          <p:nvPr/>
        </p:nvCxnSpPr>
        <p:spPr bwMode="auto">
          <a:xfrm>
            <a:off x="3417982" y="3435931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Conector recto 42"/>
          <p:cNvCxnSpPr/>
          <p:nvPr/>
        </p:nvCxnSpPr>
        <p:spPr bwMode="auto">
          <a:xfrm>
            <a:off x="3417982" y="3939987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Conector recto 47"/>
          <p:cNvCxnSpPr/>
          <p:nvPr/>
        </p:nvCxnSpPr>
        <p:spPr bwMode="auto">
          <a:xfrm>
            <a:off x="3417982" y="4444043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Conector recto 49"/>
          <p:cNvCxnSpPr/>
          <p:nvPr/>
        </p:nvCxnSpPr>
        <p:spPr bwMode="auto">
          <a:xfrm>
            <a:off x="3417982" y="4948099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Conector recto 50"/>
          <p:cNvCxnSpPr/>
          <p:nvPr/>
        </p:nvCxnSpPr>
        <p:spPr bwMode="auto">
          <a:xfrm>
            <a:off x="3417982" y="5452155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Conector recto 51"/>
          <p:cNvCxnSpPr/>
          <p:nvPr/>
        </p:nvCxnSpPr>
        <p:spPr bwMode="auto">
          <a:xfrm>
            <a:off x="3410995" y="5932131"/>
            <a:ext cx="36004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4" name="CuadroTexto 53"/>
          <p:cNvSpPr txBox="1"/>
          <p:nvPr/>
        </p:nvSpPr>
        <p:spPr>
          <a:xfrm>
            <a:off x="8671129" y="4412993"/>
            <a:ext cx="3344314" cy="1289687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1800" b="1" u="sng" dirty="0"/>
              <a:t>Total node size</a:t>
            </a:r>
          </a:p>
          <a:p>
            <a:r>
              <a:rPr lang="en-US" sz="1600" b="1" dirty="0" smtClean="0"/>
              <a:t/>
            </a:r>
            <a:br>
              <a:rPr lang="en-US" sz="1600" b="1" dirty="0" smtClean="0"/>
            </a:br>
            <a:r>
              <a:rPr lang="en-US" sz="1600" b="1" dirty="0" smtClean="0"/>
              <a:t>Min</a:t>
            </a:r>
            <a:r>
              <a:rPr lang="en-US" sz="1600" dirty="0"/>
              <a:t>:    4 bytes (1 “13-bits” child)</a:t>
            </a:r>
          </a:p>
          <a:p>
            <a:r>
              <a:rPr lang="en-US" sz="1600" b="1" dirty="0"/>
              <a:t>Max</a:t>
            </a:r>
            <a:r>
              <a:rPr lang="en-US" sz="1600" dirty="0"/>
              <a:t>: 34 bytes (8 “30-bits” children)</a:t>
            </a:r>
          </a:p>
        </p:txBody>
      </p:sp>
      <p:sp>
        <p:nvSpPr>
          <p:cNvPr id="56" name="CuadroTexto 55"/>
          <p:cNvSpPr txBox="1"/>
          <p:nvPr/>
        </p:nvSpPr>
        <p:spPr>
          <a:xfrm>
            <a:off x="3081238" y="2709987"/>
            <a:ext cx="728040" cy="439991"/>
          </a:xfrm>
          <a:prstGeom prst="rect">
            <a:avLst/>
          </a:prstGeom>
          <a:noFill/>
        </p:spPr>
        <p:txBody>
          <a:bodyPr wrap="none" rtlCol="0">
            <a:normAutofit lnSpcReduction="10000"/>
          </a:bodyPr>
          <a:lstStyle/>
          <a:p>
            <a:pPr algn="r"/>
            <a:r>
              <a:rPr lang="en-US" sz="1200" dirty="0"/>
              <a:t>16-bits</a:t>
            </a:r>
          </a:p>
          <a:p>
            <a:pPr algn="r"/>
            <a:r>
              <a:rPr lang="en-US" sz="1200" dirty="0"/>
              <a:t>alignment</a:t>
            </a:r>
          </a:p>
        </p:txBody>
      </p:sp>
      <p:sp>
        <p:nvSpPr>
          <p:cNvPr id="62" name="Marcador de contenido 2"/>
          <p:cNvSpPr txBox="1">
            <a:spLocks/>
          </p:cNvSpPr>
          <p:nvPr/>
        </p:nvSpPr>
        <p:spPr bwMode="auto">
          <a:xfrm>
            <a:off x="246971" y="1516146"/>
            <a:ext cx="2502777" cy="792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Font typeface="Times" pitchFamily="18" charset="0"/>
              <a:buChar char="•"/>
              <a:defRPr sz="2400" b="1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–"/>
              <a:defRPr sz="2000">
                <a:solidFill>
                  <a:schemeClr val="accent2"/>
                </a:solidFill>
                <a:latin typeface="Verdana" pitchFamily="34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Font typeface="Times" pitchFamily="18" charset="0"/>
              <a:buChar char="•"/>
              <a:defRPr baseline="0">
                <a:solidFill>
                  <a:schemeClr val="accent2"/>
                </a:solidFill>
                <a:latin typeface="Verdana" pitchFamily="34" charset="0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–"/>
              <a:defRPr>
                <a:solidFill>
                  <a:schemeClr val="accent2"/>
                </a:solidFill>
                <a:latin typeface="Verdana" pitchFamily="34" charset="0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>
                <a:solidFill>
                  <a:schemeClr val="accent2"/>
                </a:solidFill>
                <a:latin typeface="Verdana" pitchFamily="34" charset="0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CA900"/>
              </a:buClr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buFont typeface="Times" pitchFamily="18" charset="0"/>
              <a:buNone/>
            </a:pPr>
            <a:r>
              <a:rPr lang="en-US" kern="0" dirty="0"/>
              <a:t>Leaves nodes</a:t>
            </a:r>
            <a:br>
              <a:rPr lang="en-US" kern="0" dirty="0"/>
            </a:br>
            <a:r>
              <a:rPr lang="en-US" kern="0" dirty="0"/>
              <a:t>encoding</a:t>
            </a:r>
          </a:p>
        </p:txBody>
      </p:sp>
      <p:cxnSp>
        <p:nvCxnSpPr>
          <p:cNvPr id="68" name="Conector recto 67"/>
          <p:cNvCxnSpPr/>
          <p:nvPr/>
        </p:nvCxnSpPr>
        <p:spPr bwMode="auto">
          <a:xfrm flipH="1">
            <a:off x="2885243" y="1308563"/>
            <a:ext cx="17068" cy="467834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60000"/>
                <a:lumOff val="4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69" name="Rectángulo 68"/>
          <p:cNvSpPr/>
          <p:nvPr/>
        </p:nvSpPr>
        <p:spPr bwMode="auto">
          <a:xfrm>
            <a:off x="837700" y="2658936"/>
            <a:ext cx="1133908" cy="511131"/>
          </a:xfrm>
          <a:prstGeom prst="rect">
            <a:avLst/>
          </a:prstGeom>
          <a:gradFill>
            <a:gsLst>
              <a:gs pos="98000">
                <a:schemeClr val="accent2">
                  <a:lumMod val="40000"/>
                  <a:lumOff val="60000"/>
                </a:schemeClr>
              </a:gs>
              <a:gs pos="0">
                <a:schemeClr val="bg1"/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  <p:sp>
        <p:nvSpPr>
          <p:cNvPr id="71" name="Rectángulo 70"/>
          <p:cNvSpPr/>
          <p:nvPr/>
        </p:nvSpPr>
        <p:spPr bwMode="auto">
          <a:xfrm>
            <a:off x="837701" y="3262610"/>
            <a:ext cx="1133908" cy="10814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latin typeface="Arial" charset="0"/>
                <a:ea typeface="ＭＳ Ｐゴシック" charset="-128"/>
              </a:rPr>
              <a:t>64 bits</a:t>
            </a:r>
            <a:br>
              <a:rPr lang="en-US" sz="1800" dirty="0">
                <a:latin typeface="Arial" charset="0"/>
                <a:ea typeface="ＭＳ Ｐゴシック" charset="-128"/>
              </a:rPr>
            </a:br>
            <a:r>
              <a:rPr lang="en-US" sz="1800" dirty="0">
                <a:latin typeface="Arial" charset="0"/>
                <a:ea typeface="ＭＳ Ｐゴシック" charset="-128"/>
              </a:rPr>
              <a:t>4</a:t>
            </a:r>
            <a:r>
              <a:rPr lang="en-US" sz="1800" baseline="30000" dirty="0">
                <a:latin typeface="Arial" charset="0"/>
                <a:ea typeface="ＭＳ Ｐゴシック" charset="-128"/>
              </a:rPr>
              <a:t>3</a:t>
            </a:r>
            <a:r>
              <a:rPr lang="en-US" sz="1800" dirty="0">
                <a:latin typeface="Arial" charset="0"/>
                <a:ea typeface="ＭＳ Ｐゴシック" charset="-128"/>
              </a:rPr>
              <a:t> leaf</a:t>
            </a:r>
          </a:p>
        </p:txBody>
      </p:sp>
      <p:sp>
        <p:nvSpPr>
          <p:cNvPr id="72" name="Rectángulo 71"/>
          <p:cNvSpPr/>
          <p:nvPr/>
        </p:nvSpPr>
        <p:spPr bwMode="auto">
          <a:xfrm>
            <a:off x="842886" y="4463198"/>
            <a:ext cx="1133908" cy="108141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hangingPunct="0"/>
            <a:r>
              <a:rPr lang="en-US" sz="1800" dirty="0">
                <a:latin typeface="Arial" charset="0"/>
                <a:ea typeface="ＭＳ Ｐゴシック" charset="-128"/>
              </a:rPr>
              <a:t>64 bits</a:t>
            </a:r>
            <a:br>
              <a:rPr lang="en-US" sz="1800" dirty="0">
                <a:latin typeface="Arial" charset="0"/>
                <a:ea typeface="ＭＳ Ｐゴシック" charset="-128"/>
              </a:rPr>
            </a:br>
            <a:r>
              <a:rPr lang="en-US" sz="1800" dirty="0">
                <a:latin typeface="Arial" charset="0"/>
                <a:ea typeface="ＭＳ Ｐゴシック" charset="-128"/>
              </a:rPr>
              <a:t>4</a:t>
            </a:r>
            <a:r>
              <a:rPr lang="en-US" sz="1800" baseline="30000" dirty="0">
                <a:latin typeface="Arial" charset="0"/>
                <a:ea typeface="ＭＳ Ｐゴシック" charset="-128"/>
              </a:rPr>
              <a:t>3</a:t>
            </a:r>
            <a:r>
              <a:rPr lang="en-US" sz="1800" dirty="0">
                <a:latin typeface="Arial" charset="0"/>
                <a:ea typeface="ＭＳ Ｐゴシック" charset="-128"/>
              </a:rPr>
              <a:t> leaf</a:t>
            </a:r>
          </a:p>
        </p:txBody>
      </p:sp>
      <p:sp>
        <p:nvSpPr>
          <p:cNvPr id="73" name="Rectángulo 72"/>
          <p:cNvSpPr/>
          <p:nvPr/>
        </p:nvSpPr>
        <p:spPr bwMode="auto">
          <a:xfrm rot="10800000">
            <a:off x="837700" y="5663786"/>
            <a:ext cx="1133908" cy="467196"/>
          </a:xfrm>
          <a:prstGeom prst="rect">
            <a:avLst/>
          </a:prstGeom>
          <a:gradFill>
            <a:gsLst>
              <a:gs pos="98000">
                <a:schemeClr val="accent2">
                  <a:lumMod val="40000"/>
                  <a:lumOff val="60000"/>
                </a:schemeClr>
              </a:gs>
              <a:gs pos="0">
                <a:schemeClr val="accent2">
                  <a:lumMod val="40000"/>
                  <a:lumOff val="60000"/>
                  <a:alpha val="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hangingPunct="0"/>
            <a:endParaRPr lang="en-US" dirty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422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37" grpId="0" animBg="1"/>
      <p:bldP spid="14" grpId="0"/>
      <p:bldP spid="28" grpId="0" animBg="1"/>
      <p:bldP spid="26" grpId="0" animBg="1"/>
      <p:bldP spid="27" grpId="0" animBg="1"/>
      <p:bldP spid="34" grpId="0" animBg="1"/>
      <p:bldP spid="35" grpId="0" animBg="1"/>
      <p:bldP spid="36" grpId="0" animBg="1"/>
      <p:bldP spid="38" grpId="0" animBg="1"/>
      <p:bldP spid="44" grpId="0" animBg="1"/>
      <p:bldP spid="45" grpId="0" animBg="1"/>
      <p:bldP spid="46" grpId="0" animBg="1"/>
      <p:bldP spid="47" grpId="0" animBg="1"/>
      <p:bldP spid="65" grpId="0" animBg="1"/>
      <p:bldP spid="66" grpId="0" animBg="1"/>
      <p:bldP spid="67" grpId="0"/>
      <p:bldP spid="74" grpId="0"/>
      <p:bldP spid="75" grpId="0"/>
      <p:bldP spid="54" grpId="0"/>
      <p:bldP spid="56" grpId="0"/>
      <p:bldP spid="69" grpId="0" animBg="1"/>
      <p:bldP spid="71" grpId="0" animBg="1"/>
      <p:bldP spid="72" grpId="0" animBg="1"/>
      <p:bldP spid="7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Traversal / Ray-casting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38032"/>
            <a:ext cx="10515600" cy="1713542"/>
          </a:xfrm>
        </p:spPr>
        <p:txBody>
          <a:bodyPr>
            <a:normAutofit/>
          </a:bodyPr>
          <a:lstStyle/>
          <a:p>
            <a:r>
              <a:rPr lang="en-US" dirty="0"/>
              <a:t>Same as for SVOs/DAGs but need to keep track of transformation upon descent in the tree</a:t>
            </a:r>
          </a:p>
          <a:p>
            <a:pPr lvl="1"/>
            <a:r>
              <a:rPr lang="en-US" dirty="0"/>
              <a:t>Transformation state: 3 bits </a:t>
            </a:r>
            <a:r>
              <a:rPr lang="en-US" dirty="0">
                <a:latin typeface="Consolas" panose="020B0609020204030204" pitchFamily="49" charset="0"/>
              </a:rPr>
              <a:t>[</a:t>
            </a:r>
            <a:r>
              <a:rPr lang="en-US" dirty="0" err="1" smtClean="0">
                <a:latin typeface="Consolas" panose="020B0609020204030204" pitchFamily="49" charset="0"/>
              </a:rPr>
              <a:t>x,y,z</a:t>
            </a:r>
            <a:r>
              <a:rPr lang="en-US" dirty="0">
                <a:latin typeface="Consolas" panose="020B0609020204030204" pitchFamily="49" charset="0"/>
              </a:rPr>
              <a:t>]</a:t>
            </a:r>
          </a:p>
          <a:p>
            <a:pPr lvl="1"/>
            <a:r>
              <a:rPr lang="en-US" dirty="0"/>
              <a:t>When traverse new node: XOR with pointer’s </a:t>
            </a:r>
            <a:r>
              <a:rPr lang="en-US" dirty="0" smtClean="0"/>
              <a:t>tag</a:t>
            </a:r>
          </a:p>
          <a:p>
            <a:endParaRPr lang="en-US" dirty="0" smtClean="0"/>
          </a:p>
        </p:txBody>
      </p:sp>
      <p:sp>
        <p:nvSpPr>
          <p:cNvPr id="4" name="Rectángulo 3"/>
          <p:cNvSpPr/>
          <p:nvPr/>
        </p:nvSpPr>
        <p:spPr bwMode="auto">
          <a:xfrm>
            <a:off x="6801874" y="4940106"/>
            <a:ext cx="1008112" cy="100811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cxnSp>
        <p:nvCxnSpPr>
          <p:cNvPr id="7" name="Conector recto de flecha 6"/>
          <p:cNvCxnSpPr/>
          <p:nvPr/>
        </p:nvCxnSpPr>
        <p:spPr bwMode="auto">
          <a:xfrm flipV="1">
            <a:off x="6799205" y="5264142"/>
            <a:ext cx="216024" cy="43204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8" name="Conector recto de flecha 7"/>
          <p:cNvCxnSpPr/>
          <p:nvPr/>
        </p:nvCxnSpPr>
        <p:spPr bwMode="auto">
          <a:xfrm flipH="1" flipV="1">
            <a:off x="7593962" y="5264142"/>
            <a:ext cx="216024" cy="41653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12" name="Conector recto 11"/>
          <p:cNvCxnSpPr>
            <a:stCxn id="4" idx="0"/>
            <a:endCxn id="4" idx="2"/>
          </p:cNvCxnSpPr>
          <p:nvPr/>
        </p:nvCxnSpPr>
        <p:spPr bwMode="auto">
          <a:xfrm>
            <a:off x="7305930" y="4940106"/>
            <a:ext cx="0" cy="100811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Rectángulo 12"/>
          <p:cNvSpPr/>
          <p:nvPr/>
        </p:nvSpPr>
        <p:spPr bwMode="auto">
          <a:xfrm>
            <a:off x="8544710" y="4940106"/>
            <a:ext cx="1008112" cy="100811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cxnSp>
        <p:nvCxnSpPr>
          <p:cNvPr id="14" name="Conector recto de flecha 13"/>
          <p:cNvCxnSpPr/>
          <p:nvPr/>
        </p:nvCxnSpPr>
        <p:spPr bwMode="auto">
          <a:xfrm flipV="1">
            <a:off x="8688726" y="5804202"/>
            <a:ext cx="324036" cy="14401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15" name="Conector recto de flecha 14"/>
          <p:cNvCxnSpPr/>
          <p:nvPr/>
        </p:nvCxnSpPr>
        <p:spPr bwMode="auto">
          <a:xfrm flipH="1">
            <a:off x="9125870" y="4940106"/>
            <a:ext cx="312574" cy="1800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oval" w="med" len="med"/>
            <a:tailEnd type="triangle" w="med" len="med"/>
          </a:ln>
          <a:effectLst/>
        </p:spPr>
      </p:cxnSp>
      <p:cxnSp>
        <p:nvCxnSpPr>
          <p:cNvPr id="16" name="Conector recto 15"/>
          <p:cNvCxnSpPr>
            <a:endCxn id="13" idx="3"/>
          </p:cNvCxnSpPr>
          <p:nvPr/>
        </p:nvCxnSpPr>
        <p:spPr bwMode="auto">
          <a:xfrm>
            <a:off x="8542041" y="5444162"/>
            <a:ext cx="1010781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Conector recto 18"/>
          <p:cNvCxnSpPr>
            <a:stCxn id="13" idx="0"/>
            <a:endCxn id="13" idx="2"/>
          </p:cNvCxnSpPr>
          <p:nvPr/>
        </p:nvCxnSpPr>
        <p:spPr bwMode="auto">
          <a:xfrm>
            <a:off x="9048766" y="4940106"/>
            <a:ext cx="0" cy="1008112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lgDash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ángulo 26"/>
              <p:cNvSpPr/>
              <p:nvPr/>
            </p:nvSpPr>
            <p:spPr>
              <a:xfrm>
                <a:off x="8734212" y="4458470"/>
                <a:ext cx="704232" cy="490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𝑇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𝑥𝑦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á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4212" y="4458470"/>
                <a:ext cx="704232" cy="4908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ángulo 27"/>
              <p:cNvSpPr/>
              <p:nvPr/>
            </p:nvSpPr>
            <p:spPr>
              <a:xfrm>
                <a:off x="7031821" y="4503941"/>
                <a:ext cx="56214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sSubPr>
                        <m:e>
                          <m:r>
                            <a:rPr lang="es-ES" i="1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𝑇</m:t>
                          </m:r>
                        </m:e>
                        <m:sub>
                          <m:r>
                            <a:rPr lang="es-ES" b="0" i="1" smtClean="0"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𝑥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á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1821" y="4503941"/>
                <a:ext cx="56214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Marcador de contenido 2"/>
          <p:cNvSpPr txBox="1">
            <a:spLocks/>
          </p:cNvSpPr>
          <p:nvPr/>
        </p:nvSpPr>
        <p:spPr>
          <a:xfrm>
            <a:off x="838200" y="3313068"/>
            <a:ext cx="9779493" cy="2777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Using the stacked transform</a:t>
            </a:r>
          </a:p>
          <a:p>
            <a:pPr lvl="1"/>
            <a:r>
              <a:rPr lang="en-US" b="1" dirty="0" smtClean="0"/>
              <a:t>Remap children indices</a:t>
            </a:r>
            <a:r>
              <a:rPr lang="en-US" dirty="0" smtClean="0"/>
              <a:t>, one bitwise operation</a:t>
            </a:r>
          </a:p>
          <a:p>
            <a:pPr marL="1371600" lvl="3" indent="0">
              <a:buFont typeface="Arial" panose="020B0604020202020204" pitchFamily="34" charset="0"/>
              <a:buNone/>
            </a:pPr>
            <a:r>
              <a:rPr lang="en-US" dirty="0" smtClean="0">
                <a:solidFill>
                  <a:schemeClr val="tx1"/>
                </a:solidFill>
              </a:rPr>
              <a:t>	</a:t>
            </a:r>
            <a:r>
              <a:rPr lang="en-US" i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transformedIdx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= </a:t>
            </a:r>
            <a:r>
              <a:rPr lang="en-US" i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currentTransform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XOR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i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selectedChildIdx</a:t>
            </a:r>
            <a:endParaRPr lang="en-US" i="1" dirty="0" smtClean="0">
              <a:solidFill>
                <a:schemeClr val="tx1"/>
              </a:solidFill>
              <a:latin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pPr lvl="1"/>
            <a:r>
              <a:rPr lang="en-US" b="1" dirty="0" smtClean="0"/>
              <a:t>Transform the ray</a:t>
            </a:r>
            <a:endParaRPr lang="en-US" dirty="0" smtClean="0"/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Reflect ray’s origin (voxel entry point)</a:t>
            </a: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Inverse direction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523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27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Datasets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56" y="1943429"/>
            <a:ext cx="3139460" cy="176594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192" y="4199786"/>
            <a:ext cx="3115940" cy="175271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680" y="4199786"/>
            <a:ext cx="3110961" cy="174991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390" y="1941809"/>
            <a:ext cx="3142340" cy="176756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258" y="1941809"/>
            <a:ext cx="3142343" cy="1767569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0" y="4199786"/>
            <a:ext cx="3110961" cy="1749917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400540" y="3690613"/>
            <a:ext cx="3147216" cy="22071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b="1" dirty="0"/>
              <a:t>Lucy</a:t>
            </a:r>
            <a:r>
              <a:rPr lang="en-US" sz="1400" dirty="0"/>
              <a:t> (28 </a:t>
            </a:r>
            <a:r>
              <a:rPr lang="en-US" sz="1400" dirty="0" err="1"/>
              <a:t>Mtris</a:t>
            </a:r>
            <a:r>
              <a:rPr lang="en-US" sz="1400" dirty="0"/>
              <a:t>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4583832" y="3670982"/>
            <a:ext cx="3147216" cy="22071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b="1" dirty="0" err="1"/>
              <a:t>Crytek</a:t>
            </a:r>
            <a:r>
              <a:rPr lang="en-US" sz="1400" b="1" dirty="0"/>
              <a:t> </a:t>
            </a:r>
            <a:r>
              <a:rPr lang="en-US" sz="1400" b="1" dirty="0" err="1"/>
              <a:t>Sponza</a:t>
            </a:r>
            <a:r>
              <a:rPr lang="en-US" sz="1400" dirty="0"/>
              <a:t>  (282 </a:t>
            </a:r>
            <a:r>
              <a:rPr lang="en-US" sz="1400" dirty="0" err="1"/>
              <a:t>Ktris</a:t>
            </a:r>
            <a:r>
              <a:rPr lang="en-US" sz="1400" dirty="0"/>
              <a:t>)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8552780" y="3676250"/>
            <a:ext cx="3147216" cy="22071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b="1" dirty="0"/>
              <a:t>Boeing 777</a:t>
            </a:r>
            <a:r>
              <a:rPr lang="en-US" sz="1400" dirty="0"/>
              <a:t> (350 </a:t>
            </a:r>
            <a:r>
              <a:rPr lang="en-US" sz="1400" dirty="0" err="1"/>
              <a:t>Mtris</a:t>
            </a:r>
            <a:r>
              <a:rPr lang="en-US" sz="1400" dirty="0"/>
              <a:t>)</a:t>
            </a:r>
          </a:p>
        </p:txBody>
      </p:sp>
      <p:sp>
        <p:nvSpPr>
          <p:cNvPr id="17" name="CuadroTexto 16"/>
          <p:cNvSpPr txBox="1"/>
          <p:nvPr/>
        </p:nvSpPr>
        <p:spPr>
          <a:xfrm>
            <a:off x="456650" y="5943989"/>
            <a:ext cx="2861106" cy="22071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b="1" dirty="0"/>
              <a:t>David</a:t>
            </a:r>
            <a:r>
              <a:rPr lang="en-US" sz="1400" dirty="0"/>
              <a:t> (56 </a:t>
            </a:r>
            <a:r>
              <a:rPr lang="en-US" sz="1400" dirty="0" err="1"/>
              <a:t>Mtris</a:t>
            </a:r>
            <a:r>
              <a:rPr lang="en-US" sz="1400" dirty="0"/>
              <a:t>)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8551529" y="5926085"/>
            <a:ext cx="3147216" cy="22071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b="1" dirty="0"/>
              <a:t>Power Plant</a:t>
            </a:r>
            <a:r>
              <a:rPr lang="en-US" sz="1400" dirty="0"/>
              <a:t>  (12 </a:t>
            </a:r>
            <a:r>
              <a:rPr lang="en-US" sz="1400" dirty="0" err="1"/>
              <a:t>Mtris</a:t>
            </a:r>
            <a:r>
              <a:rPr lang="en-US" sz="1400" dirty="0"/>
              <a:t>)</a:t>
            </a:r>
          </a:p>
        </p:txBody>
      </p:sp>
      <p:sp>
        <p:nvSpPr>
          <p:cNvPr id="19" name="CuadroTexto 18"/>
          <p:cNvSpPr txBox="1"/>
          <p:nvPr/>
        </p:nvSpPr>
        <p:spPr>
          <a:xfrm>
            <a:off x="4615992" y="5931621"/>
            <a:ext cx="3147216" cy="22071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b="1" dirty="0"/>
              <a:t>San Miguel</a:t>
            </a:r>
            <a:r>
              <a:rPr lang="en-US" sz="1400" dirty="0"/>
              <a:t> (7.8 </a:t>
            </a:r>
            <a:r>
              <a:rPr lang="en-US" sz="1400" dirty="0" err="1"/>
              <a:t>Mtris</a:t>
            </a:r>
            <a:r>
              <a:rPr lang="en-US" sz="1400" dirty="0"/>
              <a:t>)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1062115" y="1427082"/>
            <a:ext cx="2160240" cy="21468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b="1" dirty="0"/>
              <a:t>Scanned scenes</a:t>
            </a:r>
            <a:endParaRPr lang="en-US" sz="200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5020576" y="1427081"/>
            <a:ext cx="2160240" cy="21468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b="1" dirty="0"/>
              <a:t>Gaming scenes</a:t>
            </a:r>
            <a:endParaRPr lang="en-US" sz="20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9081559" y="1427080"/>
            <a:ext cx="2160240" cy="214689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ctr"/>
            <a:r>
              <a:rPr lang="en-US" sz="2000" b="1" dirty="0"/>
              <a:t>CAD scenes</a:t>
            </a:r>
            <a:endParaRPr lang="en-US" sz="2000" dirty="0"/>
          </a:p>
        </p:txBody>
      </p:sp>
      <p:cxnSp>
        <p:nvCxnSpPr>
          <p:cNvPr id="15" name="Conector recto 14"/>
          <p:cNvCxnSpPr/>
          <p:nvPr/>
        </p:nvCxnSpPr>
        <p:spPr bwMode="auto">
          <a:xfrm>
            <a:off x="4195256" y="1484784"/>
            <a:ext cx="0" cy="482453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Conector recto 22"/>
          <p:cNvCxnSpPr/>
          <p:nvPr/>
        </p:nvCxnSpPr>
        <p:spPr bwMode="auto">
          <a:xfrm>
            <a:off x="8256240" y="1427082"/>
            <a:ext cx="0" cy="482453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20125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Compression performance (64k</a:t>
            </a:r>
            <a:r>
              <a:rPr lang="en-US" baseline="30000" dirty="0"/>
              <a:t>3</a:t>
            </a:r>
            <a:r>
              <a:rPr lang="en-US" dirty="0"/>
              <a:t>)</a:t>
            </a:r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2386403"/>
              </p:ext>
            </p:extLst>
          </p:nvPr>
        </p:nvGraphicFramePr>
        <p:xfrm>
          <a:off x="0" y="1700808"/>
          <a:ext cx="12192000" cy="45401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869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Compression performance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838199" y="1438031"/>
            <a:ext cx="10818181" cy="4510187"/>
          </a:xfrm>
        </p:spPr>
        <p:txBody>
          <a:bodyPr>
            <a:normAutofit/>
          </a:bodyPr>
          <a:lstStyle/>
          <a:p>
            <a:r>
              <a:rPr lang="en-US" b="0" dirty="0" smtClean="0"/>
              <a:t>Average </a:t>
            </a:r>
            <a:r>
              <a:rPr lang="en-US" b="0" dirty="0"/>
              <a:t>node reduction </a:t>
            </a:r>
            <a:r>
              <a:rPr lang="en-US" b="1" i="1" u="sng" dirty="0"/>
              <a:t>only</a:t>
            </a:r>
            <a:r>
              <a:rPr lang="en-US" b="1" dirty="0"/>
              <a:t> by symmetries</a:t>
            </a:r>
            <a:r>
              <a:rPr lang="en-US" b="0" dirty="0"/>
              <a:t>: </a:t>
            </a:r>
            <a:r>
              <a:rPr lang="en-US" b="1" dirty="0"/>
              <a:t>~21%</a:t>
            </a:r>
          </a:p>
          <a:p>
            <a:r>
              <a:rPr lang="en-US" b="0" dirty="0" smtClean="0"/>
              <a:t>Average </a:t>
            </a:r>
            <a:r>
              <a:rPr lang="en-US" b="0" dirty="0"/>
              <a:t>data memory size reduction </a:t>
            </a:r>
            <a:r>
              <a:rPr lang="en-US" b="1" i="1" u="sng" dirty="0"/>
              <a:t>only</a:t>
            </a:r>
            <a:r>
              <a:rPr lang="en-US" b="1" dirty="0"/>
              <a:t> by encoding</a:t>
            </a:r>
            <a:r>
              <a:rPr lang="en-US" b="0" dirty="0"/>
              <a:t>: </a:t>
            </a:r>
            <a:r>
              <a:rPr lang="en-US" b="1" dirty="0"/>
              <a:t>~23%</a:t>
            </a:r>
          </a:p>
          <a:p>
            <a:endParaRPr lang="en-US" b="0" dirty="0"/>
          </a:p>
          <a:p>
            <a:r>
              <a:rPr lang="en-US" b="1" dirty="0"/>
              <a:t>Together</a:t>
            </a:r>
            <a:r>
              <a:rPr lang="en-US" b="0" dirty="0"/>
              <a:t>, they achieve a </a:t>
            </a:r>
            <a:r>
              <a:rPr lang="en-US" dirty="0"/>
              <a:t>data </a:t>
            </a:r>
            <a:r>
              <a:rPr lang="en-US" b="1" dirty="0"/>
              <a:t>reduction average of </a:t>
            </a:r>
            <a:r>
              <a:rPr lang="en-US" b="1" dirty="0" smtClean="0"/>
              <a:t>52.4</a:t>
            </a:r>
            <a:r>
              <a:rPr lang="en-US" b="1" dirty="0"/>
              <a:t>%</a:t>
            </a:r>
          </a:p>
          <a:p>
            <a:pPr lvl="1"/>
            <a:r>
              <a:rPr lang="en-US" dirty="0"/>
              <a:t>Symmetries favor pointer compaction</a:t>
            </a:r>
          </a:p>
          <a:p>
            <a:endParaRPr lang="en-US" b="0" dirty="0"/>
          </a:p>
          <a:p>
            <a:r>
              <a:rPr lang="en-US" dirty="0" smtClean="0"/>
              <a:t>Conversion time performance</a:t>
            </a:r>
            <a:r>
              <a:rPr lang="en-US" dirty="0"/>
              <a:t> </a:t>
            </a:r>
            <a:r>
              <a:rPr lang="en-US" dirty="0" smtClean="0"/>
              <a:t>not</a:t>
            </a:r>
            <a:r>
              <a:rPr lang="en-US" b="0" dirty="0" smtClean="0"/>
              <a:t> </a:t>
            </a:r>
            <a:r>
              <a:rPr lang="en-US" b="0" dirty="0"/>
              <a:t>aimed fo</a:t>
            </a:r>
            <a:r>
              <a:rPr lang="en-US" dirty="0"/>
              <a:t>r</a:t>
            </a:r>
            <a:r>
              <a:rPr lang="en-US" b="0" dirty="0"/>
              <a:t> real-time</a:t>
            </a:r>
          </a:p>
          <a:p>
            <a:pPr lvl="1"/>
            <a:r>
              <a:rPr lang="en-US" dirty="0"/>
              <a:t>Few seconds for lowest resolutions (2k</a:t>
            </a:r>
            <a:r>
              <a:rPr lang="en-US" baseline="30000" dirty="0"/>
              <a:t>3</a:t>
            </a:r>
            <a:r>
              <a:rPr lang="en-US" dirty="0"/>
              <a:t>, 4k</a:t>
            </a:r>
            <a:r>
              <a:rPr lang="en-US" baseline="30000" dirty="0"/>
              <a:t>3</a:t>
            </a:r>
            <a:r>
              <a:rPr lang="en-US" dirty="0"/>
              <a:t>, 8k</a:t>
            </a:r>
            <a:r>
              <a:rPr lang="en-US" baseline="30000" dirty="0"/>
              <a:t>3</a:t>
            </a:r>
            <a:r>
              <a:rPr lang="en-US" dirty="0"/>
              <a:t>)</a:t>
            </a:r>
          </a:p>
          <a:p>
            <a:pPr lvl="1"/>
            <a:r>
              <a:rPr lang="en-US" b="0" dirty="0"/>
              <a:t>Up to few minutes for </a:t>
            </a:r>
            <a:r>
              <a:rPr lang="en-US" b="0" dirty="0" smtClean="0"/>
              <a:t>biggest</a:t>
            </a:r>
          </a:p>
        </p:txBody>
      </p:sp>
    </p:spTree>
    <p:extLst>
      <p:ext uri="{BB962C8B-B14F-4D97-AF65-F5344CB8AC3E}">
        <p14:creationId xmlns:p14="http://schemas.microsoft.com/office/powerpoint/2010/main" val="7275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Rendering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8"/>
          <a:stretch/>
        </p:blipFill>
        <p:spPr>
          <a:xfrm>
            <a:off x="398033" y="1651000"/>
            <a:ext cx="11793967" cy="4136613"/>
          </a:xfrm>
          <a:prstGeom prst="rect">
            <a:avLst/>
          </a:prstGeom>
        </p:spPr>
      </p:pic>
      <p:sp>
        <p:nvSpPr>
          <p:cNvPr id="16" name="Rectángulo 15"/>
          <p:cNvSpPr/>
          <p:nvPr/>
        </p:nvSpPr>
        <p:spPr bwMode="auto">
          <a:xfrm>
            <a:off x="1400454" y="2055982"/>
            <a:ext cx="3600400" cy="720080"/>
          </a:xfrm>
          <a:prstGeom prst="rect">
            <a:avLst/>
          </a:prstGeom>
          <a:ln>
            <a:noFill/>
            <a:headEnd type="none" w="med" len="med"/>
            <a:tailEnd type="none" w="med" len="med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Symmetries </a:t>
            </a:r>
            <a:r>
              <a:rPr lang="en-US" sz="2000" dirty="0">
                <a:solidFill>
                  <a:schemeClr val="bg1"/>
                </a:solidFill>
              </a:rPr>
              <a:t>overhead: ~ 1%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Encoding </a:t>
            </a:r>
            <a:r>
              <a:rPr lang="en-US" sz="2000" dirty="0">
                <a:solidFill>
                  <a:schemeClr val="bg1"/>
                </a:solidFill>
              </a:rPr>
              <a:t>overhead: </a:t>
            </a:r>
            <a:r>
              <a:rPr lang="en-US" sz="2000" dirty="0" smtClean="0">
                <a:solidFill>
                  <a:schemeClr val="bg1"/>
                </a:solidFill>
              </a:rPr>
              <a:t>~ 15</a:t>
            </a:r>
            <a:r>
              <a:rPr lang="en-US" sz="2000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3" name="Rectángulo 2"/>
          <p:cNvSpPr/>
          <p:nvPr/>
        </p:nvSpPr>
        <p:spPr>
          <a:xfrm>
            <a:off x="9583594" y="5787614"/>
            <a:ext cx="26084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720p – </a:t>
            </a:r>
            <a:r>
              <a:rPr lang="en-US" dirty="0" err="1" smtClean="0"/>
              <a:t>Nvidia</a:t>
            </a:r>
            <a:r>
              <a:rPr lang="en-US" dirty="0" smtClean="0"/>
              <a:t> </a:t>
            </a:r>
            <a:r>
              <a:rPr lang="en-US" dirty="0"/>
              <a:t>GTX 980 </a:t>
            </a:r>
          </a:p>
        </p:txBody>
      </p:sp>
      <p:sp>
        <p:nvSpPr>
          <p:cNvPr id="7" name="Marcador de contenido 5"/>
          <p:cNvSpPr>
            <a:spLocks noGrp="1"/>
          </p:cNvSpPr>
          <p:nvPr>
            <p:ph idx="1"/>
          </p:nvPr>
        </p:nvSpPr>
        <p:spPr>
          <a:xfrm>
            <a:off x="838200" y="1365811"/>
            <a:ext cx="5617531" cy="4686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GLSL full-stack 3DDDA </a:t>
            </a:r>
            <a:r>
              <a:rPr lang="en-US" sz="2400" dirty="0" err="1" smtClean="0"/>
              <a:t>Raycaster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3959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3045041" y="175777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endParaRPr lang="en-US" dirty="0" smtClean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boe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77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405756"/>
            <a:ext cx="11120021" cy="4908981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Efficient lossless </a:t>
            </a:r>
            <a:r>
              <a:rPr lang="en-US" b="1" dirty="0"/>
              <a:t>encoding </a:t>
            </a:r>
            <a:r>
              <a:rPr lang="en-US" dirty="0"/>
              <a:t>of voxelizated </a:t>
            </a:r>
            <a:r>
              <a:rPr lang="en-US" dirty="0" smtClean="0"/>
              <a:t>geometry</a:t>
            </a:r>
          </a:p>
          <a:p>
            <a:r>
              <a:rPr lang="en-US" dirty="0" smtClean="0"/>
              <a:t>Identical </a:t>
            </a:r>
            <a:r>
              <a:rPr lang="en-US" dirty="0"/>
              <a:t>subtrees by a </a:t>
            </a:r>
            <a:r>
              <a:rPr lang="en-US" b="1" dirty="0"/>
              <a:t>reflection </a:t>
            </a:r>
            <a:r>
              <a:rPr lang="en-US" b="1" dirty="0" smtClean="0"/>
              <a:t>transformation</a:t>
            </a:r>
            <a:br>
              <a:rPr lang="en-US" b="1" dirty="0" smtClean="0"/>
            </a:br>
            <a:r>
              <a:rPr lang="en-US" dirty="0" smtClean="0"/>
              <a:t>are </a:t>
            </a:r>
            <a:r>
              <a:rPr lang="en-US" dirty="0"/>
              <a:t>stored only once</a:t>
            </a:r>
          </a:p>
          <a:p>
            <a:r>
              <a:rPr lang="en-US" dirty="0" smtClean="0"/>
              <a:t>Node </a:t>
            </a:r>
            <a:r>
              <a:rPr lang="en-US" dirty="0"/>
              <a:t>reduction is combined with pointer </a:t>
            </a:r>
            <a:r>
              <a:rPr lang="en-US" dirty="0" smtClean="0"/>
              <a:t>compaction</a:t>
            </a:r>
            <a:br>
              <a:rPr lang="en-US" dirty="0" smtClean="0"/>
            </a:br>
            <a:r>
              <a:rPr lang="en-US" dirty="0" smtClean="0"/>
              <a:t>by </a:t>
            </a:r>
            <a:r>
              <a:rPr lang="en-US" b="1" dirty="0" smtClean="0"/>
              <a:t>entropy encoding</a:t>
            </a:r>
            <a:endParaRPr lang="en-US" b="1" dirty="0"/>
          </a:p>
          <a:p>
            <a:r>
              <a:rPr lang="en-US" dirty="0"/>
              <a:t>Probed in a variety of </a:t>
            </a:r>
            <a:r>
              <a:rPr lang="en-US" dirty="0" smtClean="0"/>
              <a:t>scenes, it achieves</a:t>
            </a:r>
            <a:br>
              <a:rPr lang="en-US" dirty="0" smtClean="0"/>
            </a:br>
            <a:r>
              <a:rPr lang="en-US" b="1" dirty="0" smtClean="0"/>
              <a:t>~50</a:t>
            </a:r>
            <a:r>
              <a:rPr lang="en-US" b="1" dirty="0"/>
              <a:t>% data size reduction </a:t>
            </a:r>
            <a:r>
              <a:rPr lang="en-US" dirty="0" smtClean="0"/>
              <a:t>respect raw DAGs,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with </a:t>
            </a:r>
            <a:r>
              <a:rPr lang="en-US" b="1" dirty="0"/>
              <a:t>similar traversal speed</a:t>
            </a:r>
          </a:p>
          <a:p>
            <a:endParaRPr lang="en-US" dirty="0"/>
          </a:p>
          <a:p>
            <a:r>
              <a:rPr lang="en-US" dirty="0" smtClean="0"/>
              <a:t>Next problems for </a:t>
            </a:r>
            <a:r>
              <a:rPr lang="en-US" b="1" dirty="0" smtClean="0"/>
              <a:t>next talk</a:t>
            </a:r>
            <a:r>
              <a:rPr lang="en-US" dirty="0" smtClean="0"/>
              <a:t>!</a:t>
            </a:r>
            <a:endParaRPr lang="en-US" dirty="0"/>
          </a:p>
          <a:p>
            <a:pPr lvl="1"/>
            <a:r>
              <a:rPr lang="en-US" dirty="0"/>
              <a:t>How to define a</a:t>
            </a:r>
            <a:r>
              <a:rPr lang="en-US" dirty="0" smtClean="0"/>
              <a:t> </a:t>
            </a:r>
            <a:r>
              <a:rPr lang="en-US" dirty="0"/>
              <a:t>mapping </a:t>
            </a:r>
            <a:r>
              <a:rPr lang="en-US" dirty="0" smtClean="0"/>
              <a:t>to attributes</a:t>
            </a:r>
            <a:endParaRPr lang="en-US" dirty="0"/>
          </a:p>
          <a:p>
            <a:pPr lvl="1"/>
            <a:r>
              <a:rPr lang="en-US" dirty="0"/>
              <a:t>How to compress non-geometric data</a:t>
            </a:r>
          </a:p>
          <a:p>
            <a:pPr lvl="1"/>
            <a:r>
              <a:rPr lang="en-US" dirty="0"/>
              <a:t>How to render colored models efficiently</a:t>
            </a:r>
          </a:p>
        </p:txBody>
      </p:sp>
      <p:sp>
        <p:nvSpPr>
          <p:cNvPr id="5" name="Rectángulo 4"/>
          <p:cNvSpPr/>
          <p:nvPr/>
        </p:nvSpPr>
        <p:spPr bwMode="auto">
          <a:xfrm>
            <a:off x="7314054" y="4508123"/>
            <a:ext cx="4644166" cy="1149727"/>
          </a:xfrm>
          <a:prstGeom prst="rect">
            <a:avLst/>
          </a:prstGeom>
          <a:ln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"/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</a:rPr>
              <a:t>Further explanations and source code in JCGT SSVDAGs paper site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hlinkClick r:id="rId2"/>
              </a:rPr>
              <a:t>http://jcgt.org/published/0006/02/01/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045041" y="175777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/>
          <a:p>
            <a:endParaRPr lang="en-US" dirty="0" smtClean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04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EG18">
      <a:dk1>
        <a:srgbClr val="3F3F3F"/>
      </a:dk1>
      <a:lt1>
        <a:sysClr val="window" lastClr="FFFFFF"/>
      </a:lt1>
      <a:dk2>
        <a:srgbClr val="004558"/>
      </a:dk2>
      <a:lt2>
        <a:srgbClr val="C9F3FF"/>
      </a:lt2>
      <a:accent1>
        <a:srgbClr val="00A6D6"/>
      </a:accent1>
      <a:accent2>
        <a:srgbClr val="E18C1B"/>
      </a:accent2>
      <a:accent3>
        <a:srgbClr val="A2CA1A"/>
      </a:accent3>
      <a:accent4>
        <a:srgbClr val="6D177F"/>
      </a:accent4>
      <a:accent5>
        <a:srgbClr val="6EBBD5"/>
      </a:accent5>
      <a:accent6>
        <a:srgbClr val="E21A1A"/>
      </a:accent6>
      <a:hlink>
        <a:srgbClr val="0563C1"/>
      </a:hlink>
      <a:folHlink>
        <a:srgbClr val="954F72"/>
      </a:folHlink>
    </a:clrScheme>
    <a:fontScheme name="Custom EG18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>
        <a:normAutofit/>
      </a:bodyPr>
      <a:lstStyle>
        <a:defPPr>
          <a:defRPr dirty="0" smtClean="0">
            <a:solidFill>
              <a:schemeClr val="tx1">
                <a:lumMod val="40000"/>
                <a:lumOff val="6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18592</TotalTime>
  <Words>1139</Words>
  <Application>Microsoft Office PowerPoint</Application>
  <PresentationFormat>Panorámica</PresentationFormat>
  <Paragraphs>452</Paragraphs>
  <Slides>34</Slides>
  <Notes>11</Notes>
  <HiddenSlides>0</HiddenSlides>
  <MMClips>3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3" baseType="lpstr">
      <vt:lpstr>ＭＳ Ｐゴシック</vt:lpstr>
      <vt:lpstr>Arial</vt:lpstr>
      <vt:lpstr>Calibri</vt:lpstr>
      <vt:lpstr>Cambria Math</vt:lpstr>
      <vt:lpstr>Consolas</vt:lpstr>
      <vt:lpstr>Tahoma</vt:lpstr>
      <vt:lpstr>Times</vt:lpstr>
      <vt:lpstr>Verdana</vt:lpstr>
      <vt:lpstr>Office Theme</vt:lpstr>
      <vt:lpstr>Voxel DAGs and Multiresolution Hierarchies From Large-Scale Scenes to Pre-computed Shadows Advanced DAG encodings</vt:lpstr>
      <vt:lpstr>Focus</vt:lpstr>
      <vt:lpstr>Related Work</vt:lpstr>
      <vt:lpstr>SSVDAGs</vt:lpstr>
      <vt:lpstr>Quick recap – Sparse Voxel Octrees (SVO)</vt:lpstr>
      <vt:lpstr>Quick recap – Sparse Voxel DAG (SVDAG)</vt:lpstr>
      <vt:lpstr>SSVDAGs approach</vt:lpstr>
      <vt:lpstr>Reflection Symmetries</vt:lpstr>
      <vt:lpstr>Reflection Symmetries</vt:lpstr>
      <vt:lpstr>SSVDAGs Building</vt:lpstr>
      <vt:lpstr>Building process – Leaves level</vt:lpstr>
      <vt:lpstr>Building process – Example</vt:lpstr>
      <vt:lpstr>Building process – Inner Levels</vt:lpstr>
      <vt:lpstr>Building process – Inner Levels</vt:lpstr>
      <vt:lpstr>Building process – Inner Levels</vt:lpstr>
      <vt:lpstr>Building process – Inner Levels</vt:lpstr>
      <vt:lpstr>Building process – Inner Levels</vt:lpstr>
      <vt:lpstr>Building process – Inner Levels</vt:lpstr>
      <vt:lpstr>Building process – Inner Levels</vt:lpstr>
      <vt:lpstr>Building process – Example</vt:lpstr>
      <vt:lpstr>Building process – Example</vt:lpstr>
      <vt:lpstr>Building process – Example</vt:lpstr>
      <vt:lpstr>Compact encoding</vt:lpstr>
      <vt:lpstr>Compact encoding</vt:lpstr>
      <vt:lpstr>Compact encoding</vt:lpstr>
      <vt:lpstr>Compact encoding</vt:lpstr>
      <vt:lpstr>Compact encoding</vt:lpstr>
      <vt:lpstr>Traversal / Ray-casting</vt:lpstr>
      <vt:lpstr>Results – Datasets</vt:lpstr>
      <vt:lpstr>Results – Compression performance (64k3)</vt:lpstr>
      <vt:lpstr>Results – Compression performance</vt:lpstr>
      <vt:lpstr>Results – Rendering</vt:lpstr>
      <vt:lpstr>Presentación de PowerPoint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</dc:creator>
  <cp:lastModifiedBy>ajaspe</cp:lastModifiedBy>
  <cp:revision>130</cp:revision>
  <dcterms:created xsi:type="dcterms:W3CDTF">2017-10-20T09:20:57Z</dcterms:created>
  <dcterms:modified xsi:type="dcterms:W3CDTF">2018-04-18T12:34:52Z</dcterms:modified>
</cp:coreProperties>
</file>