
<file path=[Content_Types].xml><?xml version="1.0" encoding="utf-8"?>
<Types xmlns="http://schemas.openxmlformats.org/package/2006/content-types">
  <Default Extension="png" ContentType="image/png"/>
  <Default Extension="mov" ContentType="video/quicktime"/>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charts/chart5.xml" ContentType="application/vnd.openxmlformats-officedocument.drawingml.chart+xml"/>
  <Override PartName="/ppt/notesSlides/notesSlide21.xml" ContentType="application/vnd.openxmlformats-officedocument.presentationml.notesSlide+xml"/>
  <Override PartName="/ppt/charts/chart6.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1052" r:id="rId2"/>
    <p:sldId id="1050" r:id="rId3"/>
    <p:sldId id="279" r:id="rId4"/>
    <p:sldId id="282" r:id="rId5"/>
    <p:sldId id="283" r:id="rId6"/>
    <p:sldId id="284" r:id="rId7"/>
    <p:sldId id="285" r:id="rId8"/>
    <p:sldId id="286" r:id="rId9"/>
    <p:sldId id="287" r:id="rId10"/>
    <p:sldId id="288" r:id="rId11"/>
    <p:sldId id="289" r:id="rId12"/>
    <p:sldId id="290" r:id="rId13"/>
    <p:sldId id="291" r:id="rId14"/>
    <p:sldId id="333" r:id="rId15"/>
    <p:sldId id="340" r:id="rId16"/>
    <p:sldId id="334" r:id="rId17"/>
    <p:sldId id="298" r:id="rId18"/>
    <p:sldId id="299" r:id="rId19"/>
    <p:sldId id="300" r:id="rId20"/>
    <p:sldId id="301" r:id="rId21"/>
    <p:sldId id="302" r:id="rId22"/>
    <p:sldId id="303" r:id="rId23"/>
    <p:sldId id="335" r:id="rId24"/>
    <p:sldId id="336" r:id="rId25"/>
    <p:sldId id="337" r:id="rId26"/>
    <p:sldId id="338" r:id="rId27"/>
    <p:sldId id="339" r:id="rId28"/>
    <p:sldId id="308" r:id="rId29"/>
    <p:sldId id="309" r:id="rId30"/>
    <p:sldId id="304" r:id="rId31"/>
    <p:sldId id="319" r:id="rId32"/>
    <p:sldId id="321" r:id="rId33"/>
    <p:sldId id="320" r:id="rId34"/>
    <p:sldId id="322" r:id="rId35"/>
    <p:sldId id="317" r:id="rId36"/>
    <p:sldId id="318" r:id="rId37"/>
    <p:sldId id="310" r:id="rId38"/>
    <p:sldId id="311" r:id="rId39"/>
    <p:sldId id="1053" r:id="rId40"/>
    <p:sldId id="31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3324"/>
    <a:srgbClr val="4AAEEA"/>
    <a:srgbClr val="FFA900"/>
    <a:srgbClr val="00D200"/>
    <a:srgbClr val="4448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53"/>
    <p:restoredTop sz="71019"/>
  </p:normalViewPr>
  <p:slideViewPr>
    <p:cSldViewPr snapToGrid="0">
      <p:cViewPr varScale="1">
        <p:scale>
          <a:sx n="107" d="100"/>
          <a:sy n="107" d="100"/>
        </p:scale>
        <p:origin x="344" y="16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Sheet1!$A$2:$A$8</c:f>
              <c:strCache>
                <c:ptCount val="7"/>
                <c:pt idx="0">
                  <c:v>1K³</c:v>
                </c:pt>
                <c:pt idx="1">
                  <c:v>2K³</c:v>
                </c:pt>
                <c:pt idx="2">
                  <c:v>4K³</c:v>
                </c:pt>
                <c:pt idx="3">
                  <c:v>8K³</c:v>
                </c:pt>
                <c:pt idx="4">
                  <c:v>16K³</c:v>
                </c:pt>
                <c:pt idx="5">
                  <c:v>32K³</c:v>
                </c:pt>
                <c:pt idx="6">
                  <c:v>64K³</c:v>
                </c:pt>
              </c:strCache>
            </c:strRef>
          </c:cat>
          <c:val>
            <c:numRef>
              <c:f>Sheet1!$B$2:$B$8</c:f>
              <c:numCache>
                <c:formatCode>[&lt;1000]#\ " MB";[&lt;1000000]#\,\ " GB";#\,\,\ " TB"</c:formatCode>
                <c:ptCount val="7"/>
                <c:pt idx="0">
                  <c:v>3</c:v>
                </c:pt>
                <c:pt idx="1">
                  <c:v>12</c:v>
                </c:pt>
                <c:pt idx="2">
                  <c:v>48</c:v>
                </c:pt>
                <c:pt idx="3">
                  <c:v>195</c:v>
                </c:pt>
                <c:pt idx="4">
                  <c:v>784</c:v>
                </c:pt>
                <c:pt idx="5">
                  <c:v>3138</c:v>
                </c:pt>
                <c:pt idx="6">
                  <c:v>12559</c:v>
                </c:pt>
              </c:numCache>
            </c:numRef>
          </c:val>
          <c:smooth val="0"/>
          <c:extLst>
            <c:ext xmlns:c16="http://schemas.microsoft.com/office/drawing/2014/chart" uri="{C3380CC4-5D6E-409C-BE32-E72D297353CC}">
              <c16:uniqueId val="{00000000-E675-E248-8479-53474A0EEF2F}"/>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Sheet1!$A$2:$A$8</c:f>
              <c:strCache>
                <c:ptCount val="7"/>
                <c:pt idx="0">
                  <c:v>1K³</c:v>
                </c:pt>
                <c:pt idx="1">
                  <c:v>2K³</c:v>
                </c:pt>
                <c:pt idx="2">
                  <c:v>4K³</c:v>
                </c:pt>
                <c:pt idx="3">
                  <c:v>8K³</c:v>
                </c:pt>
                <c:pt idx="4">
                  <c:v>16K³</c:v>
                </c:pt>
                <c:pt idx="5">
                  <c:v>32K³</c:v>
                </c:pt>
                <c:pt idx="6">
                  <c:v>64K³</c:v>
                </c:pt>
              </c:strCache>
            </c:strRef>
          </c:cat>
          <c:val>
            <c:numRef>
              <c:f>Sheet1!$C$2:$C$8</c:f>
              <c:numCache>
                <c:formatCode>[&lt;1000]#\ " MB";[&lt;1000000]#\,\ " GB";#\,\,\ " TB"</c:formatCode>
                <c:ptCount val="7"/>
                <c:pt idx="0">
                  <c:v>2</c:v>
                </c:pt>
                <c:pt idx="1">
                  <c:v>4</c:v>
                </c:pt>
                <c:pt idx="2">
                  <c:v>11</c:v>
                </c:pt>
                <c:pt idx="3">
                  <c:v>27</c:v>
                </c:pt>
                <c:pt idx="4">
                  <c:v>71</c:v>
                </c:pt>
                <c:pt idx="5">
                  <c:v>184</c:v>
                </c:pt>
                <c:pt idx="6">
                  <c:v>476</c:v>
                </c:pt>
              </c:numCache>
            </c:numRef>
          </c:val>
          <c:smooth val="0"/>
          <c:extLst>
            <c:ext xmlns:c16="http://schemas.microsoft.com/office/drawing/2014/chart" uri="{C3380CC4-5D6E-409C-BE32-E72D297353CC}">
              <c16:uniqueId val="{00000001-E675-E248-8479-53474A0EEF2F}"/>
            </c:ext>
          </c:extLst>
        </c:ser>
        <c:dLbls>
          <c:showLegendKey val="0"/>
          <c:showVal val="0"/>
          <c:showCatName val="0"/>
          <c:showSerName val="0"/>
          <c:showPercent val="0"/>
          <c:showBubbleSize val="0"/>
        </c:dLbls>
        <c:marker val="1"/>
        <c:smooth val="0"/>
        <c:axId val="240980688"/>
        <c:axId val="240981248"/>
      </c:lineChart>
      <c:catAx>
        <c:axId val="240980688"/>
        <c:scaling>
          <c:orientation val="minMax"/>
        </c:scaling>
        <c:delete val="0"/>
        <c:axPos val="b"/>
        <c:numFmt formatCode="General" sourceLinked="1"/>
        <c:majorTickMark val="out"/>
        <c:minorTickMark val="none"/>
        <c:tickLblPos val="nextTo"/>
        <c:spPr>
          <a:ln>
            <a:solidFill>
              <a:sysClr val="window" lastClr="FFFFFF"/>
            </a:solidFill>
          </a:ln>
        </c:spPr>
        <c:crossAx val="240981248"/>
        <c:crosses val="autoZero"/>
        <c:auto val="1"/>
        <c:lblAlgn val="ctr"/>
        <c:lblOffset val="100"/>
        <c:noMultiLvlLbl val="1"/>
      </c:catAx>
      <c:valAx>
        <c:axId val="240981248"/>
        <c:scaling>
          <c:orientation val="minMax"/>
          <c:max val="16000"/>
        </c:scaling>
        <c:delete val="0"/>
        <c:axPos val="l"/>
        <c:majorGridlines>
          <c:spPr>
            <a:ln>
              <a:solidFill>
                <a:sysClr val="window" lastClr="FFFFFF"/>
              </a:solidFill>
            </a:ln>
          </c:spPr>
        </c:majorGridlines>
        <c:numFmt formatCode="[&lt;1000]#\ &quot; MB&quot;;[&lt;1000000]#,&quot; GB&quot;;#\,\,\ &quot; TB&quot;" sourceLinked="0"/>
        <c:majorTickMark val="out"/>
        <c:minorTickMark val="none"/>
        <c:tickLblPos val="nextTo"/>
        <c:spPr>
          <a:ln>
            <a:solidFill>
              <a:sysClr val="window" lastClr="FFFFFF"/>
            </a:solidFill>
          </a:ln>
        </c:spPr>
        <c:crossAx val="240980688"/>
        <c:crosses val="autoZero"/>
        <c:crossBetween val="midCat"/>
        <c:majorUnit val="4000"/>
      </c:valAx>
      <c:spPr>
        <a:noFill/>
        <a:ln w="25400">
          <a:noFill/>
        </a:ln>
      </c:spPr>
    </c:plotArea>
    <c:legend>
      <c:legendPos val="r"/>
      <c:overlay val="0"/>
    </c:legend>
    <c:plotVisOnly val="1"/>
    <c:dispBlanksAs val="gap"/>
    <c:showDLblsOverMax val="0"/>
  </c:chart>
  <c:spPr>
    <a:ln>
      <a:noFill/>
    </a:ln>
  </c:spPr>
  <c:txPr>
    <a:bodyPr/>
    <a:lstStyle/>
    <a:p>
      <a:pPr>
        <a:defRPr sz="1800">
          <a:solidFill>
            <a:schemeClr val="bg1"/>
          </a:solidFill>
        </a:defRPr>
      </a:pPr>
      <a:endParaRPr lang="sv-S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Sheet1!$A$2:$A$8</c:f>
              <c:strCache>
                <c:ptCount val="7"/>
                <c:pt idx="0">
                  <c:v>1K³</c:v>
                </c:pt>
                <c:pt idx="1">
                  <c:v>2K³</c:v>
                </c:pt>
                <c:pt idx="2">
                  <c:v>4K³</c:v>
                </c:pt>
                <c:pt idx="3">
                  <c:v>8K³</c:v>
                </c:pt>
                <c:pt idx="4">
                  <c:v>16K³</c:v>
                </c:pt>
                <c:pt idx="5">
                  <c:v>32K³</c:v>
                </c:pt>
                <c:pt idx="6">
                  <c:v>64K³</c:v>
                </c:pt>
              </c:strCache>
            </c:strRef>
          </c:cat>
          <c:val>
            <c:numRef>
              <c:f>Sheet1!$B$2:$B$8</c:f>
              <c:numCache>
                <c:formatCode>[&lt;30]"MB";[&lt;40]"GB";"TB"</c:formatCode>
                <c:ptCount val="7"/>
                <c:pt idx="0">
                  <c:v>21.443384210000001</c:v>
                </c:pt>
                <c:pt idx="1">
                  <c:v>23.51518008</c:v>
                </c:pt>
                <c:pt idx="2">
                  <c:v>25.583299069999999</c:v>
                </c:pt>
                <c:pt idx="3">
                  <c:v>27.605215099999999</c:v>
                </c:pt>
                <c:pt idx="4">
                  <c:v>29.613316959999999</c:v>
                </c:pt>
                <c:pt idx="5">
                  <c:v>31.615301429999999</c:v>
                </c:pt>
                <c:pt idx="6">
                  <c:v>33.616378349999998</c:v>
                </c:pt>
              </c:numCache>
            </c:numRef>
          </c:val>
          <c:smooth val="0"/>
          <c:extLst>
            <c:ext xmlns:c16="http://schemas.microsoft.com/office/drawing/2014/chart" uri="{C3380CC4-5D6E-409C-BE32-E72D297353CC}">
              <c16:uniqueId val="{00000000-290E-F048-AF5F-C52831EB328E}"/>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Sheet1!$A$2:$A$8</c:f>
              <c:strCache>
                <c:ptCount val="7"/>
                <c:pt idx="0">
                  <c:v>1K³</c:v>
                </c:pt>
                <c:pt idx="1">
                  <c:v>2K³</c:v>
                </c:pt>
                <c:pt idx="2">
                  <c:v>4K³</c:v>
                </c:pt>
                <c:pt idx="3">
                  <c:v>8K³</c:v>
                </c:pt>
                <c:pt idx="4">
                  <c:v>16K³</c:v>
                </c:pt>
                <c:pt idx="5">
                  <c:v>32K³</c:v>
                </c:pt>
                <c:pt idx="6">
                  <c:v>64K³</c:v>
                </c:pt>
              </c:strCache>
            </c:strRef>
          </c:cat>
          <c:val>
            <c:numRef>
              <c:f>Sheet1!$C$2:$C$8</c:f>
              <c:numCache>
                <c:formatCode>[&lt;30]"MB";[&lt;40]"GB";"TB"</c:formatCode>
                <c:ptCount val="7"/>
                <c:pt idx="0">
                  <c:v>20</c:v>
                </c:pt>
                <c:pt idx="1">
                  <c:v>21.859548440000001</c:v>
                </c:pt>
                <c:pt idx="2">
                  <c:v>23.331910300000001</c:v>
                </c:pt>
                <c:pt idx="3">
                  <c:v>24.740141439999999</c:v>
                </c:pt>
                <c:pt idx="4">
                  <c:v>26.1351789</c:v>
                </c:pt>
                <c:pt idx="5">
                  <c:v>27.51782747</c:v>
                </c:pt>
                <c:pt idx="6">
                  <c:v>28.893463229999998</c:v>
                </c:pt>
              </c:numCache>
            </c:numRef>
          </c:val>
          <c:smooth val="0"/>
          <c:extLst>
            <c:ext xmlns:c16="http://schemas.microsoft.com/office/drawing/2014/chart" uri="{C3380CC4-5D6E-409C-BE32-E72D297353CC}">
              <c16:uniqueId val="{00000001-290E-F048-AF5F-C52831EB328E}"/>
            </c:ext>
          </c:extLst>
        </c:ser>
        <c:dLbls>
          <c:showLegendKey val="0"/>
          <c:showVal val="0"/>
          <c:showCatName val="0"/>
          <c:showSerName val="0"/>
          <c:showPercent val="0"/>
          <c:showBubbleSize val="0"/>
        </c:dLbls>
        <c:marker val="1"/>
        <c:smooth val="0"/>
        <c:axId val="240984048"/>
        <c:axId val="240984608"/>
      </c:lineChart>
      <c:catAx>
        <c:axId val="240984048"/>
        <c:scaling>
          <c:orientation val="minMax"/>
        </c:scaling>
        <c:delete val="0"/>
        <c:axPos val="b"/>
        <c:numFmt formatCode="General" sourceLinked="1"/>
        <c:majorTickMark val="out"/>
        <c:minorTickMark val="none"/>
        <c:tickLblPos val="nextTo"/>
        <c:spPr>
          <a:ln>
            <a:solidFill>
              <a:schemeClr val="bg1"/>
            </a:solidFill>
          </a:ln>
        </c:spPr>
        <c:crossAx val="240984608"/>
        <c:crosses val="autoZero"/>
        <c:auto val="1"/>
        <c:lblAlgn val="ctr"/>
        <c:lblOffset val="100"/>
        <c:noMultiLvlLbl val="1"/>
      </c:catAx>
      <c:valAx>
        <c:axId val="240984608"/>
        <c:scaling>
          <c:orientation val="minMax"/>
          <c:max val="35"/>
          <c:min val="10"/>
        </c:scaling>
        <c:delete val="0"/>
        <c:axPos val="l"/>
        <c:majorGridlines>
          <c:spPr>
            <a:ln>
              <a:solidFill>
                <a:schemeClr val="bg1"/>
              </a:solidFill>
            </a:ln>
          </c:spPr>
        </c:majorGridlines>
        <c:numFmt formatCode="[=20]&quot; MB&quot;;[=30]&quot; GB&quot;;&quot;KB&quot;" sourceLinked="0"/>
        <c:majorTickMark val="out"/>
        <c:minorTickMark val="none"/>
        <c:tickLblPos val="nextTo"/>
        <c:spPr>
          <a:ln>
            <a:solidFill>
              <a:schemeClr val="bg1"/>
            </a:solidFill>
          </a:ln>
        </c:spPr>
        <c:crossAx val="240984048"/>
        <c:crosses val="autoZero"/>
        <c:crossBetween val="midCat"/>
        <c:majorUnit val="10"/>
      </c:valAx>
      <c:spPr>
        <a:noFill/>
        <a:ln w="25400">
          <a:noFill/>
        </a:ln>
      </c:spPr>
    </c:plotArea>
    <c:legend>
      <c:legendPos val="r"/>
      <c:overlay val="0"/>
    </c:legend>
    <c:plotVisOnly val="1"/>
    <c:dispBlanksAs val="gap"/>
    <c:showDLblsOverMax val="0"/>
  </c:chart>
  <c:txPr>
    <a:bodyPr/>
    <a:lstStyle/>
    <a:p>
      <a:pPr>
        <a:defRPr sz="1800">
          <a:solidFill>
            <a:schemeClr val="bg1"/>
          </a:solidFill>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Sheet1!$B$2:$B$12</c:f>
              <c:numCache>
                <c:formatCode>[&lt;30]"MB";[&lt;40]"GB";"TB"</c:formatCode>
                <c:ptCount val="11"/>
                <c:pt idx="0">
                  <c:v>12.652620934638165</c:v>
                </c:pt>
                <c:pt idx="1">
                  <c:v>15.015327930490415</c:v>
                </c:pt>
                <c:pt idx="2">
                  <c:v>17.166163082646115</c:v>
                </c:pt>
                <c:pt idx="3">
                  <c:v>19.259989165018187</c:v>
                </c:pt>
                <c:pt idx="4">
                  <c:v>21.443384210000001</c:v>
                </c:pt>
                <c:pt idx="5">
                  <c:v>23.51518008</c:v>
                </c:pt>
                <c:pt idx="6">
                  <c:v>25.583299069999999</c:v>
                </c:pt>
                <c:pt idx="7">
                  <c:v>27.605215099999999</c:v>
                </c:pt>
                <c:pt idx="8">
                  <c:v>29.613316959999999</c:v>
                </c:pt>
                <c:pt idx="9">
                  <c:v>31.615301429999999</c:v>
                </c:pt>
                <c:pt idx="10">
                  <c:v>33.616378349999998</c:v>
                </c:pt>
              </c:numCache>
            </c:numRef>
          </c:val>
          <c:smooth val="0"/>
          <c:extLst>
            <c:ext xmlns:c16="http://schemas.microsoft.com/office/drawing/2014/chart" uri="{C3380CC4-5D6E-409C-BE32-E72D297353CC}">
              <c16:uniqueId val="{00000000-BE4B-9E40-8CB6-D59BE0980257}"/>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Sheet1!$C$2:$C$12</c:f>
              <c:numCache>
                <c:formatCode>[&lt;30]"MB";[&lt;40]"GB";"TB"</c:formatCode>
                <c:ptCount val="11"/>
                <c:pt idx="0">
                  <c:v>13.544964432789238</c:v>
                </c:pt>
                <c:pt idx="1">
                  <c:v>15.257240501116575</c:v>
                </c:pt>
                <c:pt idx="2">
                  <c:v>16.840286190729294</c:v>
                </c:pt>
                <c:pt idx="3">
                  <c:v>18.67515764135338</c:v>
                </c:pt>
                <c:pt idx="4">
                  <c:v>20</c:v>
                </c:pt>
                <c:pt idx="5">
                  <c:v>21.859548440000001</c:v>
                </c:pt>
                <c:pt idx="6">
                  <c:v>23.331910300000001</c:v>
                </c:pt>
                <c:pt idx="7">
                  <c:v>24.740141439999999</c:v>
                </c:pt>
                <c:pt idx="8">
                  <c:v>26.1351789</c:v>
                </c:pt>
                <c:pt idx="9">
                  <c:v>27.51782747</c:v>
                </c:pt>
                <c:pt idx="10">
                  <c:v>28.893463229999998</c:v>
                </c:pt>
              </c:numCache>
            </c:numRef>
          </c:val>
          <c:smooth val="0"/>
          <c:extLst>
            <c:ext xmlns:c16="http://schemas.microsoft.com/office/drawing/2014/chart" uri="{C3380CC4-5D6E-409C-BE32-E72D297353CC}">
              <c16:uniqueId val="{00000001-BE4B-9E40-8CB6-D59BE0980257}"/>
            </c:ext>
          </c:extLst>
        </c:ser>
        <c:dLbls>
          <c:showLegendKey val="0"/>
          <c:showVal val="0"/>
          <c:showCatName val="0"/>
          <c:showSerName val="0"/>
          <c:showPercent val="0"/>
          <c:showBubbleSize val="0"/>
        </c:dLbls>
        <c:marker val="1"/>
        <c:smooth val="0"/>
        <c:axId val="240987968"/>
        <c:axId val="239266560"/>
      </c:lineChart>
      <c:catAx>
        <c:axId val="240987968"/>
        <c:scaling>
          <c:orientation val="minMax"/>
        </c:scaling>
        <c:delete val="0"/>
        <c:axPos val="b"/>
        <c:numFmt formatCode="General" sourceLinked="1"/>
        <c:majorTickMark val="out"/>
        <c:minorTickMark val="none"/>
        <c:tickLblPos val="nextTo"/>
        <c:spPr>
          <a:ln>
            <a:solidFill>
              <a:schemeClr val="bg1"/>
            </a:solidFill>
          </a:ln>
        </c:spPr>
        <c:crossAx val="239266560"/>
        <c:crosses val="autoZero"/>
        <c:auto val="1"/>
        <c:lblAlgn val="ctr"/>
        <c:lblOffset val="100"/>
        <c:noMultiLvlLbl val="1"/>
      </c:catAx>
      <c:valAx>
        <c:axId val="239266560"/>
        <c:scaling>
          <c:orientation val="minMax"/>
          <c:max val="35"/>
          <c:min val="10"/>
        </c:scaling>
        <c:delete val="0"/>
        <c:axPos val="l"/>
        <c:majorGridlines>
          <c:spPr>
            <a:ln>
              <a:solidFill>
                <a:schemeClr val="bg1"/>
              </a:solidFill>
            </a:ln>
          </c:spPr>
        </c:majorGridlines>
        <c:numFmt formatCode="[=20]&quot; MB&quot;;[=30]&quot; GB&quot;;&quot;KB&quot;" sourceLinked="0"/>
        <c:majorTickMark val="out"/>
        <c:minorTickMark val="none"/>
        <c:tickLblPos val="nextTo"/>
        <c:spPr>
          <a:ln>
            <a:solidFill>
              <a:schemeClr val="bg1"/>
            </a:solidFill>
          </a:ln>
        </c:spPr>
        <c:crossAx val="240987968"/>
        <c:crosses val="autoZero"/>
        <c:crossBetween val="midCat"/>
        <c:majorUnit val="10"/>
      </c:valAx>
      <c:spPr>
        <a:noFill/>
        <a:ln w="25400">
          <a:noFill/>
        </a:ln>
      </c:spPr>
    </c:plotArea>
    <c:legend>
      <c:legendPos val="r"/>
      <c:overlay val="0"/>
    </c:legend>
    <c:plotVisOnly val="1"/>
    <c:dispBlanksAs val="gap"/>
    <c:showDLblsOverMax val="0"/>
  </c:chart>
  <c:spPr>
    <a:ln>
      <a:noFill/>
    </a:ln>
  </c:spPr>
  <c:txPr>
    <a:bodyPr/>
    <a:lstStyle/>
    <a:p>
      <a:pPr>
        <a:defRPr sz="1800">
          <a:solidFill>
            <a:schemeClr val="bg1"/>
          </a:solidFill>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Sheet1!$B$2:$B$12</c:f>
              <c:numCache>
                <c:formatCode>[&lt;30]"MB";[&lt;40]"GB";"TB"</c:formatCode>
                <c:ptCount val="11"/>
                <c:pt idx="0">
                  <c:v>10.011227255423254</c:v>
                </c:pt>
                <c:pt idx="1">
                  <c:v>12.077817120895903</c:v>
                </c:pt>
                <c:pt idx="2">
                  <c:v>14.152601744019201</c:v>
                </c:pt>
                <c:pt idx="3">
                  <c:v>16.206766373804474</c:v>
                </c:pt>
                <c:pt idx="4">
                  <c:v>18.255904531516475</c:v>
                </c:pt>
                <c:pt idx="5">
                  <c:v>20.289869173602224</c:v>
                </c:pt>
                <c:pt idx="6">
                  <c:v>22.306894147365938</c:v>
                </c:pt>
                <c:pt idx="7">
                  <c:v>24.318915254766306</c:v>
                </c:pt>
                <c:pt idx="8">
                  <c:v>26.326251497137687</c:v>
                </c:pt>
                <c:pt idx="9">
                  <c:v>28.338232791111423</c:v>
                </c:pt>
                <c:pt idx="10">
                  <c:v>30.34502919631197</c:v>
                </c:pt>
              </c:numCache>
            </c:numRef>
          </c:val>
          <c:smooth val="0"/>
          <c:extLst>
            <c:ext xmlns:c16="http://schemas.microsoft.com/office/drawing/2014/chart" uri="{C3380CC4-5D6E-409C-BE32-E72D297353CC}">
              <c16:uniqueId val="{00000000-3744-E64F-95D1-9F17B1A2076D}"/>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Sheet1!$C$2:$C$12</c:f>
              <c:numCache>
                <c:formatCode>[&lt;30]"MB";[&lt;40]"GB";"TB"</c:formatCode>
                <c:ptCount val="11"/>
                <c:pt idx="0">
                  <c:v>12.299208018387279</c:v>
                </c:pt>
                <c:pt idx="1">
                  <c:v>14.173052457774116</c:v>
                </c:pt>
                <c:pt idx="2">
                  <c:v>16.061371192659813</c:v>
                </c:pt>
                <c:pt idx="3">
                  <c:v>17.831084527391212</c:v>
                </c:pt>
                <c:pt idx="4">
                  <c:v>19.538067651312499</c:v>
                </c:pt>
                <c:pt idx="5">
                  <c:v>21.171191460701724</c:v>
                </c:pt>
                <c:pt idx="6">
                  <c:v>22.714302542710268</c:v>
                </c:pt>
                <c:pt idx="7">
                  <c:v>24.228074432814324</c:v>
                </c:pt>
                <c:pt idx="8">
                  <c:v>25.70773963589199</c:v>
                </c:pt>
                <c:pt idx="9">
                  <c:v>27.14045507840396</c:v>
                </c:pt>
                <c:pt idx="10">
                  <c:v>28.532169591363136</c:v>
                </c:pt>
              </c:numCache>
            </c:numRef>
          </c:val>
          <c:smooth val="0"/>
          <c:extLst>
            <c:ext xmlns:c16="http://schemas.microsoft.com/office/drawing/2014/chart" uri="{C3380CC4-5D6E-409C-BE32-E72D297353CC}">
              <c16:uniqueId val="{00000001-3744-E64F-95D1-9F17B1A2076D}"/>
            </c:ext>
          </c:extLst>
        </c:ser>
        <c:dLbls>
          <c:showLegendKey val="0"/>
          <c:showVal val="0"/>
          <c:showCatName val="0"/>
          <c:showSerName val="0"/>
          <c:showPercent val="0"/>
          <c:showBubbleSize val="0"/>
        </c:dLbls>
        <c:marker val="1"/>
        <c:smooth val="0"/>
        <c:axId val="239269360"/>
        <c:axId val="239269920"/>
      </c:lineChart>
      <c:catAx>
        <c:axId val="239269360"/>
        <c:scaling>
          <c:orientation val="minMax"/>
        </c:scaling>
        <c:delete val="0"/>
        <c:axPos val="b"/>
        <c:numFmt formatCode="General" sourceLinked="1"/>
        <c:majorTickMark val="out"/>
        <c:minorTickMark val="none"/>
        <c:tickLblPos val="nextTo"/>
        <c:spPr>
          <a:ln>
            <a:solidFill>
              <a:schemeClr val="bg1"/>
            </a:solidFill>
          </a:ln>
        </c:spPr>
        <c:crossAx val="239269920"/>
        <c:crosses val="autoZero"/>
        <c:auto val="1"/>
        <c:lblAlgn val="ctr"/>
        <c:lblOffset val="100"/>
        <c:noMultiLvlLbl val="1"/>
      </c:catAx>
      <c:valAx>
        <c:axId val="239269920"/>
        <c:scaling>
          <c:orientation val="minMax"/>
          <c:max val="35"/>
          <c:min val="10"/>
        </c:scaling>
        <c:delete val="0"/>
        <c:axPos val="l"/>
        <c:majorGridlines>
          <c:spPr>
            <a:ln>
              <a:solidFill>
                <a:schemeClr val="bg1"/>
              </a:solidFill>
            </a:ln>
          </c:spPr>
        </c:majorGridlines>
        <c:numFmt formatCode="[=20]&quot; MB&quot;;[=30]&quot; GB&quot;;&quot;KB&quot;" sourceLinked="0"/>
        <c:majorTickMark val="out"/>
        <c:minorTickMark val="none"/>
        <c:tickLblPos val="nextTo"/>
        <c:spPr>
          <a:ln>
            <a:solidFill>
              <a:schemeClr val="bg1"/>
            </a:solidFill>
          </a:ln>
        </c:spPr>
        <c:crossAx val="239269360"/>
        <c:crosses val="autoZero"/>
        <c:crossBetween val="midCat"/>
        <c:majorUnit val="10"/>
      </c:valAx>
      <c:spPr>
        <a:noFill/>
        <a:ln w="25400">
          <a:noFill/>
        </a:ln>
      </c:spPr>
    </c:plotArea>
    <c:legend>
      <c:legendPos val="r"/>
      <c:overlay val="0"/>
    </c:legend>
    <c:plotVisOnly val="1"/>
    <c:dispBlanksAs val="gap"/>
    <c:showDLblsOverMax val="0"/>
  </c:chart>
  <c:txPr>
    <a:bodyPr/>
    <a:lstStyle/>
    <a:p>
      <a:pPr>
        <a:defRPr sz="1800">
          <a:solidFill>
            <a:schemeClr val="bg1"/>
          </a:solidFill>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Sheet1!$B$2:$B$12</c:f>
              <c:numCache>
                <c:formatCode>[&lt;30]"MB";[&lt;40]"GB";"TB"</c:formatCode>
                <c:ptCount val="11"/>
                <c:pt idx="0">
                  <c:v>10.876516946565001</c:v>
                </c:pt>
                <c:pt idx="1">
                  <c:v>13.100169531129907</c:v>
                </c:pt>
                <c:pt idx="2">
                  <c:v>15.283920325816259</c:v>
                </c:pt>
                <c:pt idx="3">
                  <c:v>17.500242810242352</c:v>
                </c:pt>
                <c:pt idx="4">
                  <c:v>19.589314657873988</c:v>
                </c:pt>
                <c:pt idx="5">
                  <c:v>21.652063313140424</c:v>
                </c:pt>
                <c:pt idx="6">
                  <c:v>23.691837427376541</c:v>
                </c:pt>
                <c:pt idx="7">
                  <c:v>25.716972725598627</c:v>
                </c:pt>
                <c:pt idx="8">
                  <c:v>27.735403862584182</c:v>
                </c:pt>
                <c:pt idx="9">
                  <c:v>29.749060985536879</c:v>
                </c:pt>
                <c:pt idx="10">
                  <c:v>31.756418565598171</c:v>
                </c:pt>
              </c:numCache>
            </c:numRef>
          </c:val>
          <c:smooth val="0"/>
          <c:extLst>
            <c:ext xmlns:c16="http://schemas.microsoft.com/office/drawing/2014/chart" uri="{C3380CC4-5D6E-409C-BE32-E72D297353CC}">
              <c16:uniqueId val="{00000000-6740-E649-A9F4-38FB9F0B7EF1}"/>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Sheet1!$C$2:$C$12</c:f>
              <c:numCache>
                <c:formatCode>[&lt;30]"MB";[&lt;40]"GB";"TB"</c:formatCode>
                <c:ptCount val="11"/>
                <c:pt idx="0">
                  <c:v>11.957102041562285</c:v>
                </c:pt>
                <c:pt idx="1">
                  <c:v>13.864573081773642</c:v>
                </c:pt>
                <c:pt idx="2">
                  <c:v>15.541338657970826</c:v>
                </c:pt>
                <c:pt idx="3">
                  <c:v>17.343706224542132</c:v>
                </c:pt>
                <c:pt idx="4">
                  <c:v>19.294755349161129</c:v>
                </c:pt>
                <c:pt idx="5">
                  <c:v>21.250370132606886</c:v>
                </c:pt>
                <c:pt idx="6">
                  <c:v>23.205179939302695</c:v>
                </c:pt>
                <c:pt idx="7">
                  <c:v>24.94853352852703</c:v>
                </c:pt>
                <c:pt idx="8">
                  <c:v>26.530483971164973</c:v>
                </c:pt>
                <c:pt idx="9">
                  <c:v>28.075888396757456</c:v>
                </c:pt>
                <c:pt idx="10">
                  <c:v>29.534208240881117</c:v>
                </c:pt>
              </c:numCache>
            </c:numRef>
          </c:val>
          <c:smooth val="0"/>
          <c:extLst>
            <c:ext xmlns:c16="http://schemas.microsoft.com/office/drawing/2014/chart" uri="{C3380CC4-5D6E-409C-BE32-E72D297353CC}">
              <c16:uniqueId val="{00000001-6740-E649-A9F4-38FB9F0B7EF1}"/>
            </c:ext>
          </c:extLst>
        </c:ser>
        <c:dLbls>
          <c:showLegendKey val="0"/>
          <c:showVal val="0"/>
          <c:showCatName val="0"/>
          <c:showSerName val="0"/>
          <c:showPercent val="0"/>
          <c:showBubbleSize val="0"/>
        </c:dLbls>
        <c:marker val="1"/>
        <c:smooth val="0"/>
        <c:axId val="239272720"/>
        <c:axId val="239273280"/>
      </c:lineChart>
      <c:catAx>
        <c:axId val="239272720"/>
        <c:scaling>
          <c:orientation val="minMax"/>
        </c:scaling>
        <c:delete val="0"/>
        <c:axPos val="b"/>
        <c:numFmt formatCode="General" sourceLinked="1"/>
        <c:majorTickMark val="out"/>
        <c:minorTickMark val="none"/>
        <c:tickLblPos val="nextTo"/>
        <c:spPr>
          <a:ln>
            <a:solidFill>
              <a:schemeClr val="bg1"/>
            </a:solidFill>
          </a:ln>
        </c:spPr>
        <c:crossAx val="239273280"/>
        <c:crosses val="autoZero"/>
        <c:auto val="1"/>
        <c:lblAlgn val="ctr"/>
        <c:lblOffset val="100"/>
        <c:noMultiLvlLbl val="1"/>
      </c:catAx>
      <c:valAx>
        <c:axId val="239273280"/>
        <c:scaling>
          <c:orientation val="minMax"/>
          <c:max val="35"/>
          <c:min val="10"/>
        </c:scaling>
        <c:delete val="0"/>
        <c:axPos val="l"/>
        <c:majorGridlines>
          <c:spPr>
            <a:ln>
              <a:solidFill>
                <a:schemeClr val="bg1"/>
              </a:solidFill>
            </a:ln>
          </c:spPr>
        </c:majorGridlines>
        <c:numFmt formatCode="[=20]&quot; MB&quot;;[=30]&quot; GB&quot;;&quot;KB&quot;" sourceLinked="0"/>
        <c:majorTickMark val="out"/>
        <c:minorTickMark val="none"/>
        <c:tickLblPos val="nextTo"/>
        <c:spPr>
          <a:ln>
            <a:solidFill>
              <a:schemeClr val="bg1"/>
            </a:solidFill>
          </a:ln>
        </c:spPr>
        <c:crossAx val="239272720"/>
        <c:crosses val="autoZero"/>
        <c:crossBetween val="midCat"/>
        <c:majorUnit val="10"/>
      </c:valAx>
      <c:spPr>
        <a:noFill/>
        <a:ln w="25400">
          <a:noFill/>
        </a:ln>
      </c:spPr>
    </c:plotArea>
    <c:legend>
      <c:legendPos val="r"/>
      <c:overlay val="0"/>
    </c:legend>
    <c:plotVisOnly val="1"/>
    <c:dispBlanksAs val="gap"/>
    <c:showDLblsOverMax val="0"/>
  </c:chart>
  <c:txPr>
    <a:bodyPr/>
    <a:lstStyle/>
    <a:p>
      <a:pPr>
        <a:defRPr sz="1800">
          <a:solidFill>
            <a:schemeClr val="bg1"/>
          </a:solidFill>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SVO</c:v>
                </c:pt>
              </c:strCache>
            </c:strRef>
          </c:tx>
          <c:spPr>
            <a:ln>
              <a:solidFill>
                <a:srgbClr val="00B0F0"/>
              </a:solidFill>
            </a:ln>
          </c:spPr>
          <c:marker>
            <c:spPr>
              <a:solidFill>
                <a:srgbClr val="00B0F0"/>
              </a:solidFill>
              <a:ln>
                <a:solidFill>
                  <a:srgbClr val="00B0F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Sheet1!$B$2:$B$12</c:f>
              <c:numCache>
                <c:formatCode>[&lt;30]"MB";[&lt;40]"GB";"TB"</c:formatCode>
                <c:ptCount val="11"/>
                <c:pt idx="0">
                  <c:v>13.894249362864231</c:v>
                </c:pt>
                <c:pt idx="1">
                  <c:v>16.538552713111095</c:v>
                </c:pt>
                <c:pt idx="2">
                  <c:v>18.928408494190435</c:v>
                </c:pt>
                <c:pt idx="3">
                  <c:v>21.115852037986581</c:v>
                </c:pt>
                <c:pt idx="4">
                  <c:v>23.268837081474508</c:v>
                </c:pt>
                <c:pt idx="5">
                  <c:v>25.395581724970896</c:v>
                </c:pt>
                <c:pt idx="6">
                  <c:v>27.48450613297603</c:v>
                </c:pt>
                <c:pt idx="7">
                  <c:v>29.539614975669057</c:v>
                </c:pt>
                <c:pt idx="8">
                  <c:v>31.571280656759072</c:v>
                </c:pt>
              </c:numCache>
            </c:numRef>
          </c:val>
          <c:smooth val="0"/>
          <c:extLst>
            <c:ext xmlns:c16="http://schemas.microsoft.com/office/drawing/2014/chart" uri="{C3380CC4-5D6E-409C-BE32-E72D297353CC}">
              <c16:uniqueId val="{00000000-1DDA-6840-92D1-8E907664C3F7}"/>
            </c:ext>
          </c:extLst>
        </c:ser>
        <c:ser>
          <c:idx val="1"/>
          <c:order val="1"/>
          <c:tx>
            <c:strRef>
              <c:f>Sheet1!$C$1</c:f>
              <c:strCache>
                <c:ptCount val="1"/>
                <c:pt idx="0">
                  <c:v>DAG</c:v>
                </c:pt>
              </c:strCache>
            </c:strRef>
          </c:tx>
          <c:spPr>
            <a:ln>
              <a:solidFill>
                <a:srgbClr val="FF0000"/>
              </a:solidFill>
            </a:ln>
          </c:spPr>
          <c:marker>
            <c:spPr>
              <a:solidFill>
                <a:srgbClr val="FF0000"/>
              </a:solidFill>
              <a:ln>
                <a:solidFill>
                  <a:srgbClr val="FF0000"/>
                </a:solidFill>
              </a:ln>
            </c:spPr>
          </c:marker>
          <c:cat>
            <c:strRef>
              <c:f>Sheet1!$A$2:$A$12</c:f>
              <c:strCache>
                <c:ptCount val="11"/>
                <c:pt idx="0">
                  <c:v>64³</c:v>
                </c:pt>
                <c:pt idx="1">
                  <c:v>128³</c:v>
                </c:pt>
                <c:pt idx="2">
                  <c:v>256³</c:v>
                </c:pt>
                <c:pt idx="3">
                  <c:v>512³</c:v>
                </c:pt>
                <c:pt idx="4">
                  <c:v>1K³</c:v>
                </c:pt>
                <c:pt idx="5">
                  <c:v>2K³</c:v>
                </c:pt>
                <c:pt idx="6">
                  <c:v>4K³</c:v>
                </c:pt>
                <c:pt idx="7">
                  <c:v>8K³</c:v>
                </c:pt>
                <c:pt idx="8">
                  <c:v>16K³</c:v>
                </c:pt>
                <c:pt idx="9">
                  <c:v>32K³</c:v>
                </c:pt>
                <c:pt idx="10">
                  <c:v>64K³</c:v>
                </c:pt>
              </c:strCache>
            </c:strRef>
          </c:cat>
          <c:val>
            <c:numRef>
              <c:f>Sheet1!$C$2:$C$12</c:f>
              <c:numCache>
                <c:formatCode>[&lt;30]"MB";[&lt;40]"GB";"TB"</c:formatCode>
                <c:ptCount val="11"/>
                <c:pt idx="0">
                  <c:v>16.11349800701424</c:v>
                </c:pt>
                <c:pt idx="1">
                  <c:v>18.746369981432672</c:v>
                </c:pt>
                <c:pt idx="2">
                  <c:v>21.104657615729852</c:v>
                </c:pt>
                <c:pt idx="3">
                  <c:v>23.162948749791656</c:v>
                </c:pt>
                <c:pt idx="4">
                  <c:v>25.128670432119435</c:v>
                </c:pt>
                <c:pt idx="5">
                  <c:v>26.870039274064222</c:v>
                </c:pt>
                <c:pt idx="6">
                  <c:v>28.401425444010755</c:v>
                </c:pt>
                <c:pt idx="7">
                  <c:v>29.959071671599279</c:v>
                </c:pt>
                <c:pt idx="8">
                  <c:v>31.359863036137916</c:v>
                </c:pt>
              </c:numCache>
            </c:numRef>
          </c:val>
          <c:smooth val="0"/>
          <c:extLst>
            <c:ext xmlns:c16="http://schemas.microsoft.com/office/drawing/2014/chart" uri="{C3380CC4-5D6E-409C-BE32-E72D297353CC}">
              <c16:uniqueId val="{00000001-1DDA-6840-92D1-8E907664C3F7}"/>
            </c:ext>
          </c:extLst>
        </c:ser>
        <c:dLbls>
          <c:showLegendKey val="0"/>
          <c:showVal val="0"/>
          <c:showCatName val="0"/>
          <c:showSerName val="0"/>
          <c:showPercent val="0"/>
          <c:showBubbleSize val="0"/>
        </c:dLbls>
        <c:marker val="1"/>
        <c:smooth val="0"/>
        <c:axId val="245129648"/>
        <c:axId val="245130208"/>
      </c:lineChart>
      <c:catAx>
        <c:axId val="245129648"/>
        <c:scaling>
          <c:orientation val="minMax"/>
        </c:scaling>
        <c:delete val="0"/>
        <c:axPos val="b"/>
        <c:numFmt formatCode="General" sourceLinked="1"/>
        <c:majorTickMark val="out"/>
        <c:minorTickMark val="none"/>
        <c:tickLblPos val="nextTo"/>
        <c:spPr>
          <a:ln>
            <a:solidFill>
              <a:schemeClr val="bg1"/>
            </a:solidFill>
          </a:ln>
        </c:spPr>
        <c:txPr>
          <a:bodyPr/>
          <a:lstStyle/>
          <a:p>
            <a:pPr>
              <a:defRPr>
                <a:solidFill>
                  <a:schemeClr val="bg1"/>
                </a:solidFill>
              </a:defRPr>
            </a:pPr>
            <a:endParaRPr lang="sv-SE"/>
          </a:p>
        </c:txPr>
        <c:crossAx val="245130208"/>
        <c:crosses val="autoZero"/>
        <c:auto val="1"/>
        <c:lblAlgn val="ctr"/>
        <c:lblOffset val="100"/>
        <c:noMultiLvlLbl val="1"/>
      </c:catAx>
      <c:valAx>
        <c:axId val="245130208"/>
        <c:scaling>
          <c:orientation val="minMax"/>
          <c:max val="35"/>
          <c:min val="10"/>
        </c:scaling>
        <c:delete val="0"/>
        <c:axPos val="l"/>
        <c:majorGridlines>
          <c:spPr>
            <a:ln>
              <a:solidFill>
                <a:schemeClr val="bg1"/>
              </a:solidFill>
            </a:ln>
          </c:spPr>
        </c:majorGridlines>
        <c:numFmt formatCode="[=20]&quot; MB&quot;;[=30]&quot; GB&quot;;&quot;KB&quot;" sourceLinked="0"/>
        <c:majorTickMark val="out"/>
        <c:minorTickMark val="none"/>
        <c:tickLblPos val="nextTo"/>
        <c:spPr>
          <a:ln>
            <a:solidFill>
              <a:schemeClr val="bg1"/>
            </a:solidFill>
          </a:ln>
        </c:spPr>
        <c:txPr>
          <a:bodyPr/>
          <a:lstStyle/>
          <a:p>
            <a:pPr>
              <a:defRPr>
                <a:solidFill>
                  <a:schemeClr val="bg1"/>
                </a:solidFill>
              </a:defRPr>
            </a:pPr>
            <a:endParaRPr lang="sv-SE"/>
          </a:p>
        </c:txPr>
        <c:crossAx val="245129648"/>
        <c:crosses val="autoZero"/>
        <c:crossBetween val="midCat"/>
        <c:majorUnit val="10"/>
      </c:valAx>
      <c:spPr>
        <a:noFill/>
        <a:ln w="25400">
          <a:noFill/>
        </a:ln>
      </c:spPr>
    </c:plotArea>
    <c:legend>
      <c:legendPos val="r"/>
      <c:overlay val="0"/>
      <c:txPr>
        <a:bodyPr/>
        <a:lstStyle/>
        <a:p>
          <a:pPr>
            <a:defRPr>
              <a:solidFill>
                <a:schemeClr val="bg1"/>
              </a:solidFill>
            </a:defRPr>
          </a:pPr>
          <a:endParaRPr lang="sv-SE"/>
        </a:p>
      </c:txPr>
    </c:legend>
    <c:plotVisOnly val="1"/>
    <c:dispBlanksAs val="gap"/>
    <c:showDLblsOverMax val="0"/>
  </c:chart>
  <c:txPr>
    <a:bodyPr/>
    <a:lstStyle/>
    <a:p>
      <a:pPr>
        <a:defRPr sz="1800">
          <a:solidFill>
            <a:schemeClr val="tx1"/>
          </a:solidFill>
        </a:defRPr>
      </a:pPr>
      <a:endParaRPr lang="sv-S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9645-B27F-4BEF-AFB0-8448F3BF754F}" type="datetimeFigureOut">
              <a:rPr lang="en-US" smtClean="0"/>
              <a:t>4/17/18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DEC7-7620-4300-A5C5-1A2C40A908EB}" type="slidenum">
              <a:rPr lang="en-US" smtClean="0"/>
              <a:t>‹#›</a:t>
            </a:fld>
            <a:endParaRPr lang="en-US"/>
          </a:p>
        </p:txBody>
      </p:sp>
    </p:spTree>
    <p:extLst>
      <p:ext uri="{BB962C8B-B14F-4D97-AF65-F5344CB8AC3E}">
        <p14:creationId xmlns:p14="http://schemas.microsoft.com/office/powerpoint/2010/main" val="240058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err="1"/>
              <a:t>Compression</a:t>
            </a:r>
            <a:r>
              <a:rPr lang="sv-SE" dirty="0"/>
              <a:t> </a:t>
            </a:r>
            <a:r>
              <a:rPr lang="sv-SE" dirty="0" err="1"/>
              <a:t>performance</a:t>
            </a:r>
            <a:r>
              <a:rPr lang="sv-SE" dirty="0"/>
              <a:t>, </a:t>
            </a:r>
            <a:r>
              <a:rPr lang="sv-SE" dirty="0" err="1"/>
              <a:t>why</a:t>
            </a:r>
            <a:r>
              <a:rPr lang="sv-SE" dirty="0"/>
              <a:t>/</a:t>
            </a:r>
            <a:r>
              <a:rPr lang="sv-SE" dirty="0" err="1"/>
              <a:t>when</a:t>
            </a:r>
            <a:r>
              <a:rPr lang="sv-SE" dirty="0"/>
              <a:t> and </a:t>
            </a:r>
            <a:r>
              <a:rPr lang="sv-SE" dirty="0" err="1"/>
              <a:t>where</a:t>
            </a:r>
            <a:r>
              <a:rPr lang="sv-SE" dirty="0"/>
              <a:t> </a:t>
            </a:r>
            <a:r>
              <a:rPr lang="sv-SE" dirty="0" err="1"/>
              <a:t>we</a:t>
            </a:r>
            <a:r>
              <a:rPr lang="sv-SE" dirty="0"/>
              <a:t> get </a:t>
            </a:r>
            <a:r>
              <a:rPr lang="sv-SE" dirty="0" err="1"/>
              <a:t>compression</a:t>
            </a:r>
            <a:r>
              <a:rPr lang="sv-SE" dirty="0"/>
              <a:t>.</a:t>
            </a:r>
          </a:p>
          <a:p>
            <a:r>
              <a:rPr lang="sv-SE" dirty="0" err="1"/>
              <a:t>Good</a:t>
            </a:r>
            <a:r>
              <a:rPr lang="sv-SE" dirty="0"/>
              <a:t> </a:t>
            </a:r>
            <a:r>
              <a:rPr lang="sv-SE" dirty="0" err="1"/>
              <a:t>morning</a:t>
            </a:r>
            <a:r>
              <a:rPr lang="sv-SE" dirty="0"/>
              <a:t> </a:t>
            </a:r>
            <a:r>
              <a:rPr lang="sv-SE" dirty="0" err="1"/>
              <a:t>everyone</a:t>
            </a:r>
            <a:r>
              <a:rPr lang="sv-SE" dirty="0"/>
              <a:t> and </a:t>
            </a:r>
            <a:r>
              <a:rPr lang="sv-SE" dirty="0" err="1"/>
              <a:t>welcome</a:t>
            </a:r>
            <a:r>
              <a:rPr lang="sv-SE" dirty="0"/>
              <a:t> to the </a:t>
            </a:r>
            <a:r>
              <a:rPr lang="sv-SE" dirty="0" err="1"/>
              <a:t>course</a:t>
            </a:r>
            <a:r>
              <a:rPr lang="sv-SE" dirty="0"/>
              <a:t>. My </a:t>
            </a:r>
            <a:r>
              <a:rPr lang="sv-SE" dirty="0" err="1"/>
              <a:t>name</a:t>
            </a:r>
            <a:r>
              <a:rPr lang="sv-SE" dirty="0"/>
              <a:t> is… </a:t>
            </a:r>
            <a:r>
              <a:rPr lang="sv-SE" dirty="0" err="1"/>
              <a:t>I’m</a:t>
            </a:r>
            <a:r>
              <a:rPr lang="sv-SE" dirty="0"/>
              <a:t> a prof. at.. </a:t>
            </a:r>
            <a:r>
              <a:rPr lang="sv-SE" dirty="0" err="1"/>
              <a:t>Our</a:t>
            </a:r>
            <a:r>
              <a:rPr lang="sv-SE" dirty="0"/>
              <a:t> research </a:t>
            </a:r>
            <a:r>
              <a:rPr lang="sv-SE" dirty="0" err="1"/>
              <a:t>group</a:t>
            </a:r>
            <a:r>
              <a:rPr lang="sv-SE" dirty="0"/>
              <a:t> </a:t>
            </a:r>
            <a:r>
              <a:rPr lang="sv-SE" dirty="0" err="1"/>
              <a:t>started</a:t>
            </a:r>
            <a:r>
              <a:rPr lang="sv-SE" dirty="0"/>
              <a:t> </a:t>
            </a:r>
            <a:r>
              <a:rPr lang="sv-SE" dirty="0" err="1"/>
              <a:t>working</a:t>
            </a:r>
            <a:r>
              <a:rPr lang="sv-SE" dirty="0"/>
              <a:t> on </a:t>
            </a:r>
            <a:r>
              <a:rPr lang="sv-SE" dirty="0" err="1"/>
              <a:t>voxels</a:t>
            </a:r>
            <a:r>
              <a:rPr lang="sv-SE" dirty="0"/>
              <a:t> and DAGs </a:t>
            </a:r>
            <a:r>
              <a:rPr lang="sv-SE" dirty="0" err="1"/>
              <a:t>almost</a:t>
            </a:r>
            <a:r>
              <a:rPr lang="sv-SE" dirty="0"/>
              <a:t> 8 </a:t>
            </a:r>
            <a:r>
              <a:rPr lang="sv-SE" dirty="0" err="1"/>
              <a:t>years</a:t>
            </a:r>
            <a:r>
              <a:rPr lang="sv-SE" dirty="0"/>
              <a:t> </a:t>
            </a:r>
            <a:r>
              <a:rPr lang="sv-SE" dirty="0" err="1"/>
              <a:t>ago</a:t>
            </a:r>
            <a:r>
              <a:rPr lang="sv-SE" dirty="0"/>
              <a:t>.</a:t>
            </a:r>
          </a:p>
          <a:p>
            <a:r>
              <a:rPr lang="sv-SE" dirty="0"/>
              <a:t>I </a:t>
            </a:r>
            <a:r>
              <a:rPr lang="sv-SE" dirty="0" err="1"/>
              <a:t>will</a:t>
            </a:r>
            <a:r>
              <a:rPr lang="sv-SE" dirty="0"/>
              <a:t> start </a:t>
            </a:r>
            <a:r>
              <a:rPr lang="sv-SE" dirty="0" err="1"/>
              <a:t>with</a:t>
            </a:r>
            <a:r>
              <a:rPr lang="sv-SE" dirty="0"/>
              <a:t> a </a:t>
            </a:r>
            <a:r>
              <a:rPr lang="sv-SE" dirty="0" err="1"/>
              <a:t>movie</a:t>
            </a:r>
            <a:r>
              <a:rPr lang="sv-SE" dirty="0"/>
              <a:t> </a:t>
            </a:r>
            <a:r>
              <a:rPr lang="sv-SE" dirty="0" err="1"/>
              <a:t>we</a:t>
            </a:r>
            <a:r>
              <a:rPr lang="sv-SE" dirty="0"/>
              <a:t> </a:t>
            </a:r>
            <a:r>
              <a:rPr lang="sv-SE" dirty="0" err="1"/>
              <a:t>showed</a:t>
            </a:r>
            <a:r>
              <a:rPr lang="sv-SE" dirty="0"/>
              <a:t> at fast forward </a:t>
            </a:r>
            <a:r>
              <a:rPr lang="sv-SE" dirty="0" err="1"/>
              <a:t>Siggraph</a:t>
            </a:r>
            <a:r>
              <a:rPr lang="sv-SE" dirty="0"/>
              <a:t> 2013.</a:t>
            </a:r>
          </a:p>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2</a:t>
            </a:fld>
            <a:endParaRPr lang="en-US"/>
          </a:p>
        </p:txBody>
      </p:sp>
    </p:spTree>
    <p:extLst>
      <p:ext uri="{BB962C8B-B14F-4D97-AF65-F5344CB8AC3E}">
        <p14:creationId xmlns:p14="http://schemas.microsoft.com/office/powerpoint/2010/main" val="93497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b="1" dirty="0"/>
          </a:p>
          <a:p>
            <a:r>
              <a:rPr lang="sv-SE" b="1" dirty="0"/>
              <a:t>Fast forward, </a:t>
            </a:r>
            <a:r>
              <a:rPr lang="sv-SE" b="1" dirty="0" err="1"/>
              <a:t>siggraph</a:t>
            </a:r>
            <a:r>
              <a:rPr lang="sv-SE" b="1" dirty="0"/>
              <a:t> 2013</a:t>
            </a:r>
            <a:r>
              <a:rPr lang="sv-SE" dirty="0"/>
              <a:t>. </a:t>
            </a:r>
          </a:p>
          <a:p>
            <a:endParaRPr lang="sv-SE" dirty="0"/>
          </a:p>
          <a:p>
            <a:r>
              <a:rPr lang="sv-SE" dirty="0"/>
              <a:t>I </a:t>
            </a:r>
            <a:r>
              <a:rPr lang="sv-SE" dirty="0" err="1"/>
              <a:t>will</a:t>
            </a:r>
            <a:r>
              <a:rPr lang="sv-SE" dirty="0"/>
              <a:t> </a:t>
            </a:r>
            <a:r>
              <a:rPr lang="sv-SE" dirty="0" err="1"/>
              <a:t>explain</a:t>
            </a:r>
            <a:r>
              <a:rPr lang="sv-SE" dirty="0"/>
              <a:t> </a:t>
            </a:r>
            <a:r>
              <a:rPr lang="sv-SE" dirty="0" err="1"/>
              <a:t>why</a:t>
            </a:r>
            <a:r>
              <a:rPr lang="sv-SE" dirty="0"/>
              <a:t> </a:t>
            </a:r>
            <a:r>
              <a:rPr lang="sv-SE" dirty="0" err="1"/>
              <a:t>there</a:t>
            </a:r>
            <a:r>
              <a:rPr lang="sv-SE" dirty="0"/>
              <a:t> is the </a:t>
            </a:r>
            <a:r>
              <a:rPr lang="sv-SE" dirty="0" err="1"/>
              <a:t>amount</a:t>
            </a:r>
            <a:r>
              <a:rPr lang="sv-SE" dirty="0"/>
              <a:t> </a:t>
            </a:r>
            <a:r>
              <a:rPr lang="sv-SE" dirty="0" err="1"/>
              <a:t>of</a:t>
            </a:r>
            <a:r>
              <a:rPr lang="sv-SE" dirty="0"/>
              <a:t> </a:t>
            </a:r>
            <a:r>
              <a:rPr lang="sv-SE" dirty="0" err="1"/>
              <a:t>subgraph-merging</a:t>
            </a:r>
            <a:r>
              <a:rPr lang="sv-SE" dirty="0"/>
              <a:t> </a:t>
            </a:r>
            <a:r>
              <a:rPr lang="sv-SE" dirty="0" err="1"/>
              <a:t>opportunities</a:t>
            </a:r>
            <a:r>
              <a:rPr lang="sv-SE" dirty="0"/>
              <a:t>, and </a:t>
            </a:r>
            <a:r>
              <a:rPr lang="sv-SE" dirty="0" err="1"/>
              <a:t>why</a:t>
            </a:r>
            <a:r>
              <a:rPr lang="sv-SE" dirty="0"/>
              <a:t> and </a:t>
            </a:r>
            <a:r>
              <a:rPr lang="sv-SE" dirty="0" err="1"/>
              <a:t>how</a:t>
            </a:r>
            <a:r>
              <a:rPr lang="sv-SE" dirty="0"/>
              <a:t> </a:t>
            </a:r>
            <a:r>
              <a:rPr lang="sv-SE" dirty="0" err="1"/>
              <a:t>we</a:t>
            </a:r>
            <a:r>
              <a:rPr lang="sv-SE" dirty="0"/>
              <a:t> get the </a:t>
            </a:r>
            <a:r>
              <a:rPr lang="sv-SE" dirty="0" err="1"/>
              <a:t>compression</a:t>
            </a:r>
            <a:r>
              <a:rPr lang="sv-SE" dirty="0"/>
              <a:t> </a:t>
            </a:r>
            <a:r>
              <a:rPr lang="sv-SE" dirty="0" err="1"/>
              <a:t>that</a:t>
            </a:r>
            <a:r>
              <a:rPr lang="sv-SE" dirty="0"/>
              <a:t> </a:t>
            </a:r>
            <a:r>
              <a:rPr lang="sv-SE" dirty="0" err="1"/>
              <a:t>we</a:t>
            </a:r>
            <a:r>
              <a:rPr lang="sv-SE" dirty="0"/>
              <a:t> get. </a:t>
            </a:r>
          </a:p>
          <a:p>
            <a:r>
              <a:rPr lang="sv-SE" dirty="0"/>
              <a:t>And </a:t>
            </a:r>
            <a:r>
              <a:rPr lang="sv-SE" dirty="0" err="1"/>
              <a:t>also</a:t>
            </a:r>
            <a:r>
              <a:rPr lang="sv-SE" dirty="0"/>
              <a:t> talk </a:t>
            </a:r>
            <a:r>
              <a:rPr lang="sv-SE" dirty="0" err="1"/>
              <a:t>about</a:t>
            </a:r>
            <a:r>
              <a:rPr lang="sv-SE" dirty="0"/>
              <a:t> </a:t>
            </a:r>
            <a:r>
              <a:rPr lang="sv-SE" dirty="0" err="1"/>
              <a:t>dynamic</a:t>
            </a:r>
            <a:r>
              <a:rPr lang="sv-SE" dirty="0"/>
              <a:t> </a:t>
            </a:r>
            <a:r>
              <a:rPr lang="sv-SE" dirty="0" err="1"/>
              <a:t>scenes</a:t>
            </a:r>
            <a:r>
              <a:rPr lang="sv-SE" dirty="0"/>
              <a:t> and DAGs for </a:t>
            </a:r>
            <a:r>
              <a:rPr lang="sv-SE" dirty="0" err="1"/>
              <a:t>free</a:t>
            </a:r>
            <a:r>
              <a:rPr lang="sv-SE" dirty="0"/>
              <a:t> </a:t>
            </a:r>
            <a:r>
              <a:rPr lang="sv-SE" dirty="0" err="1"/>
              <a:t>viewpoint</a:t>
            </a:r>
            <a:r>
              <a:rPr lang="sv-SE" dirty="0"/>
              <a:t> video.</a:t>
            </a:r>
          </a:p>
          <a:p>
            <a:endParaRPr lang="sv-SE" dirty="0"/>
          </a:p>
          <a:p>
            <a:endParaRPr lang="sv-SE" dirty="0"/>
          </a:p>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3</a:t>
            </a:fld>
            <a:endParaRPr lang="en-US"/>
          </a:p>
        </p:txBody>
      </p:sp>
    </p:spTree>
    <p:extLst>
      <p:ext uri="{BB962C8B-B14F-4D97-AF65-F5344CB8AC3E}">
        <p14:creationId xmlns:p14="http://schemas.microsoft.com/office/powerpoint/2010/main" val="2687974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err="1"/>
              <a:t>This</a:t>
            </a:r>
            <a:r>
              <a:rPr lang="sv-SE" dirty="0"/>
              <a:t> is the </a:t>
            </a:r>
            <a:r>
              <a:rPr lang="sv-SE" dirty="0" err="1"/>
              <a:t>epic</a:t>
            </a:r>
            <a:r>
              <a:rPr lang="sv-SE" dirty="0"/>
              <a:t> </a:t>
            </a:r>
            <a:r>
              <a:rPr lang="sv-SE" dirty="0" err="1"/>
              <a:t>citadel</a:t>
            </a:r>
            <a:r>
              <a:rPr lang="sv-SE" dirty="0"/>
              <a:t> </a:t>
            </a:r>
            <a:r>
              <a:rPr lang="sv-SE" dirty="0" err="1"/>
              <a:t>scene</a:t>
            </a:r>
            <a:r>
              <a:rPr lang="sv-SE" dirty="0"/>
              <a:t>. SVO </a:t>
            </a:r>
            <a:r>
              <a:rPr lang="sv-SE" dirty="0" err="1"/>
              <a:t>takes</a:t>
            </a:r>
            <a:r>
              <a:rPr lang="sv-SE" dirty="0"/>
              <a:t>… DAG </a:t>
            </a:r>
            <a:r>
              <a:rPr lang="sv-SE" dirty="0" err="1"/>
              <a:t>takes</a:t>
            </a:r>
            <a:r>
              <a:rPr lang="sv-SE" dirty="0"/>
              <a:t>… so ~100x </a:t>
            </a:r>
            <a:r>
              <a:rPr lang="sv-SE" dirty="0" err="1"/>
              <a:t>fewer</a:t>
            </a:r>
            <a:r>
              <a:rPr lang="sv-SE" dirty="0"/>
              <a:t> </a:t>
            </a:r>
            <a:r>
              <a:rPr lang="sv-SE" dirty="0" err="1"/>
              <a:t>nodes</a:t>
            </a:r>
            <a:r>
              <a:rPr lang="sv-SE" dirty="0"/>
              <a:t>.</a:t>
            </a:r>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t>4</a:t>
            </a:fld>
            <a:endParaRPr lang="sv-SE"/>
          </a:p>
        </p:txBody>
      </p:sp>
    </p:spTree>
    <p:extLst>
      <p:ext uri="{BB962C8B-B14F-4D97-AF65-F5344CB8AC3E}">
        <p14:creationId xmlns:p14="http://schemas.microsoft.com/office/powerpoint/2010/main" val="26615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Here, we have colored some equal </a:t>
            </a:r>
            <a:r>
              <a:rPr lang="en-US" baseline="0" dirty="0" err="1"/>
              <a:t>subvolumes</a:t>
            </a:r>
            <a:r>
              <a:rPr lang="en-US" baseline="0" dirty="0"/>
              <a:t> of 8-cubed resolution. So the yellow surfaces are all the same 8</a:t>
            </a:r>
            <a:r>
              <a:rPr lang="sv-SE" baseline="0" dirty="0"/>
              <a:t>^3-grid. The green </a:t>
            </a:r>
            <a:r>
              <a:rPr lang="sv-SE" baseline="0" dirty="0" err="1"/>
              <a:t>use</a:t>
            </a:r>
            <a:r>
              <a:rPr lang="sv-SE" baseline="0" dirty="0"/>
              <a:t> </a:t>
            </a:r>
            <a:r>
              <a:rPr lang="sv-SE" baseline="0" dirty="0" err="1"/>
              <a:t>another</a:t>
            </a:r>
            <a:r>
              <a:rPr lang="sv-SE" baseline="0" dirty="0"/>
              <a:t> </a:t>
            </a:r>
            <a:r>
              <a:rPr lang="sv-SE" baseline="0" dirty="0" err="1"/>
              <a:t>identical</a:t>
            </a:r>
            <a:r>
              <a:rPr lang="sv-SE" baseline="0" dirty="0"/>
              <a:t> 8^3 </a:t>
            </a:r>
            <a:r>
              <a:rPr lang="sv-SE" baseline="0" dirty="0" err="1"/>
              <a:t>subvolume</a:t>
            </a:r>
            <a:r>
              <a:rPr lang="sv-SE" baseline="0" dirty="0"/>
              <a:t>, etc.</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96CE78D5-475E-4127-BA22-B3AEF6B383F3}" type="slidenum">
              <a:rPr lang="sv-SE" smtClean="0"/>
              <a:t>5</a:t>
            </a:fld>
            <a:endParaRPr lang="sv-SE"/>
          </a:p>
        </p:txBody>
      </p:sp>
    </p:spTree>
    <p:extLst>
      <p:ext uri="{BB962C8B-B14F-4D97-AF65-F5344CB8AC3E}">
        <p14:creationId xmlns:p14="http://schemas.microsoft.com/office/powerpoint/2010/main" val="357860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expected, we can easily see that large, </a:t>
            </a:r>
            <a:r>
              <a:rPr lang="en-US" b="1" baseline="0" dirty="0"/>
              <a:t>axis-aligned </a:t>
            </a:r>
            <a:r>
              <a:rPr lang="en-US" baseline="0" dirty="0"/>
              <a:t>surfaces </a:t>
            </a:r>
            <a:r>
              <a:rPr lang="en-US" b="1" baseline="0" dirty="0"/>
              <a:t>compress very well</a:t>
            </a:r>
            <a:r>
              <a:rPr lang="en-US" baseline="0" dirty="0"/>
              <a:t>. The highlighted areas are described by only four different sub-trees. </a:t>
            </a:r>
          </a:p>
        </p:txBody>
      </p:sp>
      <p:sp>
        <p:nvSpPr>
          <p:cNvPr id="4" name="Slide Number Placeholder 3"/>
          <p:cNvSpPr>
            <a:spLocks noGrp="1"/>
          </p:cNvSpPr>
          <p:nvPr>
            <p:ph type="sldNum" sz="quarter" idx="10"/>
          </p:nvPr>
        </p:nvSpPr>
        <p:spPr/>
        <p:txBody>
          <a:bodyPr/>
          <a:lstStyle/>
          <a:p>
            <a:fld id="{96CE78D5-475E-4127-BA22-B3AEF6B383F3}" type="slidenum">
              <a:rPr lang="sv-SE" smtClean="0"/>
              <a:t>6</a:t>
            </a:fld>
            <a:endParaRPr lang="sv-SE"/>
          </a:p>
        </p:txBody>
      </p:sp>
    </p:spTree>
    <p:extLst>
      <p:ext uri="{BB962C8B-B14F-4D97-AF65-F5344CB8AC3E}">
        <p14:creationId xmlns:p14="http://schemas.microsoft.com/office/powerpoint/2010/main" val="3372855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It is also clear that surfaces that </a:t>
            </a:r>
            <a:r>
              <a:rPr lang="en-US" b="1" baseline="0" dirty="0"/>
              <a:t>slope in only one dimension </a:t>
            </a:r>
            <a:r>
              <a:rPr lang="en-US" baseline="0" dirty="0"/>
              <a:t>compress very well.</a:t>
            </a:r>
          </a:p>
        </p:txBody>
      </p:sp>
      <p:sp>
        <p:nvSpPr>
          <p:cNvPr id="4" name="Slide Number Placeholder 3"/>
          <p:cNvSpPr>
            <a:spLocks noGrp="1"/>
          </p:cNvSpPr>
          <p:nvPr>
            <p:ph type="sldNum" sz="quarter" idx="10"/>
          </p:nvPr>
        </p:nvSpPr>
        <p:spPr/>
        <p:txBody>
          <a:bodyPr/>
          <a:lstStyle/>
          <a:p>
            <a:fld id="{96CE78D5-475E-4127-BA22-B3AEF6B383F3}" type="slidenum">
              <a:rPr lang="sv-SE" smtClean="0"/>
              <a:t>7</a:t>
            </a:fld>
            <a:endParaRPr lang="sv-SE"/>
          </a:p>
        </p:txBody>
      </p:sp>
    </p:spTree>
    <p:extLst>
      <p:ext uri="{BB962C8B-B14F-4D97-AF65-F5344CB8AC3E}">
        <p14:creationId xmlns:p14="http://schemas.microsoft.com/office/powerpoint/2010/main" val="57741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It is </a:t>
            </a:r>
            <a:r>
              <a:rPr lang="en-US" b="1" baseline="0" dirty="0"/>
              <a:t>less obvious </a:t>
            </a:r>
            <a:r>
              <a:rPr lang="en-US" baseline="0" dirty="0"/>
              <a:t>that surfaces that are </a:t>
            </a:r>
            <a:r>
              <a:rPr lang="en-US" b="1" baseline="0" dirty="0"/>
              <a:t>non axis-aligned </a:t>
            </a:r>
            <a:r>
              <a:rPr lang="en-US" baseline="0" dirty="0"/>
              <a:t>will compress. </a:t>
            </a:r>
          </a:p>
        </p:txBody>
      </p:sp>
      <p:sp>
        <p:nvSpPr>
          <p:cNvPr id="4" name="Slide Number Placeholder 3"/>
          <p:cNvSpPr>
            <a:spLocks noGrp="1"/>
          </p:cNvSpPr>
          <p:nvPr>
            <p:ph type="sldNum" sz="quarter" idx="10"/>
          </p:nvPr>
        </p:nvSpPr>
        <p:spPr/>
        <p:txBody>
          <a:bodyPr/>
          <a:lstStyle/>
          <a:p>
            <a:fld id="{96CE78D5-475E-4127-BA22-B3AEF6B383F3}" type="slidenum">
              <a:rPr lang="sv-SE" smtClean="0"/>
              <a:t>8</a:t>
            </a:fld>
            <a:endParaRPr lang="sv-SE"/>
          </a:p>
        </p:txBody>
      </p:sp>
    </p:spTree>
    <p:extLst>
      <p:ext uri="{BB962C8B-B14F-4D97-AF65-F5344CB8AC3E}">
        <p14:creationId xmlns:p14="http://schemas.microsoft.com/office/powerpoint/2010/main" val="1270701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However, </a:t>
            </a:r>
            <a:r>
              <a:rPr lang="en-US" b="1" baseline="0" dirty="0"/>
              <a:t>zooming in </a:t>
            </a:r>
            <a:r>
              <a:rPr lang="en-US" baseline="0" dirty="0"/>
              <a:t>on such a surface, it is </a:t>
            </a:r>
            <a:r>
              <a:rPr lang="en-US" b="1" baseline="0" dirty="0"/>
              <a:t>fairly easy to see</a:t>
            </a:r>
            <a:r>
              <a:rPr lang="en-US" baseline="0" dirty="0"/>
              <a:t> that the roof is composed of a </a:t>
            </a:r>
            <a:r>
              <a:rPr lang="en-US" b="1" baseline="0" dirty="0"/>
              <a:t>repeated pattern of just a few nodes</a:t>
            </a:r>
            <a:r>
              <a:rPr lang="en-US" baseline="0" dirty="0"/>
              <a:t>. </a:t>
            </a:r>
          </a:p>
        </p:txBody>
      </p:sp>
      <p:sp>
        <p:nvSpPr>
          <p:cNvPr id="4" name="Slide Number Placeholder 3"/>
          <p:cNvSpPr>
            <a:spLocks noGrp="1"/>
          </p:cNvSpPr>
          <p:nvPr>
            <p:ph type="sldNum" sz="quarter" idx="10"/>
          </p:nvPr>
        </p:nvSpPr>
        <p:spPr/>
        <p:txBody>
          <a:bodyPr/>
          <a:lstStyle/>
          <a:p>
            <a:fld id="{96CE78D5-475E-4127-BA22-B3AEF6B383F3}" type="slidenum">
              <a:rPr lang="sv-SE" smtClean="0"/>
              <a:t>9</a:t>
            </a:fld>
            <a:endParaRPr lang="sv-SE"/>
          </a:p>
        </p:txBody>
      </p:sp>
    </p:spTree>
    <p:extLst>
      <p:ext uri="{BB962C8B-B14F-4D97-AF65-F5344CB8AC3E}">
        <p14:creationId xmlns:p14="http://schemas.microsoft.com/office/powerpoint/2010/main" val="10618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If we look at </a:t>
            </a:r>
            <a:r>
              <a:rPr lang="en-US" baseline="0" dirty="0" err="1"/>
              <a:t>subtrees</a:t>
            </a:r>
            <a:r>
              <a:rPr lang="en-US" baseline="0" dirty="0"/>
              <a:t> of size </a:t>
            </a:r>
            <a:r>
              <a:rPr lang="en-US" b="1" baseline="0" dirty="0"/>
              <a:t>16x16x16, </a:t>
            </a:r>
            <a:r>
              <a:rPr lang="en-US" baseline="0" dirty="0"/>
              <a:t>the </a:t>
            </a:r>
            <a:r>
              <a:rPr lang="en-US" b="1" baseline="0" dirty="0"/>
              <a:t>pattern</a:t>
            </a:r>
            <a:r>
              <a:rPr lang="en-US" baseline="0" dirty="0"/>
              <a:t> is </a:t>
            </a:r>
            <a:r>
              <a:rPr lang="en-US" b="1" baseline="0" dirty="0"/>
              <a:t>less obvious</a:t>
            </a:r>
            <a:r>
              <a:rPr lang="en-US" baseline="0" dirty="0"/>
              <a:t>…</a:t>
            </a:r>
          </a:p>
        </p:txBody>
      </p:sp>
      <p:sp>
        <p:nvSpPr>
          <p:cNvPr id="4" name="Slide Number Placeholder 3"/>
          <p:cNvSpPr>
            <a:spLocks noGrp="1"/>
          </p:cNvSpPr>
          <p:nvPr>
            <p:ph type="sldNum" sz="quarter" idx="10"/>
          </p:nvPr>
        </p:nvSpPr>
        <p:spPr/>
        <p:txBody>
          <a:bodyPr/>
          <a:lstStyle/>
          <a:p>
            <a:fld id="{96CE78D5-475E-4127-BA22-B3AEF6B383F3}" type="slidenum">
              <a:rPr lang="sv-SE" smtClean="0"/>
              <a:t>10</a:t>
            </a:fld>
            <a:endParaRPr lang="sv-SE"/>
          </a:p>
        </p:txBody>
      </p:sp>
    </p:spTree>
    <p:extLst>
      <p:ext uri="{BB962C8B-B14F-4D97-AF65-F5344CB8AC3E}">
        <p14:creationId xmlns:p14="http://schemas.microsoft.com/office/powerpoint/2010/main" val="2383861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But </a:t>
            </a:r>
            <a:r>
              <a:rPr lang="en-US" b="1" baseline="0" dirty="0"/>
              <a:t>highlighting a only a few nodes </a:t>
            </a:r>
            <a:r>
              <a:rPr lang="en-US" baseline="0" dirty="0"/>
              <a:t>again, we can see that non axis-aligned surfaces indeed will compress well.</a:t>
            </a:r>
          </a:p>
          <a:p>
            <a:endParaRPr lang="en-US" baseline="0" dirty="0"/>
          </a:p>
        </p:txBody>
      </p:sp>
      <p:sp>
        <p:nvSpPr>
          <p:cNvPr id="4" name="Slide Number Placeholder 3"/>
          <p:cNvSpPr>
            <a:spLocks noGrp="1"/>
          </p:cNvSpPr>
          <p:nvPr>
            <p:ph type="sldNum" sz="quarter" idx="10"/>
          </p:nvPr>
        </p:nvSpPr>
        <p:spPr/>
        <p:txBody>
          <a:bodyPr/>
          <a:lstStyle/>
          <a:p>
            <a:fld id="{96CE78D5-475E-4127-BA22-B3AEF6B383F3}" type="slidenum">
              <a:rPr lang="sv-SE" smtClean="0"/>
              <a:t>11</a:t>
            </a:fld>
            <a:endParaRPr lang="sv-SE"/>
          </a:p>
        </p:txBody>
      </p:sp>
    </p:spTree>
    <p:extLst>
      <p:ext uri="{BB962C8B-B14F-4D97-AF65-F5344CB8AC3E}">
        <p14:creationId xmlns:p14="http://schemas.microsoft.com/office/powerpoint/2010/main" val="3271851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Here, we look at an </a:t>
            </a:r>
            <a:r>
              <a:rPr lang="en-US" b="1" dirty="0"/>
              <a:t>extreme close-up</a:t>
            </a:r>
            <a:r>
              <a:rPr lang="en-US" b="1" baseline="0" dirty="0"/>
              <a:t> </a:t>
            </a:r>
            <a:r>
              <a:rPr lang="en-US" baseline="0" dirty="0"/>
              <a:t>of a </a:t>
            </a:r>
            <a:r>
              <a:rPr lang="en-US" b="1" baseline="0" dirty="0"/>
              <a:t>hair-ball</a:t>
            </a:r>
            <a:r>
              <a:rPr lang="en-US" baseline="0" dirty="0"/>
              <a:t>, and see </a:t>
            </a:r>
            <a:r>
              <a:rPr lang="en-US" b="1" baseline="0" dirty="0"/>
              <a:t>no obvious patterns</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t>12</a:t>
            </a:fld>
            <a:endParaRPr lang="sv-SE"/>
          </a:p>
        </p:txBody>
      </p:sp>
    </p:spTree>
    <p:extLst>
      <p:ext uri="{BB962C8B-B14F-4D97-AF65-F5344CB8AC3E}">
        <p14:creationId xmlns:p14="http://schemas.microsoft.com/office/powerpoint/2010/main" val="396657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a:t>
            </a:r>
            <a:r>
              <a:rPr lang="en-US" b="1" dirty="0"/>
              <a:t>highlighting a few nodes </a:t>
            </a:r>
            <a:r>
              <a:rPr lang="en-US" dirty="0"/>
              <a:t>make it clear that the same subtrees (4x4x4) appear again,</a:t>
            </a:r>
            <a:r>
              <a:rPr lang="en-US" baseline="0" dirty="0"/>
              <a:t> scattered over the geometry.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 an example, you can see that the red nodes in the image actually reappear 370.000 times in the scene.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However, the DAG nodes are larger than SVO nodes, so the compression in number of bytes is lower than the compression in number of nodes. We will now see why that 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t>13</a:t>
            </a:fld>
            <a:endParaRPr lang="sv-SE"/>
          </a:p>
        </p:txBody>
      </p:sp>
    </p:spTree>
    <p:extLst>
      <p:ext uri="{BB962C8B-B14F-4D97-AF65-F5344CB8AC3E}">
        <p14:creationId xmlns:p14="http://schemas.microsoft.com/office/powerpoint/2010/main" val="1714931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Naive SVO </a:t>
            </a:r>
            <a:r>
              <a:rPr lang="sv-SE" dirty="0" err="1"/>
              <a:t>coding</a:t>
            </a:r>
            <a:r>
              <a:rPr lang="sv-SE" dirty="0"/>
              <a:t>: </a:t>
            </a:r>
            <a:r>
              <a:rPr lang="sv-SE" dirty="0" err="1"/>
              <a:t>may</a:t>
            </a:r>
            <a:r>
              <a:rPr lang="sv-SE" dirty="0"/>
              <a:t> </a:t>
            </a:r>
            <a:r>
              <a:rPr lang="sv-SE" dirty="0" err="1"/>
              <a:t>want</a:t>
            </a:r>
            <a:r>
              <a:rPr lang="sv-SE" dirty="0"/>
              <a:t> to </a:t>
            </a:r>
            <a:r>
              <a:rPr lang="sv-SE" dirty="0" err="1"/>
              <a:t>use</a:t>
            </a:r>
            <a:r>
              <a:rPr lang="sv-SE" dirty="0"/>
              <a:t> </a:t>
            </a:r>
            <a:r>
              <a:rPr lang="sv-SE" dirty="0" err="1"/>
              <a:t>only</a:t>
            </a:r>
            <a:r>
              <a:rPr lang="sv-SE" dirty="0"/>
              <a:t> for </a:t>
            </a:r>
            <a:r>
              <a:rPr lang="sv-SE" dirty="0" err="1"/>
              <a:t>debug</a:t>
            </a:r>
            <a:r>
              <a:rPr lang="sv-SE" dirty="0"/>
              <a:t> purposes.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For </a:t>
            </a:r>
            <a:r>
              <a:rPr lang="sv-SE" dirty="0" err="1"/>
              <a:t>typical</a:t>
            </a:r>
            <a:r>
              <a:rPr lang="sv-SE" dirty="0"/>
              <a:t>/standard SVO-</a:t>
            </a:r>
            <a:r>
              <a:rPr lang="sv-SE" dirty="0" err="1"/>
              <a:t>node</a:t>
            </a:r>
            <a:r>
              <a:rPr lang="sv-SE" dirty="0"/>
              <a:t> </a:t>
            </a:r>
            <a:r>
              <a:rPr lang="sv-SE" dirty="0" err="1"/>
              <a:t>encoding</a:t>
            </a:r>
            <a:r>
              <a:rPr lang="sv-SE" dirty="0"/>
              <a:t>, </a:t>
            </a:r>
            <a:r>
              <a:rPr lang="sv-SE" dirty="0" err="1"/>
              <a:t>we</a:t>
            </a:r>
            <a:r>
              <a:rPr lang="sv-SE" dirty="0"/>
              <a:t> </a:t>
            </a:r>
            <a:r>
              <a:rPr lang="sv-SE" dirty="0" err="1"/>
              <a:t>often</a:t>
            </a:r>
            <a:r>
              <a:rPr lang="sv-SE" dirty="0"/>
              <a:t> land at 5-6 bits per </a:t>
            </a:r>
            <a:r>
              <a:rPr lang="sv-SE" dirty="0" err="1"/>
              <a:t>voxel</a:t>
            </a:r>
            <a:r>
              <a:rPr lang="sv-SE" dirty="0"/>
              <a:t> - </a:t>
            </a:r>
            <a:r>
              <a:rPr lang="sv-SE" dirty="0" err="1"/>
              <a:t>since</a:t>
            </a:r>
            <a:r>
              <a:rPr lang="sv-SE" dirty="0"/>
              <a:t> </a:t>
            </a:r>
            <a:r>
              <a:rPr lang="sv-SE" dirty="0" err="1"/>
              <a:t>we</a:t>
            </a:r>
            <a:r>
              <a:rPr lang="sv-SE" dirty="0"/>
              <a:t> </a:t>
            </a:r>
            <a:r>
              <a:rPr lang="sv-SE" dirty="0" err="1"/>
              <a:t>use</a:t>
            </a:r>
            <a:r>
              <a:rPr lang="sv-SE" dirty="0"/>
              <a:t> 4-byte </a:t>
            </a:r>
            <a:r>
              <a:rPr lang="sv-SE" dirty="0" err="1"/>
              <a:t>indices</a:t>
            </a:r>
            <a:r>
              <a:rPr lang="sv-SE" dirty="0"/>
              <a:t>!</a:t>
            </a:r>
          </a:p>
          <a:p>
            <a:r>
              <a:rPr lang="sv-SE" dirty="0"/>
              <a:t>For pointer-less </a:t>
            </a:r>
            <a:r>
              <a:rPr lang="sv-SE" dirty="0" err="1"/>
              <a:t>SVO:s</a:t>
            </a:r>
            <a:r>
              <a:rPr lang="sv-SE" dirty="0"/>
              <a:t> and general </a:t>
            </a:r>
            <a:r>
              <a:rPr lang="sv-SE" dirty="0" err="1"/>
              <a:t>scenes</a:t>
            </a:r>
            <a:r>
              <a:rPr lang="sv-SE" dirty="0"/>
              <a:t>, </a:t>
            </a:r>
            <a:r>
              <a:rPr lang="sv-SE" dirty="0" err="1"/>
              <a:t>we</a:t>
            </a:r>
            <a:r>
              <a:rPr lang="sv-SE" dirty="0"/>
              <a:t> </a:t>
            </a:r>
            <a:r>
              <a:rPr lang="sv-SE" dirty="0" err="1"/>
              <a:t>cannot</a:t>
            </a:r>
            <a:r>
              <a:rPr lang="sv-SE" dirty="0"/>
              <a:t> </a:t>
            </a:r>
            <a:r>
              <a:rPr lang="sv-SE" dirty="0" err="1"/>
              <a:t>hope</a:t>
            </a:r>
            <a:r>
              <a:rPr lang="sv-SE" dirty="0"/>
              <a:t> for </a:t>
            </a:r>
            <a:r>
              <a:rPr lang="sv-SE" dirty="0" err="1"/>
              <a:t>better</a:t>
            </a:r>
            <a:r>
              <a:rPr lang="sv-SE" dirty="0"/>
              <a:t> </a:t>
            </a:r>
            <a:r>
              <a:rPr lang="sv-SE" dirty="0" err="1"/>
              <a:t>than</a:t>
            </a:r>
            <a:r>
              <a:rPr lang="sv-SE" dirty="0"/>
              <a:t> 2 bits per </a:t>
            </a:r>
            <a:r>
              <a:rPr lang="sv-SE" dirty="0" err="1"/>
              <a:t>voxel</a:t>
            </a:r>
            <a:r>
              <a:rPr lang="sv-SE" dirty="0"/>
              <a:t> </a:t>
            </a:r>
            <a:r>
              <a:rPr lang="sv-SE" dirty="0" err="1"/>
              <a:t>if</a:t>
            </a:r>
            <a:r>
              <a:rPr lang="sv-SE" dirty="0"/>
              <a:t> </a:t>
            </a:r>
            <a:r>
              <a:rPr lang="sv-SE" dirty="0" err="1"/>
              <a:t>we</a:t>
            </a:r>
            <a:r>
              <a:rPr lang="sv-SE" dirty="0"/>
              <a:t> </a:t>
            </a:r>
            <a:r>
              <a:rPr lang="sv-SE" dirty="0" err="1"/>
              <a:t>use</a:t>
            </a:r>
            <a:r>
              <a:rPr lang="sv-SE" dirty="0"/>
              <a:t> 8-bit </a:t>
            </a:r>
            <a:r>
              <a:rPr lang="sv-SE" dirty="0" err="1"/>
              <a:t>leafs</a:t>
            </a:r>
            <a:r>
              <a:rPr lang="sv-SE" dirty="0"/>
              <a:t> and </a:t>
            </a:r>
            <a:r>
              <a:rPr lang="sv-SE" dirty="0" err="1"/>
              <a:t>those</a:t>
            </a:r>
            <a:r>
              <a:rPr lang="sv-SE" dirty="0"/>
              <a:t> </a:t>
            </a:r>
            <a:r>
              <a:rPr lang="sv-SE" dirty="0" err="1"/>
              <a:t>are</a:t>
            </a:r>
            <a:r>
              <a:rPr lang="sv-SE" dirty="0"/>
              <a:t> </a:t>
            </a:r>
            <a:r>
              <a:rPr lang="sv-SE" dirty="0" err="1"/>
              <a:t>only</a:t>
            </a:r>
            <a:r>
              <a:rPr lang="sv-SE" dirty="0"/>
              <a:t> </a:t>
            </a:r>
            <a:r>
              <a:rPr lang="sv-SE" dirty="0" err="1"/>
              <a:t>filled</a:t>
            </a:r>
            <a:r>
              <a:rPr lang="sv-SE" dirty="0"/>
              <a:t> by 50% bits </a:t>
            </a:r>
            <a:r>
              <a:rPr lang="sv-SE" dirty="0" err="1"/>
              <a:t>of</a:t>
            </a:r>
            <a:r>
              <a:rPr lang="sv-SE" dirty="0"/>
              <a:t> 1’s. </a:t>
            </a:r>
          </a:p>
          <a:p>
            <a:endParaRPr lang="sv-SE" dirty="0"/>
          </a:p>
          <a:p>
            <a:r>
              <a:rPr lang="sv-SE" dirty="0"/>
              <a:t>Pointer-less </a:t>
            </a:r>
            <a:r>
              <a:rPr lang="sv-SE" dirty="0" err="1"/>
              <a:t>good</a:t>
            </a:r>
            <a:r>
              <a:rPr lang="sv-SE" dirty="0"/>
              <a:t> for </a:t>
            </a:r>
            <a:r>
              <a:rPr lang="sv-SE" dirty="0" err="1"/>
              <a:t>storing</a:t>
            </a:r>
            <a:r>
              <a:rPr lang="sv-SE" dirty="0"/>
              <a:t> on disk. </a:t>
            </a:r>
            <a:r>
              <a:rPr lang="sv-SE" dirty="0" err="1"/>
              <a:t>But</a:t>
            </a:r>
            <a:r>
              <a:rPr lang="sv-SE" dirty="0"/>
              <a:t> for </a:t>
            </a:r>
            <a:r>
              <a:rPr lang="sv-SE" dirty="0" err="1"/>
              <a:t>any</a:t>
            </a:r>
            <a:r>
              <a:rPr lang="sv-SE" dirty="0"/>
              <a:t> </a:t>
            </a:r>
            <a:r>
              <a:rPr lang="sv-SE" dirty="0" err="1"/>
              <a:t>efficient</a:t>
            </a:r>
            <a:r>
              <a:rPr lang="sv-SE" dirty="0"/>
              <a:t> real-</a:t>
            </a:r>
            <a:r>
              <a:rPr lang="sv-SE" dirty="0" err="1"/>
              <a:t>time</a:t>
            </a:r>
            <a:r>
              <a:rPr lang="sv-SE" dirty="0"/>
              <a:t> </a:t>
            </a:r>
            <a:r>
              <a:rPr lang="sv-SE" dirty="0" err="1"/>
              <a:t>traversal</a:t>
            </a:r>
            <a:r>
              <a:rPr lang="sv-SE" dirty="0"/>
              <a:t>, </a:t>
            </a:r>
            <a:r>
              <a:rPr lang="sv-SE" dirty="0" err="1"/>
              <a:t>they</a:t>
            </a:r>
            <a:r>
              <a:rPr lang="sv-SE" dirty="0"/>
              <a:t> </a:t>
            </a:r>
            <a:r>
              <a:rPr lang="sv-SE" dirty="0" err="1"/>
              <a:t>need</a:t>
            </a:r>
            <a:r>
              <a:rPr lang="sv-SE" dirty="0"/>
              <a:t> to be </a:t>
            </a:r>
            <a:r>
              <a:rPr lang="sv-SE" dirty="0" err="1"/>
              <a:t>unpacked</a:t>
            </a:r>
            <a:r>
              <a:rPr lang="sv-SE" dirty="0"/>
              <a:t>, </a:t>
            </a:r>
            <a:r>
              <a:rPr lang="sv-SE" dirty="0" err="1"/>
              <a:t>using</a:t>
            </a:r>
            <a:r>
              <a:rPr lang="sv-SE" dirty="0"/>
              <a:t> for </a:t>
            </a:r>
            <a:r>
              <a:rPr lang="sv-SE" dirty="0" err="1"/>
              <a:t>instance</a:t>
            </a:r>
            <a:r>
              <a:rPr lang="sv-SE" dirty="0"/>
              <a:t> standard SVO </a:t>
            </a:r>
            <a:r>
              <a:rPr lang="sv-SE" dirty="0" err="1"/>
              <a:t>nodes</a:t>
            </a:r>
            <a:r>
              <a:rPr lang="sv-SE" dirty="0"/>
              <a:t>.</a:t>
            </a:r>
          </a:p>
          <a:p>
            <a:endParaRPr lang="sv-SE" dirty="0"/>
          </a:p>
          <a:p>
            <a:r>
              <a:rPr lang="sv-SE" dirty="0" err="1"/>
              <a:t>Citadel</a:t>
            </a:r>
            <a:r>
              <a:rPr lang="sv-SE" dirty="0"/>
              <a:t>  32K^3: 12,6567 set </a:t>
            </a:r>
            <a:r>
              <a:rPr lang="sv-SE" dirty="0" err="1"/>
              <a:t>voxels</a:t>
            </a:r>
            <a:r>
              <a:rPr lang="sv-SE" dirty="0"/>
              <a:t> per 64-bit </a:t>
            </a:r>
            <a:r>
              <a:rPr lang="sv-SE" dirty="0" err="1"/>
              <a:t>leaf</a:t>
            </a:r>
            <a:r>
              <a:rPr lang="sv-SE" dirty="0"/>
              <a:t>  =&gt; 20%, </a:t>
            </a:r>
            <a:r>
              <a:rPr lang="sv-SE" dirty="0" err="1"/>
              <a:t>Average</a:t>
            </a:r>
            <a:r>
              <a:rPr lang="sv-SE" dirty="0"/>
              <a:t> 5.3 bits/</a:t>
            </a:r>
            <a:r>
              <a:rPr lang="sv-SE" dirty="0" err="1"/>
              <a:t>voxel</a:t>
            </a:r>
            <a:endParaRPr lang="sv-SE" dirty="0"/>
          </a:p>
          <a:p>
            <a:r>
              <a:rPr lang="sv-SE" dirty="0" err="1"/>
              <a:t>Gallery</a:t>
            </a:r>
            <a:r>
              <a:rPr lang="sv-SE" dirty="0"/>
              <a:t>    4K^3: 15,3302 set </a:t>
            </a:r>
            <a:r>
              <a:rPr lang="sv-SE" dirty="0" err="1"/>
              <a:t>voxels</a:t>
            </a:r>
            <a:r>
              <a:rPr lang="sv-SE" dirty="0"/>
              <a:t> per 64-bit </a:t>
            </a:r>
            <a:r>
              <a:rPr lang="sv-SE" dirty="0" err="1"/>
              <a:t>leaf</a:t>
            </a:r>
            <a:r>
              <a:rPr lang="sv-SE" dirty="0"/>
              <a:t>  =&gt; 24%, </a:t>
            </a:r>
            <a:r>
              <a:rPr lang="sv-SE" dirty="0" err="1"/>
              <a:t>Average</a:t>
            </a:r>
            <a:r>
              <a:rPr lang="sv-SE" dirty="0"/>
              <a:t> 4.27 bits/</a:t>
            </a:r>
            <a:r>
              <a:rPr lang="sv-SE" dirty="0" err="1"/>
              <a:t>voxels</a:t>
            </a:r>
            <a:r>
              <a:rPr lang="sv-SE" dirty="0"/>
              <a:t> </a:t>
            </a:r>
          </a:p>
          <a:p>
            <a:r>
              <a:rPr lang="sv-SE" dirty="0" err="1"/>
              <a:t>Sponza</a:t>
            </a:r>
            <a:r>
              <a:rPr lang="sv-SE" dirty="0"/>
              <a:t>: 2^3-leaves: 48% set </a:t>
            </a:r>
            <a:r>
              <a:rPr lang="sv-SE" dirty="0" err="1"/>
              <a:t>voxels</a:t>
            </a:r>
            <a:r>
              <a:rPr lang="sv-SE" dirty="0"/>
              <a:t>. </a:t>
            </a:r>
          </a:p>
          <a:p>
            <a:r>
              <a:rPr lang="sv-SE" dirty="0" err="1"/>
              <a:t>Gallery</a:t>
            </a:r>
            <a:r>
              <a:rPr lang="sv-SE" dirty="0"/>
              <a:t>: 2^3-leaves: 46%, </a:t>
            </a:r>
          </a:p>
          <a:p>
            <a:r>
              <a:rPr lang="sv-SE" dirty="0" err="1"/>
              <a:t>Citadel</a:t>
            </a:r>
            <a:r>
              <a:rPr lang="sv-SE" dirty="0"/>
              <a:t>: 2^3-leaves: 42%. </a:t>
            </a:r>
          </a:p>
          <a:p>
            <a:r>
              <a:rPr lang="sv-SE" dirty="0"/>
              <a:t>Campus: 2^3-leaves: 33%</a:t>
            </a:r>
          </a:p>
        </p:txBody>
      </p:sp>
      <p:sp>
        <p:nvSpPr>
          <p:cNvPr id="4" name="Slide Number Placeholder 3"/>
          <p:cNvSpPr>
            <a:spLocks noGrp="1"/>
          </p:cNvSpPr>
          <p:nvPr>
            <p:ph type="sldNum" sz="quarter" idx="10"/>
          </p:nvPr>
        </p:nvSpPr>
        <p:spPr/>
        <p:txBody>
          <a:bodyPr/>
          <a:lstStyle/>
          <a:p>
            <a:fld id="{9003DEC7-7620-4300-A5C5-1A2C40A908EB}" type="slidenum">
              <a:rPr lang="en-US" smtClean="0"/>
              <a:t>14</a:t>
            </a:fld>
            <a:endParaRPr lang="en-US"/>
          </a:p>
        </p:txBody>
      </p:sp>
    </p:spTree>
    <p:extLst>
      <p:ext uri="{BB962C8B-B14F-4D97-AF65-F5344CB8AC3E}">
        <p14:creationId xmlns:p14="http://schemas.microsoft.com/office/powerpoint/2010/main" val="3171488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3DEC7-7620-4300-A5C5-1A2C40A908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9303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16</a:t>
            </a:fld>
            <a:endParaRPr lang="en-US"/>
          </a:p>
        </p:txBody>
      </p:sp>
    </p:spTree>
    <p:extLst>
      <p:ext uri="{BB962C8B-B14F-4D97-AF65-F5344CB8AC3E}">
        <p14:creationId xmlns:p14="http://schemas.microsoft.com/office/powerpoint/2010/main" val="577339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 The memory consumption of the SVO has increased to 12GB, and the DAG to 476MB. Both have an exponential increase in memory consumption, but the gap between the pointer-less SVO and the DAG has grown from a factor of 1.5 to a factor of 26. This shows how the memory consumption of the DAG scales better than the SVO to higher resolutions. This is even clearer in a log-plot of the same data.</a:t>
            </a:r>
          </a:p>
          <a:p>
            <a:endParaRPr lang="sv-SE" dirty="0"/>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17</a:t>
            </a:fld>
            <a:endParaRPr lang="sv-SE">
              <a:solidFill>
                <a:prstClr val="black"/>
              </a:solidFill>
            </a:endParaRPr>
          </a:p>
        </p:txBody>
      </p:sp>
    </p:spTree>
    <p:extLst>
      <p:ext uri="{BB962C8B-B14F-4D97-AF65-F5344CB8AC3E}">
        <p14:creationId xmlns:p14="http://schemas.microsoft.com/office/powerpoint/2010/main" val="3253487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we double the resolution in </a:t>
            </a:r>
            <a:r>
              <a:rPr lang="en-US" sz="1200" kern="1200" dirty="0" err="1">
                <a:solidFill>
                  <a:schemeClr val="tx1"/>
                </a:solidFill>
                <a:latin typeface="+mn-lt"/>
                <a:ea typeface="+mn-ea"/>
                <a:cs typeface="+mn-cs"/>
              </a:rPr>
              <a:t>x,y,z</a:t>
            </a:r>
            <a:r>
              <a:rPr lang="en-US" sz="1200" kern="1200" dirty="0">
                <a:solidFill>
                  <a:schemeClr val="tx1"/>
                </a:solidFill>
                <a:latin typeface="+mn-lt"/>
                <a:ea typeface="+mn-ea"/>
                <a:cs typeface="+mn-cs"/>
              </a:rPr>
              <a:t>, the resolution is increased by a factor of 8, but the memory consumption increases less – a factor 4 for SVOs and here a factor 2.6 for DAGs. The reason is that nodes will on average contain </a:t>
            </a:r>
            <a:r>
              <a:rPr lang="sv-SE" sz="1200" kern="1200" dirty="0">
                <a:solidFill>
                  <a:schemeClr val="tx1"/>
                </a:solidFill>
                <a:latin typeface="+mn-lt"/>
                <a:ea typeface="+mn-ea"/>
                <a:cs typeface="+mn-cs"/>
              </a:rPr>
              <a:t>~4 </a:t>
            </a:r>
            <a:r>
              <a:rPr lang="sv-SE" sz="1200" kern="1200" dirty="0" err="1">
                <a:solidFill>
                  <a:schemeClr val="tx1"/>
                </a:solidFill>
                <a:latin typeface="+mn-lt"/>
                <a:ea typeface="+mn-ea"/>
                <a:cs typeface="+mn-cs"/>
              </a:rPr>
              <a:t>children</a:t>
            </a:r>
            <a:r>
              <a:rPr lang="sv-SE" sz="1200" kern="1200" dirty="0">
                <a:solidFill>
                  <a:schemeClr val="tx1"/>
                </a:solidFill>
                <a:latin typeface="+mn-lt"/>
                <a:ea typeface="+mn-ea"/>
                <a:cs typeface="+mn-cs"/>
              </a:rPr>
              <a:t>. So the </a:t>
            </a:r>
            <a:r>
              <a:rPr lang="sv-SE" sz="1200" kern="1200" dirty="0" err="1">
                <a:solidFill>
                  <a:schemeClr val="tx1"/>
                </a:solidFill>
                <a:latin typeface="+mn-lt"/>
                <a:ea typeface="+mn-ea"/>
                <a:cs typeface="+mn-cs"/>
              </a:rPr>
              <a:t>expected</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slope</a:t>
            </a:r>
            <a:r>
              <a:rPr lang="sv-SE" sz="1200" kern="1200" dirty="0">
                <a:solidFill>
                  <a:schemeClr val="tx1"/>
                </a:solidFill>
                <a:latin typeface="+mn-lt"/>
                <a:ea typeface="+mn-ea"/>
                <a:cs typeface="+mn-cs"/>
              </a:rPr>
              <a:t> for an SVO is 4 (and it is </a:t>
            </a:r>
            <a:r>
              <a:rPr lang="sv-SE" sz="1200" kern="1200" dirty="0" err="1">
                <a:solidFill>
                  <a:schemeClr val="tx1"/>
                </a:solidFill>
                <a:latin typeface="+mn-lt"/>
                <a:ea typeface="+mn-ea"/>
                <a:cs typeface="+mn-cs"/>
              </a:rPr>
              <a:t>here</a:t>
            </a:r>
            <a:r>
              <a:rPr lang="sv-SE" sz="1200" kern="1200" dirty="0">
                <a:solidFill>
                  <a:schemeClr val="tx1"/>
                </a:solidFill>
                <a:latin typeface="+mn-lt"/>
                <a:ea typeface="+mn-ea"/>
                <a:cs typeface="+mn-cs"/>
              </a:rPr>
              <a:t>, as </a:t>
            </a:r>
            <a:r>
              <a:rPr lang="sv-SE" sz="1200" kern="1200" dirty="0" err="1">
                <a:solidFill>
                  <a:schemeClr val="tx1"/>
                </a:solidFill>
                <a:latin typeface="+mn-lt"/>
                <a:ea typeface="+mn-ea"/>
                <a:cs typeface="+mn-cs"/>
              </a:rPr>
              <a:t>we</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can</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see</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but</a:t>
            </a:r>
            <a:r>
              <a:rPr lang="sv-SE" sz="1200" kern="1200" dirty="0">
                <a:solidFill>
                  <a:schemeClr val="tx1"/>
                </a:solidFill>
                <a:latin typeface="+mn-lt"/>
                <a:ea typeface="+mn-ea"/>
                <a:cs typeface="+mn-cs"/>
              </a:rPr>
              <a:t> the </a:t>
            </a:r>
            <a:r>
              <a:rPr lang="sv-SE" sz="1200" kern="1200" dirty="0" err="1">
                <a:solidFill>
                  <a:schemeClr val="tx1"/>
                </a:solidFill>
                <a:latin typeface="+mn-lt"/>
                <a:ea typeface="+mn-ea"/>
                <a:cs typeface="+mn-cs"/>
              </a:rPr>
              <a:t>expected</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slope</a:t>
            </a:r>
            <a:r>
              <a:rPr lang="sv-SE" sz="1200" kern="1200" dirty="0">
                <a:solidFill>
                  <a:schemeClr val="tx1"/>
                </a:solidFill>
                <a:latin typeface="+mn-lt"/>
                <a:ea typeface="+mn-ea"/>
                <a:cs typeface="+mn-cs"/>
              </a:rPr>
              <a:t> for the DAG is less </a:t>
            </a:r>
            <a:r>
              <a:rPr lang="sv-SE" sz="1200" kern="1200" dirty="0" err="1">
                <a:solidFill>
                  <a:schemeClr val="tx1"/>
                </a:solidFill>
                <a:latin typeface="+mn-lt"/>
                <a:ea typeface="+mn-ea"/>
                <a:cs typeface="+mn-cs"/>
              </a:rPr>
              <a:t>since</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we</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expect</a:t>
            </a:r>
            <a:r>
              <a:rPr lang="sv-SE" sz="1200" kern="1200" dirty="0">
                <a:solidFill>
                  <a:schemeClr val="tx1"/>
                </a:solidFill>
                <a:latin typeface="+mn-lt"/>
                <a:ea typeface="+mn-ea"/>
                <a:cs typeface="+mn-cs"/>
              </a:rPr>
              <a:t> less </a:t>
            </a:r>
            <a:r>
              <a:rPr lang="sv-SE" sz="1200" kern="1200" dirty="0" err="1">
                <a:solidFill>
                  <a:schemeClr val="tx1"/>
                </a:solidFill>
                <a:latin typeface="+mn-lt"/>
                <a:ea typeface="+mn-ea"/>
                <a:cs typeface="+mn-cs"/>
              </a:rPr>
              <a:t>than</a:t>
            </a:r>
            <a:r>
              <a:rPr lang="sv-SE" sz="1200" kern="1200" dirty="0">
                <a:solidFill>
                  <a:schemeClr val="tx1"/>
                </a:solidFill>
                <a:latin typeface="+mn-lt"/>
                <a:ea typeface="+mn-ea"/>
                <a:cs typeface="+mn-cs"/>
              </a:rPr>
              <a:t> 4 </a:t>
            </a:r>
            <a:r>
              <a:rPr lang="sv-SE" sz="1200" b="1" kern="1200" dirty="0" err="1">
                <a:solidFill>
                  <a:schemeClr val="tx1"/>
                </a:solidFill>
                <a:latin typeface="+mn-lt"/>
                <a:ea typeface="+mn-ea"/>
                <a:cs typeface="+mn-cs"/>
              </a:rPr>
              <a:t>individual</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children</a:t>
            </a:r>
            <a:r>
              <a:rPr lang="sv-SE" sz="1200" kern="1200" dirty="0">
                <a:solidFill>
                  <a:schemeClr val="tx1"/>
                </a:solidFill>
                <a:latin typeface="+mn-lt"/>
                <a:ea typeface="+mn-ea"/>
                <a:cs typeface="+mn-cs"/>
              </a:rPr>
              <a:t> on </a:t>
            </a:r>
            <a:r>
              <a:rPr lang="sv-SE" sz="1200" kern="1200" dirty="0" err="1">
                <a:solidFill>
                  <a:schemeClr val="tx1"/>
                </a:solidFill>
                <a:latin typeface="+mn-lt"/>
                <a:ea typeface="+mn-ea"/>
                <a:cs typeface="+mn-cs"/>
              </a:rPr>
              <a:t>average</a:t>
            </a:r>
            <a:r>
              <a:rPr lang="sv-SE" sz="1200" kern="1200" dirty="0">
                <a:solidFill>
                  <a:schemeClr val="tx1"/>
                </a:solidFill>
                <a:latin typeface="+mn-lt"/>
                <a:ea typeface="+mn-ea"/>
                <a:cs typeface="+mn-cs"/>
              </a:rPr>
              <a:t>. </a:t>
            </a:r>
            <a:r>
              <a:rPr lang="sv-SE" sz="1200" kern="1200" dirty="0" err="1">
                <a:solidFill>
                  <a:schemeClr val="tx1"/>
                </a:solidFill>
                <a:latin typeface="+mn-lt"/>
                <a:ea typeface="+mn-ea"/>
                <a:cs typeface="+mn-cs"/>
              </a:rPr>
              <a:t>Next</a:t>
            </a:r>
            <a:r>
              <a:rPr lang="sv-SE" sz="1200" kern="1200" dirty="0">
                <a:solidFill>
                  <a:schemeClr val="tx1"/>
                </a:solidFill>
                <a:latin typeface="+mn-lt"/>
                <a:ea typeface="+mn-ea"/>
                <a:cs typeface="+mn-cs"/>
              </a:rPr>
              <a:t> – crossover </a:t>
            </a:r>
            <a:r>
              <a:rPr lang="sv-SE" sz="1200" kern="1200" dirty="0" err="1">
                <a:solidFill>
                  <a:schemeClr val="tx1"/>
                </a:solidFill>
                <a:latin typeface="+mn-lt"/>
                <a:ea typeface="+mn-ea"/>
                <a:cs typeface="+mn-cs"/>
              </a:rPr>
              <a:t>point</a:t>
            </a:r>
            <a:r>
              <a:rPr lang="sv-SE" sz="1200" kern="1200" dirty="0">
                <a:solidFill>
                  <a:schemeClr val="tx1"/>
                </a:solidFill>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sv-SE" dirty="0"/>
              <a:t>64^3: 4.28 bits per </a:t>
            </a:r>
            <a:r>
              <a:rPr lang="sv-SE" dirty="0" err="1"/>
              <a:t>voxel</a:t>
            </a:r>
            <a:r>
              <a:rPr lang="sv-SE" dirty="0"/>
              <a:t> for SVO vs 0.08 for DAG</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err="1"/>
              <a:t>Slopes</a:t>
            </a:r>
            <a:r>
              <a:rPr lang="sv-SE" dirty="0"/>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sv-SE" dirty="0"/>
              <a:t>DAG: 2.58, 2.59, 2.62, 2.45</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sv-SE" dirty="0"/>
              <a:t>SVO: 4.0, 4.0, </a:t>
            </a:r>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18</a:t>
            </a:fld>
            <a:endParaRPr lang="sv-SE">
              <a:solidFill>
                <a:prstClr val="black"/>
              </a:solidFill>
            </a:endParaRPr>
          </a:p>
        </p:txBody>
      </p:sp>
    </p:spTree>
    <p:extLst>
      <p:ext uri="{BB962C8B-B14F-4D97-AF65-F5344CB8AC3E}">
        <p14:creationId xmlns:p14="http://schemas.microsoft.com/office/powerpoint/2010/main" val="3232564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-At low resolutions the pointer-less SVO is more compact than the DAG, but for this scene the cross-over</a:t>
            </a:r>
            <a:r>
              <a:rPr lang="en-US" sz="1200" kern="1200" baseline="0">
                <a:solidFill>
                  <a:schemeClr val="tx1"/>
                </a:solidFill>
                <a:latin typeface="+mn-lt"/>
                <a:ea typeface="+mn-ea"/>
                <a:cs typeface="+mn-cs"/>
              </a:rPr>
              <a:t> </a:t>
            </a:r>
            <a:r>
              <a:rPr lang="en-US" sz="1200" kern="1200">
                <a:solidFill>
                  <a:schemeClr val="tx1"/>
                </a:solidFill>
                <a:latin typeface="+mn-lt"/>
                <a:ea typeface="+mn-ea"/>
                <a:cs typeface="+mn-cs"/>
              </a:rPr>
              <a:t>point is reached already at the 256 resolution, where the DAG is smaller, and due to the better scaling the difference increases with the resolution. The logarithmic plot shows the exponential trends very clearly. So, let’s examine a few more scenes. </a:t>
            </a:r>
          </a:p>
          <a:p>
            <a:endParaRPr lang="en-US"/>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19</a:t>
            </a:fld>
            <a:endParaRPr lang="sv-SE">
              <a:solidFill>
                <a:prstClr val="black"/>
              </a:solidFill>
            </a:endParaRPr>
          </a:p>
        </p:txBody>
      </p:sp>
    </p:spTree>
    <p:extLst>
      <p:ext uri="{BB962C8B-B14F-4D97-AF65-F5344CB8AC3E}">
        <p14:creationId xmlns:p14="http://schemas.microsoft.com/office/powerpoint/2010/main" val="2624433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a:t>
            </a:r>
            <a:r>
              <a:rPr lang="en-US" sz="1200" kern="1200" dirty="0" err="1">
                <a:solidFill>
                  <a:schemeClr val="tx1"/>
                </a:solidFill>
                <a:latin typeface="+mn-lt"/>
                <a:ea typeface="+mn-ea"/>
                <a:cs typeface="+mn-cs"/>
              </a:rPr>
              <a:t>EpicCitadel</a:t>
            </a:r>
            <a:r>
              <a:rPr lang="en-US" sz="1200" kern="1200" dirty="0">
                <a:solidFill>
                  <a:schemeClr val="tx1"/>
                </a:solidFill>
                <a:latin typeface="+mn-lt"/>
                <a:ea typeface="+mn-ea"/>
                <a:cs typeface="+mn-cs"/>
              </a:rPr>
              <a:t> contains a larger landscape and a citadel of higher geometric complexity. This scene has details on several scales, and the point of break even is not reached until the 8K resolution. The </a:t>
            </a:r>
            <a:r>
              <a:rPr lang="en-US" sz="1200" kern="1200" dirty="0" err="1">
                <a:solidFill>
                  <a:schemeClr val="tx1"/>
                </a:solidFill>
                <a:latin typeface="+mn-lt"/>
                <a:ea typeface="+mn-ea"/>
                <a:cs typeface="+mn-cs"/>
              </a:rPr>
              <a:t>scalings</a:t>
            </a:r>
            <a:r>
              <a:rPr lang="en-US" sz="1200" kern="1200" dirty="0">
                <a:solidFill>
                  <a:schemeClr val="tx1"/>
                </a:solidFill>
                <a:latin typeface="+mn-lt"/>
                <a:ea typeface="+mn-ea"/>
                <a:cs typeface="+mn-cs"/>
              </a:rPr>
              <a:t> looks similar to those in sponza; the DAG is scaling much better than the pointer-less SVO and we can even fit the 128K resolution voxel dag, into just below a GB of memory.</a:t>
            </a:r>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20</a:t>
            </a:fld>
            <a:endParaRPr lang="sv-SE">
              <a:solidFill>
                <a:prstClr val="black"/>
              </a:solidFill>
            </a:endParaRPr>
          </a:p>
        </p:txBody>
      </p:sp>
    </p:spTree>
    <p:extLst>
      <p:ext uri="{BB962C8B-B14F-4D97-AF65-F5344CB8AC3E}">
        <p14:creationId xmlns:p14="http://schemas.microsoft.com/office/powerpoint/2010/main" val="2102178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a:t>The cross-over </a:t>
            </a:r>
            <a:r>
              <a:rPr lang="sv-SE" dirty="0" err="1"/>
              <a:t>point</a:t>
            </a:r>
            <a:r>
              <a:rPr lang="sv-SE" dirty="0"/>
              <a:t> is at 512-cubical </a:t>
            </a:r>
            <a:r>
              <a:rPr lang="sv-SE" dirty="0" err="1"/>
              <a:t>grids</a:t>
            </a:r>
            <a:r>
              <a:rPr lang="sv-SE" dirty="0"/>
              <a:t>.</a:t>
            </a:r>
          </a:p>
          <a:p>
            <a:r>
              <a:rPr lang="sv-SE" dirty="0"/>
              <a:t>The </a:t>
            </a:r>
            <a:r>
              <a:rPr lang="sv-SE" dirty="0" err="1"/>
              <a:t>SanMiguel</a:t>
            </a:r>
            <a:r>
              <a:rPr lang="sv-SE" dirty="0"/>
              <a:t> </a:t>
            </a:r>
            <a:r>
              <a:rPr lang="sv-SE" dirty="0" err="1"/>
              <a:t>scene</a:t>
            </a:r>
            <a:r>
              <a:rPr lang="sv-SE" baseline="0" dirty="0"/>
              <a:t> is an </a:t>
            </a:r>
            <a:r>
              <a:rPr lang="sv-SE" baseline="0" dirty="0" err="1"/>
              <a:t>indoor</a:t>
            </a:r>
            <a:r>
              <a:rPr lang="sv-SE" baseline="0" dirty="0"/>
              <a:t> </a:t>
            </a:r>
            <a:r>
              <a:rPr lang="sv-SE" baseline="0" dirty="0" err="1"/>
              <a:t>scene</a:t>
            </a:r>
            <a:r>
              <a:rPr lang="sv-SE" baseline="0" dirty="0"/>
              <a:t> </a:t>
            </a:r>
            <a:r>
              <a:rPr lang="sv-SE" baseline="0" dirty="0" err="1"/>
              <a:t>with</a:t>
            </a:r>
            <a:r>
              <a:rPr lang="sv-SE" baseline="0" dirty="0"/>
              <a:t> lots </a:t>
            </a:r>
            <a:r>
              <a:rPr lang="sv-SE" baseline="0" dirty="0" err="1"/>
              <a:t>of</a:t>
            </a:r>
            <a:r>
              <a:rPr lang="sv-SE" baseline="0" dirty="0"/>
              <a:t> fine grain </a:t>
            </a:r>
            <a:r>
              <a:rPr lang="sv-SE" baseline="0" dirty="0" err="1"/>
              <a:t>details</a:t>
            </a:r>
            <a:r>
              <a:rPr lang="sv-SE" baseline="0" dirty="0"/>
              <a:t>. The DAG is on par to the pointer-less SVO at the 512 resolution, </a:t>
            </a:r>
            <a:r>
              <a:rPr lang="sv-SE" baseline="0" dirty="0" err="1"/>
              <a:t>but</a:t>
            </a:r>
            <a:r>
              <a:rPr lang="sv-SE" baseline="0" dirty="0"/>
              <a:t> </a:t>
            </a:r>
            <a:r>
              <a:rPr lang="sv-SE" baseline="0" dirty="0" err="1"/>
              <a:t>once</a:t>
            </a:r>
            <a:r>
              <a:rPr lang="sv-SE" baseline="0" dirty="0"/>
              <a:t> </a:t>
            </a:r>
            <a:r>
              <a:rPr lang="sv-SE" baseline="0" dirty="0" err="1"/>
              <a:t>again</a:t>
            </a:r>
            <a:r>
              <a:rPr lang="sv-SE" baseline="0" dirty="0"/>
              <a:t> the DAG is </a:t>
            </a:r>
            <a:r>
              <a:rPr lang="sv-SE" baseline="0" dirty="0" err="1"/>
              <a:t>scaling</a:t>
            </a:r>
            <a:r>
              <a:rPr lang="sv-SE" baseline="0" dirty="0"/>
              <a:t> </a:t>
            </a:r>
            <a:r>
              <a:rPr lang="sv-SE" baseline="0" dirty="0" err="1"/>
              <a:t>superiorly</a:t>
            </a:r>
            <a:r>
              <a:rPr lang="sv-SE" baseline="0" dirty="0"/>
              <a:t> to </a:t>
            </a:r>
            <a:r>
              <a:rPr lang="sv-SE" baseline="0" dirty="0" err="1"/>
              <a:t>higher</a:t>
            </a:r>
            <a:r>
              <a:rPr lang="sv-SE" baseline="0" dirty="0"/>
              <a:t> resolutions.</a:t>
            </a:r>
            <a:endParaRPr lang="sv-SE" dirty="0"/>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21</a:t>
            </a:fld>
            <a:endParaRPr lang="sv-SE">
              <a:solidFill>
                <a:prstClr val="black"/>
              </a:solidFill>
            </a:endParaRPr>
          </a:p>
        </p:txBody>
      </p:sp>
    </p:spTree>
    <p:extLst>
      <p:ext uri="{BB962C8B-B14F-4D97-AF65-F5344CB8AC3E}">
        <p14:creationId xmlns:p14="http://schemas.microsoft.com/office/powerpoint/2010/main" val="2614133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For the really complex hairball scene, the crossover point is at 16K-cubical. This is expected. DAGs are really good for planar surfaces, and eventually, at high enough resolutions, all triangles will form larger planar regions.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Put differently</a:t>
            </a:r>
            <a:r>
              <a:rPr lang="en-US" sz="1200" kern="1200" dirty="0">
                <a:solidFill>
                  <a:schemeClr val="tx1"/>
                </a:solidFill>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The hairball is</a:t>
            </a:r>
            <a:r>
              <a:rPr lang="en-US" sz="1200" kern="1200" baseline="0" dirty="0">
                <a:solidFill>
                  <a:schemeClr val="tx1"/>
                </a:solidFill>
                <a:latin typeface="+mn-lt"/>
                <a:ea typeface="+mn-ea"/>
                <a:cs typeface="+mn-cs"/>
              </a:rPr>
              <a:t> the last </a:t>
            </a:r>
            <a:r>
              <a:rPr lang="en-US" sz="1200" kern="1200" dirty="0">
                <a:solidFill>
                  <a:schemeClr val="tx1"/>
                </a:solidFill>
                <a:latin typeface="+mn-lt"/>
                <a:ea typeface="+mn-ea"/>
                <a:cs typeface="+mn-cs"/>
              </a:rPr>
              <a:t>scene and it has a different characteristic. At lower resolutions, it is not very sparse, and it does not contain many identical volumes. The DAG and SVO shows the same scaling in the beginning, but the higher cost per node gives an offset. When we increase the resolution we start to find merging opportunities in the DAG, the memory consumption starts to scale better, and at 16K it is slightly more compact than the pointer-less SVO.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Also</a:t>
            </a:r>
            <a:r>
              <a:rPr lang="en-US" sz="1200" kern="1200" baseline="0" dirty="0">
                <a:solidFill>
                  <a:schemeClr val="tx1"/>
                </a:solidFill>
                <a:latin typeface="+mn-lt"/>
                <a:ea typeface="+mn-ea"/>
                <a:cs typeface="+mn-cs"/>
              </a:rPr>
              <a:t> remember that we are comparing our method to a pointer-less SVO, and that an SVO representation that can be efficiently </a:t>
            </a:r>
            <a:r>
              <a:rPr lang="en-US" sz="1200" kern="1200" baseline="0" dirty="0" err="1">
                <a:solidFill>
                  <a:schemeClr val="tx1"/>
                </a:solidFill>
                <a:latin typeface="+mn-lt"/>
                <a:ea typeface="+mn-ea"/>
                <a:cs typeface="+mn-cs"/>
              </a:rPr>
              <a:t>raytraced</a:t>
            </a:r>
            <a:r>
              <a:rPr lang="en-US" sz="1200" kern="1200" baseline="0" dirty="0">
                <a:solidFill>
                  <a:schemeClr val="tx1"/>
                </a:solidFill>
                <a:latin typeface="+mn-lt"/>
                <a:ea typeface="+mn-ea"/>
                <a:cs typeface="+mn-cs"/>
              </a:rPr>
              <a:t> will be significantly more expensive.</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6CE78D5-475E-4127-BA22-B3AEF6B383F3}" type="slidenum">
              <a:rPr lang="sv-SE" smtClean="0">
                <a:solidFill>
                  <a:prstClr val="black"/>
                </a:solidFill>
              </a:rPr>
              <a:pPr/>
              <a:t>22</a:t>
            </a:fld>
            <a:endParaRPr lang="sv-SE">
              <a:solidFill>
                <a:prstClr val="black"/>
              </a:solidFill>
            </a:endParaRPr>
          </a:p>
        </p:txBody>
      </p:sp>
    </p:spTree>
    <p:extLst>
      <p:ext uri="{BB962C8B-B14F-4D97-AF65-F5344CB8AC3E}">
        <p14:creationId xmlns:p14="http://schemas.microsoft.com/office/powerpoint/2010/main" val="3621276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a:t>The </a:t>
            </a:r>
            <a:r>
              <a:rPr lang="sv-SE" dirty="0" err="1"/>
              <a:t>complexity</a:t>
            </a:r>
            <a:r>
              <a:rPr lang="sv-SE" dirty="0"/>
              <a:t>.</a:t>
            </a:r>
          </a:p>
          <a:p>
            <a:r>
              <a:rPr lang="sv-SE" dirty="0"/>
              <a:t>The GPU </a:t>
            </a:r>
            <a:r>
              <a:rPr lang="sv-SE" dirty="0" err="1"/>
              <a:t>can</a:t>
            </a:r>
            <a:r>
              <a:rPr lang="sv-SE" dirty="0"/>
              <a:t> sort 1B elements in ~1second. A 128K^3 </a:t>
            </a:r>
            <a:r>
              <a:rPr lang="sv-SE" dirty="0" err="1"/>
              <a:t>scene</a:t>
            </a:r>
            <a:r>
              <a:rPr lang="sv-SE" dirty="0"/>
              <a:t> </a:t>
            </a:r>
            <a:r>
              <a:rPr lang="sv-SE" dirty="0" err="1"/>
              <a:t>contains</a:t>
            </a:r>
            <a:r>
              <a:rPr lang="sv-SE" dirty="0"/>
              <a:t> </a:t>
            </a:r>
            <a:r>
              <a:rPr lang="sv-SE" dirty="0" err="1"/>
              <a:t>some</a:t>
            </a:r>
            <a:r>
              <a:rPr lang="sv-SE" dirty="0"/>
              <a:t> 10B </a:t>
            </a:r>
            <a:r>
              <a:rPr lang="sv-SE" dirty="0" err="1"/>
              <a:t>voxels</a:t>
            </a:r>
            <a:r>
              <a:rPr lang="sv-SE" dirty="0"/>
              <a:t>.</a:t>
            </a:r>
          </a:p>
          <a:p>
            <a:r>
              <a:rPr lang="sv-SE" dirty="0"/>
              <a:t>The </a:t>
            </a:r>
            <a:r>
              <a:rPr lang="sv-SE" dirty="0" err="1"/>
              <a:t>expensive</a:t>
            </a:r>
            <a:r>
              <a:rPr lang="sv-SE" dirty="0"/>
              <a:t> part is the </a:t>
            </a:r>
            <a:r>
              <a:rPr lang="sv-SE" dirty="0" err="1"/>
              <a:t>voxelization</a:t>
            </a:r>
            <a:r>
              <a:rPr lang="sv-SE" dirty="0"/>
              <a:t>. Not the SVO to DAG </a:t>
            </a:r>
            <a:r>
              <a:rPr lang="sv-SE" dirty="0" err="1"/>
              <a:t>conversion</a:t>
            </a:r>
            <a:r>
              <a:rPr lang="sv-SE" dirty="0"/>
              <a:t>.</a:t>
            </a:r>
          </a:p>
        </p:txBody>
      </p:sp>
      <p:sp>
        <p:nvSpPr>
          <p:cNvPr id="4" name="Slide Number Placeholder 3"/>
          <p:cNvSpPr>
            <a:spLocks noGrp="1"/>
          </p:cNvSpPr>
          <p:nvPr>
            <p:ph type="sldNum" sz="quarter" idx="10"/>
          </p:nvPr>
        </p:nvSpPr>
        <p:spPr/>
        <p:txBody>
          <a:bodyPr/>
          <a:lstStyle/>
          <a:p>
            <a:fld id="{9003DEC7-7620-4300-A5C5-1A2C40A908EB}" type="slidenum">
              <a:rPr lang="en-US" smtClean="0"/>
              <a:t>27</a:t>
            </a:fld>
            <a:endParaRPr lang="en-US"/>
          </a:p>
        </p:txBody>
      </p:sp>
    </p:spTree>
    <p:extLst>
      <p:ext uri="{BB962C8B-B14F-4D97-AF65-F5344CB8AC3E}">
        <p14:creationId xmlns:p14="http://schemas.microsoft.com/office/powerpoint/2010/main" val="1301341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28</a:t>
            </a:fld>
            <a:endParaRPr lang="en-US"/>
          </a:p>
        </p:txBody>
      </p:sp>
    </p:spTree>
    <p:extLst>
      <p:ext uri="{BB962C8B-B14F-4D97-AF65-F5344CB8AC3E}">
        <p14:creationId xmlns:p14="http://schemas.microsoft.com/office/powerpoint/2010/main" val="2114540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err="1"/>
              <a:t>We</a:t>
            </a:r>
            <a:r>
              <a:rPr lang="sv-SE" dirty="0"/>
              <a:t> do not </a:t>
            </a:r>
            <a:r>
              <a:rPr lang="sv-SE" dirty="0" err="1"/>
              <a:t>need</a:t>
            </a:r>
            <a:r>
              <a:rPr lang="sv-SE" dirty="0"/>
              <a:t> to </a:t>
            </a:r>
            <a:r>
              <a:rPr lang="sv-SE" dirty="0" err="1"/>
              <a:t>separate</a:t>
            </a:r>
            <a:r>
              <a:rPr lang="sv-SE" dirty="0"/>
              <a:t> </a:t>
            </a:r>
            <a:r>
              <a:rPr lang="sv-SE" dirty="0" err="1"/>
              <a:t>static</a:t>
            </a:r>
            <a:r>
              <a:rPr lang="sv-SE" dirty="0"/>
              <a:t> and </a:t>
            </a:r>
            <a:r>
              <a:rPr lang="sv-SE" dirty="0" err="1"/>
              <a:t>dynamic</a:t>
            </a:r>
            <a:r>
              <a:rPr lang="sv-SE" dirty="0"/>
              <a:t> </a:t>
            </a:r>
            <a:r>
              <a:rPr lang="sv-SE" dirty="0" err="1"/>
              <a:t>geometry</a:t>
            </a:r>
            <a:r>
              <a:rPr lang="sv-SE" dirty="0"/>
              <a:t>. </a:t>
            </a:r>
            <a:r>
              <a:rPr lang="sv-SE" dirty="0" err="1"/>
              <a:t>That</a:t>
            </a:r>
            <a:r>
              <a:rPr lang="sv-SE" dirty="0"/>
              <a:t> is </a:t>
            </a:r>
            <a:r>
              <a:rPr lang="sv-SE" dirty="0" err="1"/>
              <a:t>automatically</a:t>
            </a:r>
            <a:r>
              <a:rPr lang="sv-SE" dirty="0"/>
              <a:t> handled to maximum </a:t>
            </a:r>
            <a:r>
              <a:rPr lang="sv-SE" dirty="0" err="1"/>
              <a:t>efficiency</a:t>
            </a:r>
            <a:r>
              <a:rPr lang="sv-SE" dirty="0"/>
              <a:t>.</a:t>
            </a:r>
          </a:p>
          <a:p>
            <a:r>
              <a:rPr lang="sv-SE" dirty="0"/>
              <a:t>And </a:t>
            </a:r>
            <a:r>
              <a:rPr lang="sv-SE" dirty="0" err="1"/>
              <a:t>any</a:t>
            </a:r>
            <a:r>
              <a:rPr lang="sv-SE" dirty="0"/>
              <a:t> </a:t>
            </a:r>
            <a:r>
              <a:rPr lang="sv-SE" dirty="0" err="1"/>
              <a:t>coherency</a:t>
            </a:r>
            <a:r>
              <a:rPr lang="sv-SE" dirty="0"/>
              <a:t> </a:t>
            </a:r>
            <a:r>
              <a:rPr lang="sv-SE" b="1" dirty="0" err="1"/>
              <a:t>between</a:t>
            </a:r>
            <a:r>
              <a:rPr lang="sv-SE" b="1" dirty="0"/>
              <a:t> </a:t>
            </a:r>
            <a:r>
              <a:rPr lang="sv-SE" b="0" dirty="0" err="1"/>
              <a:t>static</a:t>
            </a:r>
            <a:r>
              <a:rPr lang="sv-SE" b="0" dirty="0"/>
              <a:t> and </a:t>
            </a:r>
            <a:r>
              <a:rPr lang="sv-SE" b="0" dirty="0" err="1"/>
              <a:t>dynamic</a:t>
            </a:r>
            <a:r>
              <a:rPr lang="sv-SE" b="0" dirty="0"/>
              <a:t> </a:t>
            </a:r>
            <a:r>
              <a:rPr lang="sv-SE" b="0" dirty="0" err="1"/>
              <a:t>geometry</a:t>
            </a:r>
            <a:r>
              <a:rPr lang="sv-SE" b="0" dirty="0"/>
              <a:t> is </a:t>
            </a:r>
            <a:r>
              <a:rPr lang="sv-SE" b="0" dirty="0" err="1"/>
              <a:t>also</a:t>
            </a:r>
            <a:r>
              <a:rPr lang="sv-SE" b="0" dirty="0"/>
              <a:t> </a:t>
            </a:r>
            <a:r>
              <a:rPr lang="sv-SE" b="0" dirty="0" err="1"/>
              <a:t>automatically</a:t>
            </a:r>
            <a:r>
              <a:rPr lang="sv-SE" b="0" dirty="0"/>
              <a:t> </a:t>
            </a:r>
            <a:r>
              <a:rPr lang="sv-SE" b="0" dirty="0" err="1"/>
              <a:t>found</a:t>
            </a:r>
            <a:r>
              <a:rPr lang="sv-SE" b="0" dirty="0"/>
              <a:t>.</a:t>
            </a:r>
            <a:r>
              <a:rPr lang="sv-SE" dirty="0"/>
              <a:t> </a:t>
            </a:r>
            <a:r>
              <a:rPr lang="sv-SE" dirty="0" err="1"/>
              <a:t>Separating</a:t>
            </a:r>
            <a:r>
              <a:rPr lang="sv-SE" dirty="0"/>
              <a:t> </a:t>
            </a:r>
            <a:r>
              <a:rPr lang="sv-SE" dirty="0" err="1"/>
              <a:t>would</a:t>
            </a:r>
            <a:r>
              <a:rPr lang="sv-SE" dirty="0"/>
              <a:t> just </a:t>
            </a:r>
            <a:r>
              <a:rPr lang="sv-SE" dirty="0" err="1"/>
              <a:t>decrease</a:t>
            </a:r>
            <a:r>
              <a:rPr lang="sv-SE" dirty="0"/>
              <a:t> the </a:t>
            </a:r>
            <a:r>
              <a:rPr lang="sv-SE" dirty="0" err="1"/>
              <a:t>number</a:t>
            </a:r>
            <a:r>
              <a:rPr lang="sv-SE" dirty="0"/>
              <a:t> </a:t>
            </a:r>
            <a:r>
              <a:rPr lang="sv-SE" dirty="0" err="1"/>
              <a:t>of</a:t>
            </a:r>
            <a:r>
              <a:rPr lang="sv-SE" dirty="0"/>
              <a:t> </a:t>
            </a:r>
            <a:r>
              <a:rPr lang="sv-SE" dirty="0" err="1"/>
              <a:t>merging</a:t>
            </a:r>
            <a:r>
              <a:rPr lang="sv-SE" dirty="0"/>
              <a:t> </a:t>
            </a:r>
            <a:r>
              <a:rPr lang="sv-SE" dirty="0" err="1"/>
              <a:t>opportunities</a:t>
            </a:r>
            <a:r>
              <a:rPr lang="sv-SE" dirty="0"/>
              <a:t>.</a:t>
            </a:r>
          </a:p>
        </p:txBody>
      </p:sp>
      <p:sp>
        <p:nvSpPr>
          <p:cNvPr id="4" name="Slide Number Placeholder 3"/>
          <p:cNvSpPr>
            <a:spLocks noGrp="1"/>
          </p:cNvSpPr>
          <p:nvPr>
            <p:ph type="sldNum" sz="quarter" idx="10"/>
          </p:nvPr>
        </p:nvSpPr>
        <p:spPr/>
        <p:txBody>
          <a:bodyPr/>
          <a:lstStyle/>
          <a:p>
            <a:fld id="{9003DEC7-7620-4300-A5C5-1A2C40A908EB}" type="slidenum">
              <a:rPr lang="en-US" smtClean="0"/>
              <a:t>29</a:t>
            </a:fld>
            <a:endParaRPr lang="en-US"/>
          </a:p>
        </p:txBody>
      </p:sp>
    </p:spTree>
    <p:extLst>
      <p:ext uri="{BB962C8B-B14F-4D97-AF65-F5344CB8AC3E}">
        <p14:creationId xmlns:p14="http://schemas.microsoft.com/office/powerpoint/2010/main" val="3799495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err="1"/>
              <a:t>This</a:t>
            </a:r>
            <a:r>
              <a:rPr lang="sv-SE" dirty="0"/>
              <a:t> is a snapshot from the </a:t>
            </a:r>
            <a:r>
              <a:rPr lang="sv-SE" dirty="0" err="1"/>
              <a:t>Sintel</a:t>
            </a:r>
            <a:r>
              <a:rPr lang="sv-SE" dirty="0"/>
              <a:t> </a:t>
            </a:r>
            <a:r>
              <a:rPr lang="sv-SE" dirty="0" err="1"/>
              <a:t>movie</a:t>
            </a:r>
            <a:r>
              <a:rPr lang="sv-SE" dirty="0"/>
              <a:t>. </a:t>
            </a:r>
            <a:r>
              <a:rPr lang="sv-SE" dirty="0" err="1"/>
              <a:t>We</a:t>
            </a:r>
            <a:r>
              <a:rPr lang="sv-SE" dirty="0"/>
              <a:t> </a:t>
            </a:r>
            <a:r>
              <a:rPr lang="sv-SE" dirty="0" err="1"/>
              <a:t>capture</a:t>
            </a:r>
            <a:r>
              <a:rPr lang="sv-SE" dirty="0"/>
              <a:t> and </a:t>
            </a:r>
            <a:r>
              <a:rPr lang="sv-SE" dirty="0" err="1"/>
              <a:t>voxelize</a:t>
            </a:r>
            <a:r>
              <a:rPr lang="sv-SE" dirty="0"/>
              <a:t> it by rendering </a:t>
            </a:r>
            <a:r>
              <a:rPr lang="sv-SE" dirty="0" err="1"/>
              <a:t>rgb</a:t>
            </a:r>
            <a:r>
              <a:rPr lang="sv-SE" dirty="0"/>
              <a:t>- and </a:t>
            </a:r>
            <a:r>
              <a:rPr lang="sv-SE" dirty="0" err="1"/>
              <a:t>depth</a:t>
            </a:r>
            <a:r>
              <a:rPr lang="sv-SE" dirty="0"/>
              <a:t> images from 4 </a:t>
            </a:r>
            <a:r>
              <a:rPr lang="sv-SE" dirty="0" err="1"/>
              <a:t>camera</a:t>
            </a:r>
            <a:r>
              <a:rPr lang="sv-SE" dirty="0"/>
              <a:t> positions, and </a:t>
            </a:r>
            <a:r>
              <a:rPr lang="sv-SE" dirty="0" err="1"/>
              <a:t>then</a:t>
            </a:r>
            <a:r>
              <a:rPr lang="sv-SE" dirty="0"/>
              <a:t> </a:t>
            </a:r>
            <a:r>
              <a:rPr lang="sv-SE" dirty="0" err="1"/>
              <a:t>convert</a:t>
            </a:r>
            <a:r>
              <a:rPr lang="sv-SE" dirty="0"/>
              <a:t> </a:t>
            </a:r>
            <a:r>
              <a:rPr lang="sv-SE" dirty="0" err="1"/>
              <a:t>each</a:t>
            </a:r>
            <a:r>
              <a:rPr lang="sv-SE" dirty="0"/>
              <a:t> </a:t>
            </a:r>
            <a:r>
              <a:rPr lang="sv-SE" dirty="0" err="1"/>
              <a:t>frame</a:t>
            </a:r>
            <a:r>
              <a:rPr lang="sv-SE" dirty="0"/>
              <a:t> to a DAG.</a:t>
            </a:r>
          </a:p>
          <a:p>
            <a:r>
              <a:rPr lang="sv-SE" dirty="0"/>
              <a:t>So </a:t>
            </a:r>
            <a:r>
              <a:rPr lang="sv-SE" dirty="0" err="1"/>
              <a:t>then</a:t>
            </a:r>
            <a:r>
              <a:rPr lang="sv-SE" dirty="0"/>
              <a:t>, </a:t>
            </a:r>
            <a:r>
              <a:rPr lang="sv-SE" dirty="0" err="1"/>
              <a:t>when</a:t>
            </a:r>
            <a:r>
              <a:rPr lang="sv-SE" dirty="0"/>
              <a:t> </a:t>
            </a:r>
            <a:r>
              <a:rPr lang="sv-SE" dirty="0" err="1"/>
              <a:t>we</a:t>
            </a:r>
            <a:r>
              <a:rPr lang="sv-SE" dirty="0"/>
              <a:t> </a:t>
            </a:r>
            <a:r>
              <a:rPr lang="sv-SE" dirty="0" err="1"/>
              <a:t>have</a:t>
            </a:r>
            <a:r>
              <a:rPr lang="sv-SE" dirty="0"/>
              <a:t> the </a:t>
            </a:r>
            <a:r>
              <a:rPr lang="sv-SE" dirty="0" err="1"/>
              <a:t>whole</a:t>
            </a:r>
            <a:r>
              <a:rPr lang="sv-SE" dirty="0"/>
              <a:t> </a:t>
            </a:r>
            <a:r>
              <a:rPr lang="sv-SE" dirty="0" err="1"/>
              <a:t>animated</a:t>
            </a:r>
            <a:r>
              <a:rPr lang="sv-SE" dirty="0"/>
              <a:t> </a:t>
            </a:r>
            <a:r>
              <a:rPr lang="sv-SE" dirty="0" err="1"/>
              <a:t>sequence</a:t>
            </a:r>
            <a:r>
              <a:rPr lang="sv-SE" dirty="0"/>
              <a:t> as DAG, </a:t>
            </a:r>
            <a:r>
              <a:rPr lang="sv-SE" dirty="0" err="1"/>
              <a:t>we</a:t>
            </a:r>
            <a:r>
              <a:rPr lang="sv-SE" dirty="0"/>
              <a:t> </a:t>
            </a:r>
            <a:r>
              <a:rPr lang="sv-SE" dirty="0" err="1"/>
              <a:t>can</a:t>
            </a:r>
            <a:r>
              <a:rPr lang="sv-SE" dirty="0"/>
              <a:t> </a:t>
            </a:r>
            <a:r>
              <a:rPr lang="sv-SE" dirty="0" err="1"/>
              <a:t>render</a:t>
            </a:r>
            <a:r>
              <a:rPr lang="sv-SE" dirty="0"/>
              <a:t> </a:t>
            </a:r>
            <a:r>
              <a:rPr lang="sv-SE" dirty="0" err="1"/>
              <a:t>this</a:t>
            </a:r>
            <a:r>
              <a:rPr lang="sv-SE" dirty="0"/>
              <a:t> </a:t>
            </a:r>
            <a:r>
              <a:rPr lang="sv-SE" dirty="0" err="1"/>
              <a:t>sequence</a:t>
            </a:r>
            <a:r>
              <a:rPr lang="sv-SE" dirty="0"/>
              <a:t> in real </a:t>
            </a:r>
            <a:r>
              <a:rPr lang="sv-SE" dirty="0" err="1"/>
              <a:t>time</a:t>
            </a:r>
            <a:r>
              <a:rPr lang="sv-SE" dirty="0"/>
              <a:t>, from </a:t>
            </a:r>
            <a:r>
              <a:rPr lang="sv-SE" dirty="0" err="1"/>
              <a:t>any</a:t>
            </a:r>
            <a:r>
              <a:rPr lang="sv-SE" dirty="0"/>
              <a:t> </a:t>
            </a:r>
            <a:r>
              <a:rPr lang="sv-SE" dirty="0" err="1"/>
              <a:t>arbitrary</a:t>
            </a:r>
            <a:r>
              <a:rPr lang="sv-SE" dirty="0"/>
              <a:t> </a:t>
            </a:r>
            <a:r>
              <a:rPr lang="sv-SE" dirty="0" err="1"/>
              <a:t>viewpoints</a:t>
            </a:r>
            <a:r>
              <a:rPr lang="sv-SE" dirty="0"/>
              <a:t> and </a:t>
            </a:r>
            <a:r>
              <a:rPr lang="sv-SE" dirty="0" err="1"/>
              <a:t>move</a:t>
            </a:r>
            <a:r>
              <a:rPr lang="sv-SE" dirty="0"/>
              <a:t> the </a:t>
            </a:r>
            <a:r>
              <a:rPr lang="sv-SE" dirty="0" err="1"/>
              <a:t>virtual</a:t>
            </a:r>
            <a:r>
              <a:rPr lang="sv-SE" dirty="0"/>
              <a:t> </a:t>
            </a:r>
            <a:r>
              <a:rPr lang="sv-SE" dirty="0" err="1"/>
              <a:t>camera</a:t>
            </a:r>
            <a:r>
              <a:rPr lang="sv-SE" dirty="0"/>
              <a:t> </a:t>
            </a:r>
            <a:r>
              <a:rPr lang="sv-SE" dirty="0" err="1"/>
              <a:t>around</a:t>
            </a:r>
            <a:r>
              <a:rPr lang="sv-SE" dirty="0"/>
              <a:t>.</a:t>
            </a:r>
          </a:p>
        </p:txBody>
      </p:sp>
      <p:sp>
        <p:nvSpPr>
          <p:cNvPr id="4" name="Slide Number Placeholder 3"/>
          <p:cNvSpPr>
            <a:spLocks noGrp="1"/>
          </p:cNvSpPr>
          <p:nvPr>
            <p:ph type="sldNum" sz="quarter" idx="10"/>
          </p:nvPr>
        </p:nvSpPr>
        <p:spPr/>
        <p:txBody>
          <a:bodyPr/>
          <a:lstStyle/>
          <a:p>
            <a:fld id="{9003DEC7-7620-4300-A5C5-1A2C40A908EB}" type="slidenum">
              <a:rPr lang="en-US" smtClean="0"/>
              <a:t>35</a:t>
            </a:fld>
            <a:endParaRPr lang="en-US"/>
          </a:p>
        </p:txBody>
      </p:sp>
    </p:spTree>
    <p:extLst>
      <p:ext uri="{BB962C8B-B14F-4D97-AF65-F5344CB8AC3E}">
        <p14:creationId xmlns:p14="http://schemas.microsoft.com/office/powerpoint/2010/main" val="2454648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a:t>So, </a:t>
            </a:r>
            <a:r>
              <a:rPr lang="sv-SE" dirty="0" err="1"/>
              <a:t>here</a:t>
            </a:r>
            <a:r>
              <a:rPr lang="sv-SE" dirty="0"/>
              <a:t> </a:t>
            </a:r>
            <a:r>
              <a:rPr lang="sv-SE" dirty="0" err="1"/>
              <a:t>we</a:t>
            </a:r>
            <a:r>
              <a:rPr lang="sv-SE" dirty="0"/>
              <a:t> </a:t>
            </a:r>
            <a:r>
              <a:rPr lang="sv-SE" dirty="0" err="1"/>
              <a:t>see</a:t>
            </a:r>
            <a:r>
              <a:rPr lang="sv-SE" dirty="0"/>
              <a:t> a </a:t>
            </a:r>
            <a:r>
              <a:rPr lang="sv-SE" dirty="0" err="1"/>
              <a:t>virtual</a:t>
            </a:r>
            <a:r>
              <a:rPr lang="sv-SE" dirty="0"/>
              <a:t> </a:t>
            </a:r>
            <a:r>
              <a:rPr lang="sv-SE" dirty="0" err="1"/>
              <a:t>camera</a:t>
            </a:r>
            <a:r>
              <a:rPr lang="sv-SE" dirty="0"/>
              <a:t> in real </a:t>
            </a:r>
            <a:r>
              <a:rPr lang="sv-SE" dirty="0" err="1"/>
              <a:t>time</a:t>
            </a:r>
            <a:r>
              <a:rPr lang="sv-SE" dirty="0"/>
              <a:t>, </a:t>
            </a:r>
            <a:r>
              <a:rPr lang="sv-SE" dirty="0" err="1"/>
              <a:t>looking</a:t>
            </a:r>
            <a:r>
              <a:rPr lang="sv-SE" dirty="0"/>
              <a:t> and </a:t>
            </a:r>
            <a:r>
              <a:rPr lang="sv-SE" dirty="0" err="1"/>
              <a:t>moving</a:t>
            </a:r>
            <a:r>
              <a:rPr lang="sv-SE" dirty="0"/>
              <a:t> </a:t>
            </a:r>
            <a:r>
              <a:rPr lang="sv-SE" dirty="0" err="1"/>
              <a:t>around</a:t>
            </a:r>
            <a:r>
              <a:rPr lang="sv-SE" dirty="0"/>
              <a:t> in the </a:t>
            </a:r>
            <a:r>
              <a:rPr lang="sv-SE" dirty="0" err="1"/>
              <a:t>scene</a:t>
            </a:r>
            <a:r>
              <a:rPr lang="sv-SE" dirty="0"/>
              <a:t>. The real-</a:t>
            </a:r>
            <a:r>
              <a:rPr lang="sv-SE" dirty="0" err="1"/>
              <a:t>time</a:t>
            </a:r>
            <a:r>
              <a:rPr lang="sv-SE" dirty="0"/>
              <a:t> rendering is </a:t>
            </a:r>
            <a:r>
              <a:rPr lang="sv-SE" dirty="0" err="1"/>
              <a:t>pretty</a:t>
            </a:r>
            <a:r>
              <a:rPr lang="sv-SE" dirty="0"/>
              <a:t> fast and simple.</a:t>
            </a:r>
          </a:p>
          <a:p>
            <a:r>
              <a:rPr lang="sv-SE" dirty="0"/>
              <a:t>For the colors, </a:t>
            </a:r>
            <a:r>
              <a:rPr lang="sv-SE" dirty="0" err="1"/>
              <a:t>we</a:t>
            </a:r>
            <a:r>
              <a:rPr lang="sv-SE" dirty="0"/>
              <a:t> </a:t>
            </a:r>
            <a:r>
              <a:rPr lang="sv-SE" dirty="0" err="1"/>
              <a:t>simply</a:t>
            </a:r>
            <a:r>
              <a:rPr lang="sv-SE" dirty="0"/>
              <a:t> </a:t>
            </a:r>
            <a:r>
              <a:rPr lang="sv-SE" dirty="0" err="1"/>
              <a:t>backproject</a:t>
            </a:r>
            <a:r>
              <a:rPr lang="sv-SE" dirty="0"/>
              <a:t> the </a:t>
            </a:r>
            <a:r>
              <a:rPr lang="sv-SE" dirty="0" err="1"/>
              <a:t>rgb-camera</a:t>
            </a:r>
            <a:r>
              <a:rPr lang="sv-SE" dirty="0"/>
              <a:t> </a:t>
            </a:r>
            <a:r>
              <a:rPr lang="sv-SE" dirty="0" err="1"/>
              <a:t>streams</a:t>
            </a:r>
            <a:r>
              <a:rPr lang="sv-SE" dirty="0"/>
              <a:t> </a:t>
            </a:r>
            <a:r>
              <a:rPr lang="sv-SE" dirty="0" err="1"/>
              <a:t>onto</a:t>
            </a:r>
            <a:r>
              <a:rPr lang="sv-SE" dirty="0"/>
              <a:t> the </a:t>
            </a:r>
            <a:r>
              <a:rPr lang="sv-SE" dirty="0" err="1"/>
              <a:t>voxels</a:t>
            </a:r>
            <a:r>
              <a:rPr lang="sv-SE" dirty="0"/>
              <a:t>.</a:t>
            </a:r>
          </a:p>
        </p:txBody>
      </p:sp>
      <p:sp>
        <p:nvSpPr>
          <p:cNvPr id="4" name="Slide Number Placeholder 3"/>
          <p:cNvSpPr>
            <a:spLocks noGrp="1"/>
          </p:cNvSpPr>
          <p:nvPr>
            <p:ph type="sldNum" sz="quarter" idx="10"/>
          </p:nvPr>
        </p:nvSpPr>
        <p:spPr/>
        <p:txBody>
          <a:bodyPr/>
          <a:lstStyle/>
          <a:p>
            <a:fld id="{9003DEC7-7620-4300-A5C5-1A2C40A908EB}" type="slidenum">
              <a:rPr lang="en-US" smtClean="0"/>
              <a:t>36</a:t>
            </a:fld>
            <a:endParaRPr lang="en-US"/>
          </a:p>
        </p:txBody>
      </p:sp>
    </p:spTree>
    <p:extLst>
      <p:ext uri="{BB962C8B-B14F-4D97-AF65-F5344CB8AC3E}">
        <p14:creationId xmlns:p14="http://schemas.microsoft.com/office/powerpoint/2010/main" val="409396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r>
              <a:rPr lang="sv-SE" dirty="0" err="1"/>
              <a:t>Well</a:t>
            </a:r>
            <a:r>
              <a:rPr lang="sv-SE" dirty="0"/>
              <a:t>, </a:t>
            </a:r>
            <a:r>
              <a:rPr lang="sv-SE" dirty="0" err="1"/>
              <a:t>what’s</a:t>
            </a:r>
            <a:r>
              <a:rPr lang="sv-SE" dirty="0"/>
              <a:t> the </a:t>
            </a:r>
            <a:r>
              <a:rPr lang="sv-SE" dirty="0" err="1"/>
              <a:t>point</a:t>
            </a:r>
            <a:r>
              <a:rPr lang="sv-SE" dirty="0"/>
              <a:t> to video record </a:t>
            </a:r>
            <a:r>
              <a:rPr lang="sv-SE" dirty="0" err="1"/>
              <a:t>something</a:t>
            </a:r>
            <a:r>
              <a:rPr lang="sv-SE" dirty="0"/>
              <a:t> </a:t>
            </a:r>
            <a:r>
              <a:rPr lang="sv-SE" dirty="0" err="1"/>
              <a:t>that</a:t>
            </a:r>
            <a:r>
              <a:rPr lang="sv-SE" dirty="0"/>
              <a:t> </a:t>
            </a:r>
            <a:r>
              <a:rPr lang="sv-SE" dirty="0" err="1"/>
              <a:t>we</a:t>
            </a:r>
            <a:r>
              <a:rPr lang="sv-SE" dirty="0"/>
              <a:t> </a:t>
            </a:r>
            <a:r>
              <a:rPr lang="sv-SE" dirty="0" err="1"/>
              <a:t>easilly</a:t>
            </a:r>
            <a:r>
              <a:rPr lang="sv-SE" dirty="0"/>
              <a:t> </a:t>
            </a:r>
            <a:r>
              <a:rPr lang="sv-SE" dirty="0" err="1"/>
              <a:t>could</a:t>
            </a:r>
            <a:r>
              <a:rPr lang="sv-SE" dirty="0"/>
              <a:t> </a:t>
            </a:r>
            <a:r>
              <a:rPr lang="sv-SE" dirty="0" err="1"/>
              <a:t>render</a:t>
            </a:r>
            <a:r>
              <a:rPr lang="sv-SE" dirty="0"/>
              <a:t> in real </a:t>
            </a:r>
            <a:r>
              <a:rPr lang="sv-SE" dirty="0" err="1"/>
              <a:t>time</a:t>
            </a:r>
            <a:r>
              <a:rPr lang="sv-SE" dirty="0"/>
              <a:t> </a:t>
            </a:r>
            <a:r>
              <a:rPr lang="sv-SE" dirty="0" err="1"/>
              <a:t>with</a:t>
            </a:r>
            <a:r>
              <a:rPr lang="sv-SE" dirty="0"/>
              <a:t> </a:t>
            </a:r>
            <a:r>
              <a:rPr lang="sv-SE" dirty="0" err="1"/>
              <a:t>triangles</a:t>
            </a:r>
            <a:r>
              <a:rPr lang="sv-SE" dirty="0"/>
              <a:t>?</a:t>
            </a:r>
          </a:p>
          <a:p>
            <a:r>
              <a:rPr lang="sv-SE" dirty="0" err="1"/>
              <a:t>We</a:t>
            </a:r>
            <a:r>
              <a:rPr lang="sv-SE" dirty="0"/>
              <a:t> </a:t>
            </a:r>
            <a:r>
              <a:rPr lang="sv-SE" dirty="0" err="1"/>
              <a:t>could</a:t>
            </a:r>
            <a:r>
              <a:rPr lang="sv-SE" dirty="0"/>
              <a:t> </a:t>
            </a:r>
            <a:r>
              <a:rPr lang="sv-SE" dirty="0" err="1"/>
              <a:t>perhaps</a:t>
            </a:r>
            <a:r>
              <a:rPr lang="sv-SE" dirty="0"/>
              <a:t> store </a:t>
            </a:r>
            <a:r>
              <a:rPr lang="sv-SE" dirty="0" err="1"/>
              <a:t>physics</a:t>
            </a:r>
            <a:r>
              <a:rPr lang="sv-SE" dirty="0"/>
              <a:t> animations </a:t>
            </a:r>
            <a:r>
              <a:rPr lang="sv-SE" dirty="0" err="1"/>
              <a:t>of</a:t>
            </a:r>
            <a:r>
              <a:rPr lang="sv-SE" dirty="0"/>
              <a:t> fluids or </a:t>
            </a:r>
            <a:r>
              <a:rPr lang="sv-SE" dirty="0" err="1"/>
              <a:t>other</a:t>
            </a:r>
            <a:r>
              <a:rPr lang="sv-SE" dirty="0"/>
              <a:t> </a:t>
            </a:r>
            <a:r>
              <a:rPr lang="sv-SE" dirty="0" err="1"/>
              <a:t>complex</a:t>
            </a:r>
            <a:r>
              <a:rPr lang="sv-SE" dirty="0"/>
              <a:t> soft-</a:t>
            </a:r>
            <a:r>
              <a:rPr lang="sv-SE" dirty="0" err="1"/>
              <a:t>bodies</a:t>
            </a:r>
            <a:r>
              <a:rPr lang="sv-SE" dirty="0"/>
              <a:t>.</a:t>
            </a:r>
          </a:p>
          <a:p>
            <a:r>
              <a:rPr lang="sv-SE" dirty="0" err="1"/>
              <a:t>But</a:t>
            </a:r>
            <a:r>
              <a:rPr lang="sv-SE" dirty="0"/>
              <a:t> </a:t>
            </a:r>
            <a:r>
              <a:rPr lang="sv-SE" dirty="0" err="1"/>
              <a:t>perhaps</a:t>
            </a:r>
            <a:r>
              <a:rPr lang="sv-SE" dirty="0"/>
              <a:t> </a:t>
            </a:r>
            <a:r>
              <a:rPr lang="sv-SE" dirty="0" err="1"/>
              <a:t>more</a:t>
            </a:r>
            <a:r>
              <a:rPr lang="sv-SE" dirty="0"/>
              <a:t> </a:t>
            </a:r>
            <a:r>
              <a:rPr lang="sv-SE" dirty="0" err="1"/>
              <a:t>interestingly</a:t>
            </a:r>
            <a:r>
              <a:rPr lang="sv-SE" dirty="0"/>
              <a:t>, </a:t>
            </a:r>
            <a:r>
              <a:rPr lang="sv-SE" dirty="0" err="1"/>
              <a:t>we</a:t>
            </a:r>
            <a:r>
              <a:rPr lang="sv-SE" dirty="0"/>
              <a:t> </a:t>
            </a:r>
            <a:r>
              <a:rPr lang="sv-SE" dirty="0" err="1"/>
              <a:t>could</a:t>
            </a:r>
            <a:r>
              <a:rPr lang="sv-SE" dirty="0"/>
              <a:t> </a:t>
            </a:r>
            <a:r>
              <a:rPr lang="sv-SE" dirty="0" err="1"/>
              <a:t>exchange</a:t>
            </a:r>
            <a:r>
              <a:rPr lang="sv-SE" dirty="0"/>
              <a:t> </a:t>
            </a:r>
            <a:r>
              <a:rPr lang="sv-SE" dirty="0" err="1"/>
              <a:t>these</a:t>
            </a:r>
            <a:r>
              <a:rPr lang="sv-SE" dirty="0"/>
              <a:t> </a:t>
            </a:r>
            <a:r>
              <a:rPr lang="sv-SE" dirty="0" err="1"/>
              <a:t>camera</a:t>
            </a:r>
            <a:r>
              <a:rPr lang="sv-SE" dirty="0"/>
              <a:t> </a:t>
            </a:r>
            <a:r>
              <a:rPr lang="sv-SE" dirty="0" err="1"/>
              <a:t>streams</a:t>
            </a:r>
            <a:r>
              <a:rPr lang="sv-SE" dirty="0"/>
              <a:t> </a:t>
            </a:r>
            <a:r>
              <a:rPr lang="sv-SE" dirty="0" err="1"/>
              <a:t>with</a:t>
            </a:r>
            <a:r>
              <a:rPr lang="sv-SE" dirty="0"/>
              <a:t> real </a:t>
            </a:r>
            <a:r>
              <a:rPr lang="sv-SE" dirty="0" err="1"/>
              <a:t>cameras</a:t>
            </a:r>
            <a:r>
              <a:rPr lang="sv-SE" dirty="0"/>
              <a:t> </a:t>
            </a:r>
            <a:r>
              <a:rPr lang="sv-SE" dirty="0" err="1"/>
              <a:t>of</a:t>
            </a:r>
            <a:r>
              <a:rPr lang="sv-SE" dirty="0"/>
              <a:t> the </a:t>
            </a:r>
            <a:r>
              <a:rPr lang="sv-SE" dirty="0" err="1"/>
              <a:t>physical</a:t>
            </a:r>
            <a:r>
              <a:rPr lang="sv-SE" dirty="0"/>
              <a:t> </a:t>
            </a:r>
            <a:r>
              <a:rPr lang="sv-SE" dirty="0" err="1"/>
              <a:t>world</a:t>
            </a:r>
            <a:r>
              <a:rPr lang="sv-SE" dirty="0"/>
              <a:t>. =&gt; FVV.</a:t>
            </a:r>
          </a:p>
          <a:p>
            <a:r>
              <a:rPr lang="sv-SE" dirty="0" err="1"/>
              <a:t>Free</a:t>
            </a:r>
            <a:r>
              <a:rPr lang="sv-SE" dirty="0"/>
              <a:t> </a:t>
            </a:r>
            <a:r>
              <a:rPr lang="sv-SE" dirty="0" err="1"/>
              <a:t>viewpoint</a:t>
            </a:r>
            <a:r>
              <a:rPr lang="sv-SE" dirty="0"/>
              <a:t> video </a:t>
            </a:r>
            <a:r>
              <a:rPr lang="sv-SE" dirty="0" err="1"/>
              <a:t>means</a:t>
            </a:r>
            <a:r>
              <a:rPr lang="sv-SE" dirty="0"/>
              <a:t> </a:t>
            </a:r>
            <a:r>
              <a:rPr lang="sv-SE" dirty="0" err="1"/>
              <a:t>that</a:t>
            </a:r>
            <a:r>
              <a:rPr lang="sv-SE" dirty="0"/>
              <a:t> </a:t>
            </a:r>
            <a:r>
              <a:rPr lang="sv-SE" dirty="0" err="1"/>
              <a:t>you</a:t>
            </a:r>
            <a:r>
              <a:rPr lang="sv-SE" dirty="0"/>
              <a:t> </a:t>
            </a:r>
            <a:r>
              <a:rPr lang="sv-SE" dirty="0" err="1"/>
              <a:t>can</a:t>
            </a:r>
            <a:r>
              <a:rPr lang="sv-SE" dirty="0"/>
              <a:t> walk </a:t>
            </a:r>
            <a:r>
              <a:rPr lang="sv-SE" dirty="0" err="1"/>
              <a:t>around</a:t>
            </a:r>
            <a:r>
              <a:rPr lang="sv-SE" dirty="0"/>
              <a:t> </a:t>
            </a:r>
            <a:r>
              <a:rPr lang="sv-SE" dirty="0" err="1"/>
              <a:t>freely</a:t>
            </a:r>
            <a:r>
              <a:rPr lang="sv-SE" dirty="0"/>
              <a:t> inside the </a:t>
            </a:r>
            <a:r>
              <a:rPr lang="sv-SE" dirty="0" err="1"/>
              <a:t>movie</a:t>
            </a:r>
            <a:r>
              <a:rPr lang="sv-SE" dirty="0"/>
              <a:t> </a:t>
            </a:r>
            <a:r>
              <a:rPr lang="sv-SE" dirty="0" err="1"/>
              <a:t>during</a:t>
            </a:r>
            <a:r>
              <a:rPr lang="sv-SE" dirty="0"/>
              <a:t> playback.</a:t>
            </a:r>
          </a:p>
        </p:txBody>
      </p:sp>
      <p:sp>
        <p:nvSpPr>
          <p:cNvPr id="4" name="Slide Number Placeholder 3"/>
          <p:cNvSpPr>
            <a:spLocks noGrp="1"/>
          </p:cNvSpPr>
          <p:nvPr>
            <p:ph type="sldNum" sz="quarter" idx="10"/>
          </p:nvPr>
        </p:nvSpPr>
        <p:spPr/>
        <p:txBody>
          <a:bodyPr/>
          <a:lstStyle/>
          <a:p>
            <a:fld id="{9003DEC7-7620-4300-A5C5-1A2C40A908EB}" type="slidenum">
              <a:rPr lang="en-US" smtClean="0"/>
              <a:t>37</a:t>
            </a:fld>
            <a:endParaRPr lang="en-US"/>
          </a:p>
        </p:txBody>
      </p:sp>
    </p:spTree>
    <p:extLst>
      <p:ext uri="{BB962C8B-B14F-4D97-AF65-F5344CB8AC3E}">
        <p14:creationId xmlns:p14="http://schemas.microsoft.com/office/powerpoint/2010/main" val="3785363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873125"/>
            <a:ext cx="6138863" cy="34544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5145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34994" y="4554443"/>
            <a:ext cx="2865120" cy="2303557"/>
          </a:xfrm>
          <a:prstGeom prst="rect">
            <a:avLst/>
          </a:prstGeom>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Tree>
    <p:extLst>
      <p:ext uri="{BB962C8B-B14F-4D97-AF65-F5344CB8AC3E}">
        <p14:creationId xmlns:p14="http://schemas.microsoft.com/office/powerpoint/2010/main" val="1963108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
        <p:nvSpPr>
          <p:cNvPr id="8" name="Picture Placeholder 8"/>
          <p:cNvSpPr>
            <a:spLocks noGrp="1"/>
          </p:cNvSpPr>
          <p:nvPr>
            <p:ph type="pic" sz="quarter" idx="12"/>
          </p:nvPr>
        </p:nvSpPr>
        <p:spPr>
          <a:xfrm>
            <a:off x="7505700" y="3914283"/>
            <a:ext cx="4374904" cy="2644828"/>
          </a:xfrm>
          <a:ln w="57150">
            <a:no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88088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7" name="Title 6"/>
          <p:cNvSpPr>
            <a:spLocks noGrp="1"/>
          </p:cNvSpPr>
          <p:nvPr>
            <p:ph type="title"/>
          </p:nvPr>
        </p:nvSpPr>
        <p:spPr>
          <a:xfrm>
            <a:off x="2124363" y="2051316"/>
            <a:ext cx="7943274" cy="1396155"/>
          </a:xfrm>
        </p:spPr>
        <p:txBody>
          <a:bodyPr anchor="b">
            <a:normAutofit/>
          </a:bodyPr>
          <a:lstStyle>
            <a:lvl1pPr algn="ctr">
              <a:defRPr sz="3600"/>
            </a:lvl1pPr>
          </a:lstStyle>
          <a:p>
            <a:r>
              <a:rPr lang="en-US" dirty="0"/>
              <a:t>Click to edit Master title style</a:t>
            </a:r>
          </a:p>
        </p:txBody>
      </p:sp>
      <p:sp>
        <p:nvSpPr>
          <p:cNvPr id="13" name="Subtitle 2"/>
          <p:cNvSpPr>
            <a:spLocks noGrp="1"/>
          </p:cNvSpPr>
          <p:nvPr>
            <p:ph type="subTitle" idx="1"/>
          </p:nvPr>
        </p:nvSpPr>
        <p:spPr>
          <a:xfrm>
            <a:off x="2124363" y="3834389"/>
            <a:ext cx="7943274" cy="140436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0315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Alt">
    <p:spTree>
      <p:nvGrpSpPr>
        <p:cNvPr id="1" name=""/>
        <p:cNvGrpSpPr/>
        <p:nvPr/>
      </p:nvGrpSpPr>
      <p:grpSpPr>
        <a:xfrm>
          <a:off x="0" y="0"/>
          <a:ext cx="0" cy="0"/>
          <a:chOff x="0" y="0"/>
          <a:chExt cx="0" cy="0"/>
        </a:xfrm>
      </p:grpSpPr>
      <p:sp>
        <p:nvSpPr>
          <p:cNvPr id="7" name="Title 6"/>
          <p:cNvSpPr>
            <a:spLocks noGrp="1"/>
          </p:cNvSpPr>
          <p:nvPr>
            <p:ph type="title"/>
          </p:nvPr>
        </p:nvSpPr>
        <p:spPr>
          <a:xfrm>
            <a:off x="733426" y="2356117"/>
            <a:ext cx="6076950" cy="1396155"/>
          </a:xfrm>
        </p:spPr>
        <p:txBody>
          <a:bodyPr anchor="b">
            <a:normAutofit/>
          </a:bodyPr>
          <a:lstStyle>
            <a:lvl1pPr algn="r">
              <a:defRPr sz="3200"/>
            </a:lvl1pPr>
          </a:lstStyle>
          <a:p>
            <a:r>
              <a:rPr lang="en-US" dirty="0"/>
              <a:t>Click to edit Master title style</a:t>
            </a:r>
          </a:p>
        </p:txBody>
      </p:sp>
      <p:sp>
        <p:nvSpPr>
          <p:cNvPr id="13" name="Subtitle 2"/>
          <p:cNvSpPr>
            <a:spLocks noGrp="1"/>
          </p:cNvSpPr>
          <p:nvPr>
            <p:ph type="subTitle" idx="1"/>
          </p:nvPr>
        </p:nvSpPr>
        <p:spPr>
          <a:xfrm>
            <a:off x="733426" y="3872489"/>
            <a:ext cx="6076950" cy="1404361"/>
          </a:xfrm>
        </p:spPr>
        <p:txBody>
          <a:bodyPr>
            <a:normAutofit/>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8"/>
          <p:cNvSpPr>
            <a:spLocks noGrp="1"/>
          </p:cNvSpPr>
          <p:nvPr>
            <p:ph type="pic" sz="quarter" idx="12"/>
          </p:nvPr>
        </p:nvSpPr>
        <p:spPr>
          <a:xfrm>
            <a:off x="7245898" y="2040058"/>
            <a:ext cx="3664862" cy="3664862"/>
          </a:xfrm>
          <a:ln w="57150">
            <a:solidFill>
              <a:schemeClr val="accent2"/>
            </a:solidFill>
          </a:ln>
          <a:effectLst>
            <a:outerShdw blurRad="50800" dist="63500" dir="2700000" algn="tl" rotWithShape="0">
              <a:prstClr val="black">
                <a:alpha val="40000"/>
              </a:prstClr>
            </a:outerShdw>
          </a:effectLst>
        </p:spPr>
        <p:txBody>
          <a:bodyPr/>
          <a:lstStyle/>
          <a:p>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3481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chemeClr val="tx1">
                    <a:lumMod val="60000"/>
                    <a:lumOff val="40000"/>
                  </a:schemeClr>
                </a:solidFill>
              </a:defRPr>
            </a:lvl3pPr>
            <a:lvl4pPr>
              <a:defRPr>
                <a:solidFill>
                  <a:schemeClr val="tx1">
                    <a:lumMod val="60000"/>
                    <a:lumOff val="40000"/>
                  </a:schemeClr>
                </a:solidFill>
              </a:defRPr>
            </a:lvl4pPr>
            <a:lvl5pPr>
              <a:defRPr>
                <a:solidFill>
                  <a:schemeClr val="tx1">
                    <a:lumMod val="60000"/>
                    <a:lumOff val="4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lang="en-US" smtClean="0"/>
            </a:lvl1pPr>
          </a:lstStyle>
          <a:p>
            <a:r>
              <a:rPr lang="en-US"/>
              <a:t>Course: Voxel DAGs. /Ulf Assarsson</a:t>
            </a:r>
          </a:p>
        </p:txBody>
      </p:sp>
      <p:sp>
        <p:nvSpPr>
          <p:cNvPr id="6" name="Slide Number Placeholder 5"/>
          <p:cNvSpPr>
            <a:spLocks noGrp="1"/>
          </p:cNvSpPr>
          <p:nvPr>
            <p:ph type="sldNum" sz="quarter" idx="12"/>
          </p:nvPr>
        </p:nvSpPr>
        <p:spPr/>
        <p:txBody>
          <a:bodyPr/>
          <a:lstStyle>
            <a:lvl1pPr>
              <a:defRPr lang="en-US" smtClean="0"/>
            </a:lvl1pPr>
          </a:lstStyle>
          <a:p>
            <a:fld id="{7AD14076-261D-44E2-B486-4068BDBB861D}" type="slidenum">
              <a:rPr lang="en-US" smtClean="0"/>
              <a:pPr/>
              <a:t>‹#›</a:t>
            </a:fld>
            <a:endParaRPr lang="en-US"/>
          </a:p>
        </p:txBody>
      </p:sp>
    </p:spTree>
    <p:extLst>
      <p:ext uri="{BB962C8B-B14F-4D97-AF65-F5344CB8AC3E}">
        <p14:creationId xmlns:p14="http://schemas.microsoft.com/office/powerpoint/2010/main" val="174161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7"/>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sv-SE"/>
          </a:p>
        </p:txBody>
      </p:sp>
      <p:sp>
        <p:nvSpPr>
          <p:cNvPr id="6" name="Footer Placeholder 5"/>
          <p:cNvSpPr>
            <a:spLocks noGrp="1"/>
          </p:cNvSpPr>
          <p:nvPr>
            <p:ph type="ftr" sz="quarter" idx="11"/>
          </p:nvPr>
        </p:nvSpPr>
        <p:spPr/>
        <p:txBody>
          <a:bodyPr/>
          <a:lstStyle/>
          <a:p>
            <a:r>
              <a:rPr lang="en-US"/>
              <a:t>Course: Voxel DAGs. /Ulf Assarsson</a:t>
            </a:r>
            <a:endParaRPr lang="sv-SE" dirty="0"/>
          </a:p>
        </p:txBody>
      </p:sp>
      <p:sp>
        <p:nvSpPr>
          <p:cNvPr id="7" name="Slide Number Placeholder 6"/>
          <p:cNvSpPr>
            <a:spLocks noGrp="1"/>
          </p:cNvSpPr>
          <p:nvPr>
            <p:ph type="sldNum" sz="quarter" idx="12"/>
          </p:nvPr>
        </p:nvSpPr>
        <p:spPr/>
        <p:txBody>
          <a:bodyPr/>
          <a:lstStyle/>
          <a:p>
            <a:fld id="{8171BA1C-0D73-441A-A4F1-65037133FE72}" type="slidenum">
              <a:rPr lang="sv-SE" smtClean="0"/>
              <a:t>‹#›</a:t>
            </a:fld>
            <a:endParaRPr lang="sv-SE"/>
          </a:p>
        </p:txBody>
      </p:sp>
    </p:spTree>
    <p:extLst>
      <p:ext uri="{BB962C8B-B14F-4D97-AF65-F5344CB8AC3E}">
        <p14:creationId xmlns:p14="http://schemas.microsoft.com/office/powerpoint/2010/main" val="49052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8" cstate="print">
            <a:extLst>
              <a:ext uri="{28A0092B-C50C-407E-A947-70E740481C1C}">
                <a14:useLocalDpi xmlns:a14="http://schemas.microsoft.com/office/drawing/2010/main" val="0"/>
              </a:ext>
            </a:extLst>
          </a:blip>
          <a:srcRect l="8487" t="50050" r="8549" b="9639"/>
          <a:stretch/>
        </p:blipFill>
        <p:spPr>
          <a:xfrm>
            <a:off x="0" y="6142892"/>
            <a:ext cx="12192000" cy="715108"/>
          </a:xfrm>
          <a:prstGeom prst="rect">
            <a:avLst/>
          </a:prstGeom>
        </p:spPr>
      </p:pic>
      <p:sp>
        <p:nvSpPr>
          <p:cNvPr id="11" name="Rectangle 10"/>
          <p:cNvSpPr/>
          <p:nvPr userDrawn="1"/>
        </p:nvSpPr>
        <p:spPr>
          <a:xfrm>
            <a:off x="0" y="6142892"/>
            <a:ext cx="12192000" cy="715108"/>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924413"/>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p:cNvSpPr>
            <a:spLocks noGrp="1"/>
          </p:cNvSpPr>
          <p:nvPr>
            <p:ph type="body" idx="1"/>
          </p:nvPr>
        </p:nvSpPr>
        <p:spPr>
          <a:xfrm>
            <a:off x="838200" y="1438031"/>
            <a:ext cx="10515600" cy="4510187"/>
          </a:xfrm>
          <a:prstGeom prst="rect">
            <a:avLst/>
          </a:prstGeom>
        </p:spPr>
        <p:txBody>
          <a:bodyPr vert="horz" lIns="91440" tIns="45720" rIns="91440" bIns="45720" rtlCol="0">
            <a:norm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p:cNvSpPr>
            <a:spLocks noGrp="1"/>
          </p:cNvSpPr>
          <p:nvPr>
            <p:ph type="ftr" sz="quarter" idx="3"/>
          </p:nvPr>
        </p:nvSpPr>
        <p:spPr>
          <a:xfrm>
            <a:off x="3379177" y="6411204"/>
            <a:ext cx="5433646" cy="304625"/>
          </a:xfrm>
          <a:prstGeom prst="rect">
            <a:avLst/>
          </a:prstGeom>
        </p:spPr>
        <p:txBody>
          <a:bodyPr vert="horz" lIns="91440" tIns="45720" rIns="91440" bIns="45720" rtlCol="0" anchor="ctr"/>
          <a:lstStyle>
            <a:lvl1pPr algn="ctr">
              <a:defRPr sz="1200">
                <a:solidFill>
                  <a:schemeClr val="bg1"/>
                </a:solidFill>
              </a:defRPr>
            </a:lvl1pPr>
          </a:lstStyle>
          <a:p>
            <a:r>
              <a:rPr lang="en-US"/>
              <a:t>Course: Voxel DAGs. /Ulf Assarsson</a:t>
            </a:r>
            <a:endParaRPr lang="en-US" dirty="0"/>
          </a:p>
        </p:txBody>
      </p:sp>
      <p:sp>
        <p:nvSpPr>
          <p:cNvPr id="6" name="Slide Number Placeholder 5"/>
          <p:cNvSpPr>
            <a:spLocks noGrp="1"/>
          </p:cNvSpPr>
          <p:nvPr>
            <p:ph type="sldNum" sz="quarter" idx="4"/>
          </p:nvPr>
        </p:nvSpPr>
        <p:spPr>
          <a:xfrm>
            <a:off x="9753599" y="6411203"/>
            <a:ext cx="2259227" cy="304625"/>
          </a:xfrm>
          <a:prstGeom prst="rect">
            <a:avLst/>
          </a:prstGeom>
        </p:spPr>
        <p:txBody>
          <a:bodyPr vert="horz" lIns="91440" tIns="45720" rIns="91440" bIns="45720" rtlCol="0" anchor="ctr"/>
          <a:lstStyle>
            <a:lvl1pPr algn="r">
              <a:defRPr sz="1400">
                <a:solidFill>
                  <a:schemeClr val="bg1"/>
                </a:solidFill>
              </a:defRPr>
            </a:lvl1pPr>
          </a:lstStyle>
          <a:p>
            <a:fld id="{7AD14076-261D-44E2-B486-4068BDBB861D}" type="slidenum">
              <a:rPr lang="en-US" smtClean="0"/>
              <a:pPr/>
              <a:t>‹#›</a:t>
            </a:fld>
            <a:endParaRPr lang="en-US" dirty="0"/>
          </a:p>
        </p:txBody>
      </p:sp>
      <p:pic>
        <p:nvPicPr>
          <p:cNvPr id="10" name="Picture 9"/>
          <p:cNvPicPr>
            <a:picLocks noChangeAspect="1"/>
          </p:cNvPicPr>
          <p:nvPr userDrawn="1"/>
        </p:nvPicPr>
        <p:blipFill rotWithShape="1">
          <a:blip r:embed="rId9" cstate="print">
            <a:extLst>
              <a:ext uri="{28A0092B-C50C-407E-A947-70E740481C1C}">
                <a14:useLocalDpi xmlns:a14="http://schemas.microsoft.com/office/drawing/2010/main" val="0"/>
              </a:ext>
            </a:extLst>
          </a:blip>
          <a:srcRect r="57495"/>
          <a:stretch/>
        </p:blipFill>
        <p:spPr>
          <a:xfrm>
            <a:off x="33356" y="6282834"/>
            <a:ext cx="684194" cy="547294"/>
          </a:xfrm>
          <a:prstGeom prst="rect">
            <a:avLst/>
          </a:prstGeom>
          <a:effectLst/>
        </p:spPr>
      </p:pic>
    </p:spTree>
    <p:extLst>
      <p:ext uri="{BB962C8B-B14F-4D97-AF65-F5344CB8AC3E}">
        <p14:creationId xmlns:p14="http://schemas.microsoft.com/office/powerpoint/2010/main" val="388648235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1" r:id="rId3"/>
    <p:sldLayoutId id="2147483653" r:id="rId4"/>
    <p:sldLayoutId id="2147483650" r:id="rId5"/>
    <p:sldLayoutId id="2147483656" r:id="rId6"/>
  </p:sldLayoutIdLs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chart" Target="../charts/char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chart" Target="../charts/char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chart" Target="../charts/chart3.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chart" Target="../charts/chart5.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chart" Target="../charts/chart6.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1.png"/><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2.png"/><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4.mp4"/><Relationship Id="rId1" Type="http://schemas.openxmlformats.org/officeDocument/2006/relationships/video" Target="NULL" TargetMode="External"/><Relationship Id="rId5" Type="http://schemas.openxmlformats.org/officeDocument/2006/relationships/image" Target="../media/image43.png"/><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Subtitle 2"/>
          <p:cNvSpPr>
            <a:spLocks noGrp="1"/>
          </p:cNvSpPr>
          <p:nvPr>
            <p:ph type="subTitle" idx="1"/>
          </p:nvPr>
        </p:nvSpPr>
        <p:spPr/>
        <p:txBody>
          <a:bodyPr/>
          <a:lstStyle/>
          <a:p>
            <a:r>
              <a:rPr lang="en-US" dirty="0"/>
              <a:t>Part 2</a:t>
            </a:r>
          </a:p>
        </p:txBody>
      </p:sp>
    </p:spTree>
    <p:extLst>
      <p:ext uri="{BB962C8B-B14F-4D97-AF65-F5344CB8AC3E}">
        <p14:creationId xmlns:p14="http://schemas.microsoft.com/office/powerpoint/2010/main" val="4236308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D75C-AADE-A749-BA9F-644AA79478DA}"/>
              </a:ext>
            </a:extLst>
          </p:cNvPr>
          <p:cNvSpPr>
            <a:spLocks noGrp="1"/>
          </p:cNvSpPr>
          <p:nvPr>
            <p:ph type="title"/>
          </p:nvPr>
        </p:nvSpPr>
        <p:spPr/>
        <p:txBody>
          <a:bodyPr/>
          <a:lstStyle/>
          <a:p>
            <a:r>
              <a:rPr lang="sv-SE" dirty="0"/>
              <a:t> The standard DAG </a:t>
            </a:r>
            <a:r>
              <a:rPr lang="sv-SE" dirty="0" err="1"/>
              <a:t>compression</a:t>
            </a:r>
            <a:r>
              <a:rPr lang="sv-SE" dirty="0"/>
              <a:t> </a:t>
            </a:r>
            <a:r>
              <a:rPr lang="sv-SE" dirty="0" err="1"/>
              <a:t>of</a:t>
            </a:r>
            <a:r>
              <a:rPr lang="sv-SE" dirty="0"/>
              <a:t> </a:t>
            </a:r>
            <a:r>
              <a:rPr lang="sv-SE" u="sng" dirty="0" err="1"/>
              <a:t>geometry</a:t>
            </a:r>
            <a:endParaRPr lang="sv-SE" u="sng" dirty="0"/>
          </a:p>
        </p:txBody>
      </p:sp>
      <p:sp>
        <p:nvSpPr>
          <p:cNvPr id="3" name="Content Placeholder 2">
            <a:extLst>
              <a:ext uri="{FF2B5EF4-FFF2-40B4-BE49-F238E27FC236}">
                <a16:creationId xmlns:a16="http://schemas.microsoft.com/office/drawing/2014/main" id="{ACB80783-5980-0741-BC93-587D23DC55F7}"/>
              </a:ext>
            </a:extLst>
          </p:cNvPr>
          <p:cNvSpPr>
            <a:spLocks noGrp="1"/>
          </p:cNvSpPr>
          <p:nvPr>
            <p:ph idx="1"/>
          </p:nvPr>
        </p:nvSpPr>
        <p:spPr/>
        <p:txBody>
          <a:bodyPr/>
          <a:lstStyle/>
          <a:p>
            <a:r>
              <a:rPr lang="sv-SE" dirty="0"/>
              <a:t>I </a:t>
            </a:r>
            <a:r>
              <a:rPr lang="sv-SE" dirty="0" err="1"/>
              <a:t>am</a:t>
            </a:r>
            <a:r>
              <a:rPr lang="sv-SE" dirty="0"/>
              <a:t>: </a:t>
            </a:r>
          </a:p>
          <a:p>
            <a:pPr marL="457200" lvl="1" indent="0">
              <a:buNone/>
            </a:pPr>
            <a:r>
              <a:rPr lang="sv-SE" dirty="0"/>
              <a:t>Ulf Assarsson, </a:t>
            </a:r>
          </a:p>
          <a:p>
            <a:pPr marL="457200" lvl="1" indent="0">
              <a:buNone/>
            </a:pPr>
            <a:r>
              <a:rPr lang="sv-SE" dirty="0"/>
              <a:t>Chalmers University </a:t>
            </a:r>
            <a:r>
              <a:rPr lang="sv-SE" dirty="0" err="1"/>
              <a:t>of</a:t>
            </a:r>
            <a:r>
              <a:rPr lang="sv-SE" dirty="0"/>
              <a:t> </a:t>
            </a:r>
            <a:r>
              <a:rPr lang="sv-SE" dirty="0" err="1"/>
              <a:t>Technology</a:t>
            </a:r>
            <a:r>
              <a:rPr lang="sv-SE" dirty="0"/>
              <a:t>, </a:t>
            </a:r>
          </a:p>
          <a:p>
            <a:pPr marL="457200" lvl="1" indent="0">
              <a:buNone/>
            </a:pPr>
            <a:r>
              <a:rPr lang="sv-SE" dirty="0" err="1"/>
              <a:t>Goteborg</a:t>
            </a:r>
            <a:r>
              <a:rPr lang="sv-SE" dirty="0"/>
              <a:t>, Sweden.</a:t>
            </a:r>
          </a:p>
        </p:txBody>
      </p:sp>
      <p:sp>
        <p:nvSpPr>
          <p:cNvPr id="4" name="Footer Placeholder 3">
            <a:extLst>
              <a:ext uri="{FF2B5EF4-FFF2-40B4-BE49-F238E27FC236}">
                <a16:creationId xmlns:a16="http://schemas.microsoft.com/office/drawing/2014/main" id="{9BD4CF9D-FBF0-DC46-B1B6-9E10DDDEEDDC}"/>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03B7D62-6D93-F54B-80DD-BB7E92EB8B4A}"/>
              </a:ext>
            </a:extLst>
          </p:cNvPr>
          <p:cNvSpPr>
            <a:spLocks noGrp="1"/>
          </p:cNvSpPr>
          <p:nvPr>
            <p:ph type="sldNum" sz="quarter" idx="12"/>
          </p:nvPr>
        </p:nvSpPr>
        <p:spPr/>
        <p:txBody>
          <a:bodyPr/>
          <a:lstStyle/>
          <a:p>
            <a:fld id="{7AD14076-261D-44E2-B486-4068BDBB861D}" type="slidenum">
              <a:rPr lang="en-US" smtClean="0"/>
              <a:pPr/>
              <a:t>2</a:t>
            </a:fld>
            <a:endParaRPr lang="en-US"/>
          </a:p>
        </p:txBody>
      </p:sp>
    </p:spTree>
    <p:extLst>
      <p:ext uri="{BB962C8B-B14F-4D97-AF65-F5344CB8AC3E}">
        <p14:creationId xmlns:p14="http://schemas.microsoft.com/office/powerpoint/2010/main" val="179408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FastForward (Convert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58552" y="548681"/>
            <a:ext cx="9906001" cy="5572125"/>
          </a:xfrm>
          <a:prstGeom prst="rect">
            <a:avLst/>
          </a:prstGeom>
        </p:spPr>
      </p:pic>
      <p:sp>
        <p:nvSpPr>
          <p:cNvPr id="3" name="Footer Placeholder 2">
            <a:extLst>
              <a:ext uri="{FF2B5EF4-FFF2-40B4-BE49-F238E27FC236}">
                <a16:creationId xmlns:a16="http://schemas.microsoft.com/office/drawing/2014/main" id="{278CCB60-1981-554F-B9A7-EB49E7EE803B}"/>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3C38B340-85A9-0049-A55B-BC1B3C4BD57A}"/>
              </a:ext>
            </a:extLst>
          </p:cNvPr>
          <p:cNvSpPr>
            <a:spLocks noGrp="1"/>
          </p:cNvSpPr>
          <p:nvPr>
            <p:ph type="sldNum" sz="quarter" idx="12"/>
          </p:nvPr>
        </p:nvSpPr>
        <p:spPr/>
        <p:txBody>
          <a:bodyPr/>
          <a:lstStyle/>
          <a:p>
            <a:fld id="{7AD14076-261D-44E2-B486-4068BDBB861D}" type="slidenum">
              <a:rPr lang="en-US" smtClean="0"/>
              <a:pPr/>
              <a:t>3</a:t>
            </a:fld>
            <a:endParaRPr lang="en-US"/>
          </a:p>
        </p:txBody>
      </p:sp>
    </p:spTree>
    <p:extLst>
      <p:ext uri="{BB962C8B-B14F-4D97-AF65-F5344CB8AC3E}">
        <p14:creationId xmlns:p14="http://schemas.microsoft.com/office/powerpoint/2010/main" val="371086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6837" b="7152"/>
          <a:stretch/>
        </p:blipFill>
        <p:spPr>
          <a:xfrm>
            <a:off x="529348" y="1047076"/>
            <a:ext cx="11112817" cy="5376672"/>
          </a:xfrm>
        </p:spPr>
      </p:pic>
      <p:sp>
        <p:nvSpPr>
          <p:cNvPr id="5" name="TextBox 4"/>
          <p:cNvSpPr txBox="1"/>
          <p:nvPr/>
        </p:nvSpPr>
        <p:spPr>
          <a:xfrm>
            <a:off x="7404847" y="1063531"/>
            <a:ext cx="4163153" cy="1652055"/>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p>
          <a:p>
            <a:r>
              <a:rPr lang="en-US" sz="1867" b="1" dirty="0">
                <a:solidFill>
                  <a:schemeClr val="bg1"/>
                </a:solidFill>
              </a:rPr>
              <a:t>Number of nodes </a:t>
            </a:r>
          </a:p>
          <a:p>
            <a:r>
              <a:rPr lang="en-US" sz="1867" b="1" dirty="0">
                <a:solidFill>
                  <a:schemeClr val="bg1"/>
                </a:solidFill>
              </a:rPr>
              <a:t>    SVO: 5.5 billion</a:t>
            </a:r>
          </a:p>
          <a:p>
            <a:r>
              <a:rPr lang="en-US" sz="1867" b="1" dirty="0">
                <a:solidFill>
                  <a:schemeClr val="bg1"/>
                </a:solidFill>
              </a:rPr>
              <a:t>    DAG: 45 million</a:t>
            </a:r>
            <a:r>
              <a:rPr lang="en-US" sz="1867" b="1" i="1" dirty="0">
                <a:solidFill>
                  <a:schemeClr val="bg1"/>
                </a:solidFill>
              </a:rPr>
              <a:t> (0.8%)      </a:t>
            </a:r>
            <a:endParaRPr lang="sv-SE" sz="1867" b="1" i="1" dirty="0">
              <a:solidFill>
                <a:schemeClr val="bg1"/>
              </a:solidFill>
            </a:endParaRPr>
          </a:p>
        </p:txBody>
      </p:sp>
      <p:sp>
        <p:nvSpPr>
          <p:cNvPr id="3" name="Footer Placeholder 2">
            <a:extLst>
              <a:ext uri="{FF2B5EF4-FFF2-40B4-BE49-F238E27FC236}">
                <a16:creationId xmlns:a16="http://schemas.microsoft.com/office/drawing/2014/main" id="{91E3522B-E077-994B-838D-D2EB9B2358E0}"/>
              </a:ext>
            </a:extLst>
          </p:cNvPr>
          <p:cNvSpPr>
            <a:spLocks noGrp="1"/>
          </p:cNvSpPr>
          <p:nvPr>
            <p:ph type="ftr" sz="quarter" idx="11"/>
          </p:nvPr>
        </p:nvSpPr>
        <p:spPr/>
        <p:txBody>
          <a:bodyPr/>
          <a:lstStyle/>
          <a:p>
            <a:r>
              <a:rPr lang="en-US"/>
              <a:t>Course: Voxel DAGs. /Ulf Assarsson</a:t>
            </a:r>
          </a:p>
        </p:txBody>
      </p:sp>
      <p:sp>
        <p:nvSpPr>
          <p:cNvPr id="4" name="Slide Number Placeholder 3">
            <a:extLst>
              <a:ext uri="{FF2B5EF4-FFF2-40B4-BE49-F238E27FC236}">
                <a16:creationId xmlns:a16="http://schemas.microsoft.com/office/drawing/2014/main" id="{5DBB84C9-97E4-E542-B97A-7B794E5BB065}"/>
              </a:ext>
            </a:extLst>
          </p:cNvPr>
          <p:cNvSpPr>
            <a:spLocks noGrp="1"/>
          </p:cNvSpPr>
          <p:nvPr>
            <p:ph type="sldNum" sz="quarter" idx="12"/>
          </p:nvPr>
        </p:nvSpPr>
        <p:spPr/>
        <p:txBody>
          <a:bodyPr/>
          <a:lstStyle/>
          <a:p>
            <a:fld id="{7AD14076-261D-44E2-B486-4068BDBB861D}" type="slidenum">
              <a:rPr lang="en-US" smtClean="0"/>
              <a:pPr/>
              <a:t>4</a:t>
            </a:fld>
            <a:endParaRPr lang="en-US"/>
          </a:p>
        </p:txBody>
      </p:sp>
    </p:spTree>
    <p:extLst>
      <p:ext uri="{BB962C8B-B14F-4D97-AF65-F5344CB8AC3E}">
        <p14:creationId xmlns:p14="http://schemas.microsoft.com/office/powerpoint/2010/main" val="125774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6837" b="7152"/>
          <a:stretch/>
        </p:blipFill>
        <p:spPr>
          <a:xfrm>
            <a:off x="529349" y="1047076"/>
            <a:ext cx="11112815" cy="5376672"/>
          </a:xfrm>
        </p:spPr>
      </p:pic>
      <p:sp>
        <p:nvSpPr>
          <p:cNvPr id="10" name="TextBox 9"/>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23" name="TextBox 22"/>
          <p:cNvSpPr txBox="1"/>
          <p:nvPr/>
        </p:nvSpPr>
        <p:spPr>
          <a:xfrm>
            <a:off x="7888940" y="1941766"/>
            <a:ext cx="4163153" cy="2447353"/>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8</a:t>
            </a:r>
            <a:r>
              <a:rPr lang="sv-SE" sz="1867" b="1" dirty="0">
                <a:solidFill>
                  <a:schemeClr val="bg1"/>
                </a:solidFill>
              </a:rPr>
              <a:t> × </a:t>
            </a:r>
            <a:r>
              <a:rPr lang="en-US" sz="1867" b="1" i="1" dirty="0">
                <a:solidFill>
                  <a:schemeClr val="bg1"/>
                </a:solidFill>
              </a:rPr>
              <a:t>8</a:t>
            </a:r>
            <a:r>
              <a:rPr lang="sv-SE" sz="1867" b="1" dirty="0">
                <a:solidFill>
                  <a:schemeClr val="bg1"/>
                </a:solidFill>
              </a:rPr>
              <a:t> × </a:t>
            </a:r>
            <a:r>
              <a:rPr lang="en-US" sz="1867" b="1" i="1" dirty="0">
                <a:solidFill>
                  <a:schemeClr val="bg1"/>
                </a:solidFill>
              </a:rPr>
              <a:t>8</a:t>
            </a:r>
          </a:p>
        </p:txBody>
      </p:sp>
      <p:grpSp>
        <p:nvGrpSpPr>
          <p:cNvPr id="7" name="Group 6">
            <a:extLst>
              <a:ext uri="{FF2B5EF4-FFF2-40B4-BE49-F238E27FC236}">
                <a16:creationId xmlns:a16="http://schemas.microsoft.com/office/drawing/2014/main" id="{F9C2E8F9-73E9-B945-A1DA-01ABD45BE978}"/>
              </a:ext>
            </a:extLst>
          </p:cNvPr>
          <p:cNvGrpSpPr/>
          <p:nvPr/>
        </p:nvGrpSpPr>
        <p:grpSpPr>
          <a:xfrm>
            <a:off x="8213785" y="1722193"/>
            <a:ext cx="3420145" cy="3420145"/>
            <a:chOff x="8213785" y="1722193"/>
            <a:chExt cx="3420145" cy="3420145"/>
          </a:xfrm>
        </p:grpSpPr>
        <p:grpSp>
          <p:nvGrpSpPr>
            <p:cNvPr id="4" name="Group 3"/>
            <p:cNvGrpSpPr/>
            <p:nvPr/>
          </p:nvGrpSpPr>
          <p:grpSpPr>
            <a:xfrm>
              <a:off x="8213785" y="1722193"/>
              <a:ext cx="3420145" cy="3420145"/>
              <a:chOff x="6239559" y="1264751"/>
              <a:chExt cx="2565109" cy="2565109"/>
            </a:xfrm>
          </p:grpSpPr>
          <p:sp>
            <p:nvSpPr>
              <p:cNvPr id="24" name="Rectangle 23"/>
              <p:cNvSpPr/>
              <p:nvPr/>
            </p:nvSpPr>
            <p:spPr>
              <a:xfrm>
                <a:off x="6649891" y="1979545"/>
                <a:ext cx="1773392" cy="1228475"/>
              </a:xfrm>
              <a:prstGeom prst="rect">
                <a:avLst/>
              </a:prstGeom>
              <a:solidFill>
                <a:schemeClr val="bg1">
                  <a:alpha val="9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nvGrpSpPr>
              <p:cNvPr id="3" name="Group 2"/>
              <p:cNvGrpSpPr/>
              <p:nvPr/>
            </p:nvGrpSpPr>
            <p:grpSpPr>
              <a:xfrm>
                <a:off x="6239559" y="1264751"/>
                <a:ext cx="2565109" cy="2565109"/>
                <a:chOff x="6239559" y="1264751"/>
                <a:chExt cx="2565109" cy="2565109"/>
              </a:xfrm>
            </p:grpSpPr>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559" y="1264751"/>
                  <a:ext cx="2565109" cy="2565109"/>
                </a:xfrm>
                <a:prstGeom prst="rect">
                  <a:avLst/>
                </a:prstGeom>
                <a:noFill/>
              </p:spPr>
            </p:pic>
            <p:sp>
              <p:nvSpPr>
                <p:cNvPr id="26" name="Freeform 25"/>
                <p:cNvSpPr/>
                <p:nvPr/>
              </p:nvSpPr>
              <p:spPr>
                <a:xfrm>
                  <a:off x="7101376" y="2305050"/>
                  <a:ext cx="576263" cy="707231"/>
                </a:xfrm>
                <a:custGeom>
                  <a:avLst/>
                  <a:gdLst>
                    <a:gd name="connsiteX0" fmla="*/ 0 w 576263"/>
                    <a:gd name="connsiteY0" fmla="*/ 0 h 707231"/>
                    <a:gd name="connsiteX1" fmla="*/ 19050 w 576263"/>
                    <a:gd name="connsiteY1" fmla="*/ 588169 h 707231"/>
                    <a:gd name="connsiteX2" fmla="*/ 569119 w 576263"/>
                    <a:gd name="connsiteY2" fmla="*/ 707231 h 707231"/>
                    <a:gd name="connsiteX3" fmla="*/ 576263 w 576263"/>
                    <a:gd name="connsiteY3" fmla="*/ 71438 h 707231"/>
                    <a:gd name="connsiteX4" fmla="*/ 0 w 576263"/>
                    <a:gd name="connsiteY4" fmla="*/ 0 h 707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3" h="707231">
                      <a:moveTo>
                        <a:pt x="0" y="0"/>
                      </a:moveTo>
                      <a:lnTo>
                        <a:pt x="19050" y="588169"/>
                      </a:lnTo>
                      <a:lnTo>
                        <a:pt x="569119" y="707231"/>
                      </a:lnTo>
                      <a:cubicBezTo>
                        <a:pt x="571500" y="495300"/>
                        <a:pt x="573882" y="283369"/>
                        <a:pt x="576263" y="71438"/>
                      </a:cubicBez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7" name="Freeform 26"/>
                <p:cNvSpPr/>
                <p:nvPr/>
              </p:nvSpPr>
              <p:spPr>
                <a:xfrm>
                  <a:off x="7101376" y="2205037"/>
                  <a:ext cx="823913" cy="807243"/>
                </a:xfrm>
                <a:custGeom>
                  <a:avLst/>
                  <a:gdLst>
                    <a:gd name="connsiteX0" fmla="*/ 0 w 823913"/>
                    <a:gd name="connsiteY0" fmla="*/ 100012 h 804862"/>
                    <a:gd name="connsiteX1" fmla="*/ 307181 w 823913"/>
                    <a:gd name="connsiteY1" fmla="*/ 0 h 804862"/>
                    <a:gd name="connsiteX2" fmla="*/ 823913 w 823913"/>
                    <a:gd name="connsiteY2" fmla="*/ 47625 h 804862"/>
                    <a:gd name="connsiteX3" fmla="*/ 804863 w 823913"/>
                    <a:gd name="connsiteY3" fmla="*/ 597693 h 804862"/>
                    <a:gd name="connsiteX4" fmla="*/ 569119 w 823913"/>
                    <a:gd name="connsiteY4" fmla="*/ 804862 h 8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913" h="804862">
                      <a:moveTo>
                        <a:pt x="0" y="100012"/>
                      </a:moveTo>
                      <a:lnTo>
                        <a:pt x="307181" y="0"/>
                      </a:lnTo>
                      <a:lnTo>
                        <a:pt x="823913" y="47625"/>
                      </a:lnTo>
                      <a:lnTo>
                        <a:pt x="804863" y="597693"/>
                      </a:lnTo>
                      <a:lnTo>
                        <a:pt x="569119" y="804862"/>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grpSp>
        <p:cxnSp>
          <p:nvCxnSpPr>
            <p:cNvPr id="28" name="Straight Connector 27"/>
            <p:cNvCxnSpPr>
              <a:stCxn id="26" idx="3"/>
              <a:endCxn id="27" idx="2"/>
            </p:cNvCxnSpPr>
            <p:nvPr/>
          </p:nvCxnSpPr>
          <p:spPr>
            <a:xfrm flipV="1">
              <a:off x="10131225" y="3039596"/>
              <a:ext cx="330200" cy="1649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A9E2982F-85F3-C54C-AA42-3F72E58911D8}"/>
              </a:ext>
            </a:extLst>
          </p:cNvPr>
          <p:cNvSpPr txBox="1"/>
          <p:nvPr/>
        </p:nvSpPr>
        <p:spPr>
          <a:xfrm>
            <a:off x="12425082" y="2635624"/>
            <a:ext cx="0" cy="0"/>
          </a:xfrm>
          <a:prstGeom prst="rect">
            <a:avLst/>
          </a:prstGeom>
        </p:spPr>
        <p:txBody>
          <a:bodyPr vert="horz" wrap="none" lIns="91440" tIns="45720" rIns="91440" bIns="45720" rtlCol="0" anchor="t">
            <a:normAutofit fontScale="25000" lnSpcReduction="20000"/>
          </a:bodyPr>
          <a:lstStyle/>
          <a:p>
            <a:endParaRPr lang="sv-SE" dirty="0">
              <a:solidFill>
                <a:schemeClr val="tx1">
                  <a:lumMod val="40000"/>
                  <a:lumOff val="60000"/>
                </a:schemeClr>
              </a:solidFill>
            </a:endParaRPr>
          </a:p>
        </p:txBody>
      </p:sp>
      <p:sp>
        <p:nvSpPr>
          <p:cNvPr id="8" name="Footer Placeholder 7">
            <a:extLst>
              <a:ext uri="{FF2B5EF4-FFF2-40B4-BE49-F238E27FC236}">
                <a16:creationId xmlns:a16="http://schemas.microsoft.com/office/drawing/2014/main" id="{48F351A7-25AA-6947-9DD3-05179F1080DA}"/>
              </a:ext>
            </a:extLst>
          </p:cNvPr>
          <p:cNvSpPr>
            <a:spLocks noGrp="1"/>
          </p:cNvSpPr>
          <p:nvPr>
            <p:ph type="ftr" sz="quarter" idx="11"/>
          </p:nvPr>
        </p:nvSpPr>
        <p:spPr/>
        <p:txBody>
          <a:bodyPr/>
          <a:lstStyle/>
          <a:p>
            <a:r>
              <a:rPr lang="en-US"/>
              <a:t>Course: Voxel DAGs. /Ulf Assarsson</a:t>
            </a:r>
          </a:p>
        </p:txBody>
      </p:sp>
      <p:sp>
        <p:nvSpPr>
          <p:cNvPr id="9" name="Slide Number Placeholder 8">
            <a:extLst>
              <a:ext uri="{FF2B5EF4-FFF2-40B4-BE49-F238E27FC236}">
                <a16:creationId xmlns:a16="http://schemas.microsoft.com/office/drawing/2014/main" id="{7ACB64B9-C03A-4143-B276-0FD6B09728EA}"/>
              </a:ext>
            </a:extLst>
          </p:cNvPr>
          <p:cNvSpPr>
            <a:spLocks noGrp="1"/>
          </p:cNvSpPr>
          <p:nvPr>
            <p:ph type="sldNum" sz="quarter" idx="12"/>
          </p:nvPr>
        </p:nvSpPr>
        <p:spPr/>
        <p:txBody>
          <a:bodyPr/>
          <a:lstStyle/>
          <a:p>
            <a:fld id="{7AD14076-261D-44E2-B486-4068BDBB861D}" type="slidenum">
              <a:rPr lang="en-US" smtClean="0"/>
              <a:pPr/>
              <a:t>5</a:t>
            </a:fld>
            <a:endParaRPr lang="en-US"/>
          </a:p>
        </p:txBody>
      </p:sp>
    </p:spTree>
    <p:extLst>
      <p:ext uri="{BB962C8B-B14F-4D97-AF65-F5344CB8AC3E}">
        <p14:creationId xmlns:p14="http://schemas.microsoft.com/office/powerpoint/2010/main" val="286293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6837" b="7152"/>
          <a:stretch/>
        </p:blipFill>
        <p:spPr>
          <a:xfrm>
            <a:off x="529349" y="1047076"/>
            <a:ext cx="11112815" cy="5376672"/>
          </a:xfrm>
        </p:spPr>
      </p:pic>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sp>
        <p:nvSpPr>
          <p:cNvPr id="12" name="TextBox 11">
            <a:extLst>
              <a:ext uri="{FF2B5EF4-FFF2-40B4-BE49-F238E27FC236}">
                <a16:creationId xmlns:a16="http://schemas.microsoft.com/office/drawing/2014/main" id="{ABEC6B0A-3371-C345-9AAE-78603B1DB7D8}"/>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13" name="TextBox 12">
            <a:extLst>
              <a:ext uri="{FF2B5EF4-FFF2-40B4-BE49-F238E27FC236}">
                <a16:creationId xmlns:a16="http://schemas.microsoft.com/office/drawing/2014/main" id="{DAC07A14-2A47-1C44-BF1A-D25C9713C6BD}"/>
              </a:ext>
            </a:extLst>
          </p:cNvPr>
          <p:cNvSpPr txBox="1"/>
          <p:nvPr/>
        </p:nvSpPr>
        <p:spPr>
          <a:xfrm>
            <a:off x="7888940" y="1941766"/>
            <a:ext cx="4163153" cy="2447353"/>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8</a:t>
            </a:r>
            <a:r>
              <a:rPr lang="sv-SE" sz="1867" b="1" dirty="0">
                <a:solidFill>
                  <a:schemeClr val="bg1"/>
                </a:solidFill>
              </a:rPr>
              <a:t> × </a:t>
            </a:r>
            <a:r>
              <a:rPr lang="en-US" sz="1867" b="1" i="1" dirty="0">
                <a:solidFill>
                  <a:schemeClr val="bg1"/>
                </a:solidFill>
              </a:rPr>
              <a:t>8</a:t>
            </a:r>
            <a:r>
              <a:rPr lang="sv-SE" sz="1867" b="1" dirty="0">
                <a:solidFill>
                  <a:schemeClr val="bg1"/>
                </a:solidFill>
              </a:rPr>
              <a:t> × </a:t>
            </a:r>
            <a:r>
              <a:rPr lang="en-US" sz="1867" b="1" i="1" dirty="0">
                <a:solidFill>
                  <a:schemeClr val="bg1"/>
                </a:solidFill>
              </a:rPr>
              <a:t>8</a:t>
            </a:r>
          </a:p>
        </p:txBody>
      </p:sp>
      <p:grpSp>
        <p:nvGrpSpPr>
          <p:cNvPr id="20" name="Group 19">
            <a:extLst>
              <a:ext uri="{FF2B5EF4-FFF2-40B4-BE49-F238E27FC236}">
                <a16:creationId xmlns:a16="http://schemas.microsoft.com/office/drawing/2014/main" id="{41013268-3C20-2E49-8ED9-0EE2A1CB33B5}"/>
              </a:ext>
            </a:extLst>
          </p:cNvPr>
          <p:cNvGrpSpPr/>
          <p:nvPr/>
        </p:nvGrpSpPr>
        <p:grpSpPr>
          <a:xfrm>
            <a:off x="8213785" y="1722193"/>
            <a:ext cx="3420145" cy="3420145"/>
            <a:chOff x="8213785" y="1722193"/>
            <a:chExt cx="3420145" cy="3420145"/>
          </a:xfrm>
        </p:grpSpPr>
        <p:grpSp>
          <p:nvGrpSpPr>
            <p:cNvPr id="21" name="Group 20">
              <a:extLst>
                <a:ext uri="{FF2B5EF4-FFF2-40B4-BE49-F238E27FC236}">
                  <a16:creationId xmlns:a16="http://schemas.microsoft.com/office/drawing/2014/main" id="{D331B032-964E-844E-8B7C-BE321B479A1C}"/>
                </a:ext>
              </a:extLst>
            </p:cNvPr>
            <p:cNvGrpSpPr/>
            <p:nvPr/>
          </p:nvGrpSpPr>
          <p:grpSpPr>
            <a:xfrm>
              <a:off x="8213785" y="1722193"/>
              <a:ext cx="3420145" cy="3420145"/>
              <a:chOff x="6239559" y="1264751"/>
              <a:chExt cx="2565109" cy="2565109"/>
            </a:xfrm>
          </p:grpSpPr>
          <p:sp>
            <p:nvSpPr>
              <p:cNvPr id="23" name="Rectangle 22">
                <a:extLst>
                  <a:ext uri="{FF2B5EF4-FFF2-40B4-BE49-F238E27FC236}">
                    <a16:creationId xmlns:a16="http://schemas.microsoft.com/office/drawing/2014/main" id="{7F1EFEC7-A16D-7947-96D1-195D704D961F}"/>
                  </a:ext>
                </a:extLst>
              </p:cNvPr>
              <p:cNvSpPr/>
              <p:nvPr/>
            </p:nvSpPr>
            <p:spPr>
              <a:xfrm>
                <a:off x="6649891" y="1979545"/>
                <a:ext cx="1773392" cy="1228475"/>
              </a:xfrm>
              <a:prstGeom prst="rect">
                <a:avLst/>
              </a:prstGeom>
              <a:solidFill>
                <a:schemeClr val="bg1">
                  <a:alpha val="9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nvGrpSpPr>
              <p:cNvPr id="24" name="Group 23">
                <a:extLst>
                  <a:ext uri="{FF2B5EF4-FFF2-40B4-BE49-F238E27FC236}">
                    <a16:creationId xmlns:a16="http://schemas.microsoft.com/office/drawing/2014/main" id="{4E7AA139-9B47-4640-A585-17C19A792AF6}"/>
                  </a:ext>
                </a:extLst>
              </p:cNvPr>
              <p:cNvGrpSpPr/>
              <p:nvPr/>
            </p:nvGrpSpPr>
            <p:grpSpPr>
              <a:xfrm>
                <a:off x="6239559" y="1264751"/>
                <a:ext cx="2565109" cy="2565109"/>
                <a:chOff x="6239559" y="1264751"/>
                <a:chExt cx="2565109" cy="2565109"/>
              </a:xfrm>
            </p:grpSpPr>
            <p:pic>
              <p:nvPicPr>
                <p:cNvPr id="25" name="Picture 24">
                  <a:extLst>
                    <a:ext uri="{FF2B5EF4-FFF2-40B4-BE49-F238E27FC236}">
                      <a16:creationId xmlns:a16="http://schemas.microsoft.com/office/drawing/2014/main" id="{CB06BFEF-704B-284A-835A-C38D921FA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559" y="1264751"/>
                  <a:ext cx="2565109" cy="2565109"/>
                </a:xfrm>
                <a:prstGeom prst="rect">
                  <a:avLst/>
                </a:prstGeom>
                <a:noFill/>
              </p:spPr>
            </p:pic>
            <p:sp>
              <p:nvSpPr>
                <p:cNvPr id="26" name="Freeform 25">
                  <a:extLst>
                    <a:ext uri="{FF2B5EF4-FFF2-40B4-BE49-F238E27FC236}">
                      <a16:creationId xmlns:a16="http://schemas.microsoft.com/office/drawing/2014/main" id="{0AC8D78E-AC87-B642-B125-E4192AF38B36}"/>
                    </a:ext>
                  </a:extLst>
                </p:cNvPr>
                <p:cNvSpPr/>
                <p:nvPr/>
              </p:nvSpPr>
              <p:spPr>
                <a:xfrm>
                  <a:off x="7101376" y="2305050"/>
                  <a:ext cx="576263" cy="707231"/>
                </a:xfrm>
                <a:custGeom>
                  <a:avLst/>
                  <a:gdLst>
                    <a:gd name="connsiteX0" fmla="*/ 0 w 576263"/>
                    <a:gd name="connsiteY0" fmla="*/ 0 h 707231"/>
                    <a:gd name="connsiteX1" fmla="*/ 19050 w 576263"/>
                    <a:gd name="connsiteY1" fmla="*/ 588169 h 707231"/>
                    <a:gd name="connsiteX2" fmla="*/ 569119 w 576263"/>
                    <a:gd name="connsiteY2" fmla="*/ 707231 h 707231"/>
                    <a:gd name="connsiteX3" fmla="*/ 576263 w 576263"/>
                    <a:gd name="connsiteY3" fmla="*/ 71438 h 707231"/>
                    <a:gd name="connsiteX4" fmla="*/ 0 w 576263"/>
                    <a:gd name="connsiteY4" fmla="*/ 0 h 707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3" h="707231">
                      <a:moveTo>
                        <a:pt x="0" y="0"/>
                      </a:moveTo>
                      <a:lnTo>
                        <a:pt x="19050" y="588169"/>
                      </a:lnTo>
                      <a:lnTo>
                        <a:pt x="569119" y="707231"/>
                      </a:lnTo>
                      <a:cubicBezTo>
                        <a:pt x="571500" y="495300"/>
                        <a:pt x="573882" y="283369"/>
                        <a:pt x="576263" y="71438"/>
                      </a:cubicBez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7" name="Freeform 26">
                  <a:extLst>
                    <a:ext uri="{FF2B5EF4-FFF2-40B4-BE49-F238E27FC236}">
                      <a16:creationId xmlns:a16="http://schemas.microsoft.com/office/drawing/2014/main" id="{A13F7A86-A081-3F4C-B704-6D00A17BBF79}"/>
                    </a:ext>
                  </a:extLst>
                </p:cNvPr>
                <p:cNvSpPr/>
                <p:nvPr/>
              </p:nvSpPr>
              <p:spPr>
                <a:xfrm>
                  <a:off x="7101376" y="2205037"/>
                  <a:ext cx="823913" cy="807243"/>
                </a:xfrm>
                <a:custGeom>
                  <a:avLst/>
                  <a:gdLst>
                    <a:gd name="connsiteX0" fmla="*/ 0 w 823913"/>
                    <a:gd name="connsiteY0" fmla="*/ 100012 h 804862"/>
                    <a:gd name="connsiteX1" fmla="*/ 307181 w 823913"/>
                    <a:gd name="connsiteY1" fmla="*/ 0 h 804862"/>
                    <a:gd name="connsiteX2" fmla="*/ 823913 w 823913"/>
                    <a:gd name="connsiteY2" fmla="*/ 47625 h 804862"/>
                    <a:gd name="connsiteX3" fmla="*/ 804863 w 823913"/>
                    <a:gd name="connsiteY3" fmla="*/ 597693 h 804862"/>
                    <a:gd name="connsiteX4" fmla="*/ 569119 w 823913"/>
                    <a:gd name="connsiteY4" fmla="*/ 804862 h 8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913" h="804862">
                      <a:moveTo>
                        <a:pt x="0" y="100012"/>
                      </a:moveTo>
                      <a:lnTo>
                        <a:pt x="307181" y="0"/>
                      </a:lnTo>
                      <a:lnTo>
                        <a:pt x="823913" y="47625"/>
                      </a:lnTo>
                      <a:lnTo>
                        <a:pt x="804863" y="597693"/>
                      </a:lnTo>
                      <a:lnTo>
                        <a:pt x="569119" y="804862"/>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grpSp>
        <p:cxnSp>
          <p:nvCxnSpPr>
            <p:cNvPr id="22" name="Straight Connector 21">
              <a:extLst>
                <a:ext uri="{FF2B5EF4-FFF2-40B4-BE49-F238E27FC236}">
                  <a16:creationId xmlns:a16="http://schemas.microsoft.com/office/drawing/2014/main" id="{C4E774CE-6321-8048-ACBC-84481AE6881C}"/>
                </a:ext>
              </a:extLst>
            </p:cNvPr>
            <p:cNvCxnSpPr>
              <a:stCxn id="26" idx="3"/>
              <a:endCxn id="27" idx="2"/>
            </p:cNvCxnSpPr>
            <p:nvPr/>
          </p:nvCxnSpPr>
          <p:spPr>
            <a:xfrm flipV="1">
              <a:off x="10131225" y="3039596"/>
              <a:ext cx="330200" cy="1649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Footer Placeholder 27">
            <a:extLst>
              <a:ext uri="{FF2B5EF4-FFF2-40B4-BE49-F238E27FC236}">
                <a16:creationId xmlns:a16="http://schemas.microsoft.com/office/drawing/2014/main" id="{F29B687D-683F-CC43-9EFB-45A335651A92}"/>
              </a:ext>
            </a:extLst>
          </p:cNvPr>
          <p:cNvSpPr>
            <a:spLocks noGrp="1"/>
          </p:cNvSpPr>
          <p:nvPr>
            <p:ph type="ftr" sz="quarter" idx="11"/>
          </p:nvPr>
        </p:nvSpPr>
        <p:spPr/>
        <p:txBody>
          <a:bodyPr/>
          <a:lstStyle/>
          <a:p>
            <a:r>
              <a:rPr lang="en-US"/>
              <a:t>Course: Voxel DAGs. /Ulf Assarsson</a:t>
            </a:r>
          </a:p>
        </p:txBody>
      </p:sp>
      <p:sp>
        <p:nvSpPr>
          <p:cNvPr id="29" name="Slide Number Placeholder 28">
            <a:extLst>
              <a:ext uri="{FF2B5EF4-FFF2-40B4-BE49-F238E27FC236}">
                <a16:creationId xmlns:a16="http://schemas.microsoft.com/office/drawing/2014/main" id="{B6ADA5B9-1179-954B-856C-74748728E507}"/>
              </a:ext>
            </a:extLst>
          </p:cNvPr>
          <p:cNvSpPr>
            <a:spLocks noGrp="1"/>
          </p:cNvSpPr>
          <p:nvPr>
            <p:ph type="sldNum" sz="quarter" idx="12"/>
          </p:nvPr>
        </p:nvSpPr>
        <p:spPr/>
        <p:txBody>
          <a:bodyPr/>
          <a:lstStyle/>
          <a:p>
            <a:fld id="{7AD14076-261D-44E2-B486-4068BDBB861D}" type="slidenum">
              <a:rPr lang="en-US" smtClean="0"/>
              <a:pPr/>
              <a:t>6</a:t>
            </a:fld>
            <a:endParaRPr lang="en-US"/>
          </a:p>
        </p:txBody>
      </p:sp>
    </p:spTree>
    <p:extLst>
      <p:ext uri="{BB962C8B-B14F-4D97-AF65-F5344CB8AC3E}">
        <p14:creationId xmlns:p14="http://schemas.microsoft.com/office/powerpoint/2010/main" val="154445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6837" b="7152"/>
          <a:stretch/>
        </p:blipFill>
        <p:spPr>
          <a:xfrm>
            <a:off x="529350" y="1047076"/>
            <a:ext cx="11112812" cy="5376672"/>
          </a:xfrm>
        </p:spPr>
      </p:pic>
      <p:sp>
        <p:nvSpPr>
          <p:cNvPr id="12" name="TextBox 11">
            <a:extLst>
              <a:ext uri="{FF2B5EF4-FFF2-40B4-BE49-F238E27FC236}">
                <a16:creationId xmlns:a16="http://schemas.microsoft.com/office/drawing/2014/main" id="{10BAFE8D-8587-304F-B6AB-578BE69D6951}"/>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13" name="TextBox 12">
            <a:extLst>
              <a:ext uri="{FF2B5EF4-FFF2-40B4-BE49-F238E27FC236}">
                <a16:creationId xmlns:a16="http://schemas.microsoft.com/office/drawing/2014/main" id="{50D89370-0FA4-694A-A985-3C6A3858B9BF}"/>
              </a:ext>
            </a:extLst>
          </p:cNvPr>
          <p:cNvSpPr txBox="1"/>
          <p:nvPr/>
        </p:nvSpPr>
        <p:spPr>
          <a:xfrm>
            <a:off x="7888940" y="1941766"/>
            <a:ext cx="4163153" cy="2447353"/>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8</a:t>
            </a:r>
            <a:r>
              <a:rPr lang="sv-SE" sz="1867" b="1" dirty="0">
                <a:solidFill>
                  <a:schemeClr val="bg1"/>
                </a:solidFill>
              </a:rPr>
              <a:t> × </a:t>
            </a:r>
            <a:r>
              <a:rPr lang="en-US" sz="1867" b="1" i="1" dirty="0">
                <a:solidFill>
                  <a:schemeClr val="bg1"/>
                </a:solidFill>
              </a:rPr>
              <a:t>8</a:t>
            </a:r>
            <a:r>
              <a:rPr lang="sv-SE" sz="1867" b="1" dirty="0">
                <a:solidFill>
                  <a:schemeClr val="bg1"/>
                </a:solidFill>
              </a:rPr>
              <a:t> × </a:t>
            </a:r>
            <a:r>
              <a:rPr lang="en-US" sz="1867" b="1" i="1" dirty="0">
                <a:solidFill>
                  <a:schemeClr val="bg1"/>
                </a:solidFill>
              </a:rPr>
              <a:t>8</a:t>
            </a:r>
          </a:p>
        </p:txBody>
      </p:sp>
      <p:grpSp>
        <p:nvGrpSpPr>
          <p:cNvPr id="4" name="Group 3"/>
          <p:cNvGrpSpPr/>
          <p:nvPr/>
        </p:nvGrpSpPr>
        <p:grpSpPr>
          <a:xfrm>
            <a:off x="8177928" y="1686336"/>
            <a:ext cx="3420145" cy="3420145"/>
            <a:chOff x="6239559" y="1264751"/>
            <a:chExt cx="2565109" cy="2565109"/>
          </a:xfrm>
        </p:grpSpPr>
        <p:sp>
          <p:nvSpPr>
            <p:cNvPr id="18" name="Rectangle 17"/>
            <p:cNvSpPr/>
            <p:nvPr/>
          </p:nvSpPr>
          <p:spPr>
            <a:xfrm>
              <a:off x="6649891" y="1979545"/>
              <a:ext cx="1773392" cy="1228475"/>
            </a:xfrm>
            <a:prstGeom prst="rect">
              <a:avLst/>
            </a:prstGeom>
            <a:solidFill>
              <a:schemeClr val="bg1">
                <a:alpha val="9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559" y="1264751"/>
              <a:ext cx="2565109" cy="2565109"/>
            </a:xfrm>
            <a:prstGeom prst="rect">
              <a:avLst/>
            </a:prstGeom>
            <a:noFill/>
          </p:spPr>
        </p:pic>
        <p:sp>
          <p:nvSpPr>
            <p:cNvPr id="20" name="Freeform 19"/>
            <p:cNvSpPr/>
            <p:nvPr/>
          </p:nvSpPr>
          <p:spPr>
            <a:xfrm>
              <a:off x="7101376" y="2305050"/>
              <a:ext cx="576263" cy="707231"/>
            </a:xfrm>
            <a:custGeom>
              <a:avLst/>
              <a:gdLst>
                <a:gd name="connsiteX0" fmla="*/ 0 w 576263"/>
                <a:gd name="connsiteY0" fmla="*/ 0 h 707231"/>
                <a:gd name="connsiteX1" fmla="*/ 19050 w 576263"/>
                <a:gd name="connsiteY1" fmla="*/ 588169 h 707231"/>
                <a:gd name="connsiteX2" fmla="*/ 569119 w 576263"/>
                <a:gd name="connsiteY2" fmla="*/ 707231 h 707231"/>
                <a:gd name="connsiteX3" fmla="*/ 576263 w 576263"/>
                <a:gd name="connsiteY3" fmla="*/ 71438 h 707231"/>
                <a:gd name="connsiteX4" fmla="*/ 0 w 576263"/>
                <a:gd name="connsiteY4" fmla="*/ 0 h 707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3" h="707231">
                  <a:moveTo>
                    <a:pt x="0" y="0"/>
                  </a:moveTo>
                  <a:lnTo>
                    <a:pt x="19050" y="588169"/>
                  </a:lnTo>
                  <a:lnTo>
                    <a:pt x="569119" y="707231"/>
                  </a:lnTo>
                  <a:cubicBezTo>
                    <a:pt x="571500" y="495300"/>
                    <a:pt x="573882" y="283369"/>
                    <a:pt x="576263" y="71438"/>
                  </a:cubicBez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1" name="Freeform 20"/>
            <p:cNvSpPr/>
            <p:nvPr/>
          </p:nvSpPr>
          <p:spPr>
            <a:xfrm>
              <a:off x="7101376" y="2205037"/>
              <a:ext cx="823913" cy="807243"/>
            </a:xfrm>
            <a:custGeom>
              <a:avLst/>
              <a:gdLst>
                <a:gd name="connsiteX0" fmla="*/ 0 w 823913"/>
                <a:gd name="connsiteY0" fmla="*/ 100012 h 804862"/>
                <a:gd name="connsiteX1" fmla="*/ 307181 w 823913"/>
                <a:gd name="connsiteY1" fmla="*/ 0 h 804862"/>
                <a:gd name="connsiteX2" fmla="*/ 823913 w 823913"/>
                <a:gd name="connsiteY2" fmla="*/ 47625 h 804862"/>
                <a:gd name="connsiteX3" fmla="*/ 804863 w 823913"/>
                <a:gd name="connsiteY3" fmla="*/ 597693 h 804862"/>
                <a:gd name="connsiteX4" fmla="*/ 569119 w 823913"/>
                <a:gd name="connsiteY4" fmla="*/ 804862 h 8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913" h="804862">
                  <a:moveTo>
                    <a:pt x="0" y="100012"/>
                  </a:moveTo>
                  <a:lnTo>
                    <a:pt x="307181" y="0"/>
                  </a:lnTo>
                  <a:lnTo>
                    <a:pt x="823913" y="47625"/>
                  </a:lnTo>
                  <a:lnTo>
                    <a:pt x="804863" y="597693"/>
                  </a:lnTo>
                  <a:lnTo>
                    <a:pt x="569119" y="804862"/>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cxnSp>
          <p:nvCxnSpPr>
            <p:cNvPr id="22" name="Straight Connector 21"/>
            <p:cNvCxnSpPr>
              <a:cxnSpLocks/>
              <a:stCxn id="20" idx="3"/>
              <a:endCxn id="21" idx="2"/>
            </p:cNvCxnSpPr>
            <p:nvPr/>
          </p:nvCxnSpPr>
          <p:spPr>
            <a:xfrm flipV="1">
              <a:off x="7677639" y="2252803"/>
              <a:ext cx="247650" cy="1236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Footer Placeholder 2">
            <a:extLst>
              <a:ext uri="{FF2B5EF4-FFF2-40B4-BE49-F238E27FC236}">
                <a16:creationId xmlns:a16="http://schemas.microsoft.com/office/drawing/2014/main" id="{70F347FC-B87E-4F49-B877-D4967AA82CE0}"/>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A6D6D91B-24AF-A84D-ADB1-B129A258E3DF}"/>
              </a:ext>
            </a:extLst>
          </p:cNvPr>
          <p:cNvSpPr>
            <a:spLocks noGrp="1"/>
          </p:cNvSpPr>
          <p:nvPr>
            <p:ph type="sldNum" sz="quarter" idx="12"/>
          </p:nvPr>
        </p:nvSpPr>
        <p:spPr/>
        <p:txBody>
          <a:bodyPr/>
          <a:lstStyle/>
          <a:p>
            <a:fld id="{7AD14076-261D-44E2-B486-4068BDBB861D}" type="slidenum">
              <a:rPr lang="en-US" smtClean="0"/>
              <a:pPr/>
              <a:t>7</a:t>
            </a:fld>
            <a:endParaRPr lang="en-US"/>
          </a:p>
        </p:txBody>
      </p:sp>
    </p:spTree>
    <p:extLst>
      <p:ext uri="{BB962C8B-B14F-4D97-AF65-F5344CB8AC3E}">
        <p14:creationId xmlns:p14="http://schemas.microsoft.com/office/powerpoint/2010/main" val="155322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6837" b="7152"/>
          <a:stretch/>
        </p:blipFill>
        <p:spPr>
          <a:xfrm>
            <a:off x="529349" y="1047076"/>
            <a:ext cx="11112815" cy="5376672"/>
          </a:xfrm>
        </p:spPr>
      </p:pic>
      <p:sp>
        <p:nvSpPr>
          <p:cNvPr id="5" name="Rectangle 4"/>
          <p:cNvSpPr/>
          <p:nvPr/>
        </p:nvSpPr>
        <p:spPr>
          <a:xfrm>
            <a:off x="749583" y="5264605"/>
            <a:ext cx="812800" cy="785707"/>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cxnSp>
        <p:nvCxnSpPr>
          <p:cNvPr id="8" name="Straight Connector 7"/>
          <p:cNvCxnSpPr/>
          <p:nvPr/>
        </p:nvCxnSpPr>
        <p:spPr>
          <a:xfrm flipV="1">
            <a:off x="749583" y="3496013"/>
            <a:ext cx="1199632" cy="1768593"/>
          </a:xfrm>
          <a:prstGeom prst="line">
            <a:avLst/>
          </a:prstGeom>
          <a:ln w="2222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562383" y="5573168"/>
            <a:ext cx="3066061" cy="477144"/>
          </a:xfrm>
          <a:prstGeom prst="line">
            <a:avLst/>
          </a:prstGeom>
          <a:ln w="2222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stretch>
            <a:fillRect/>
          </a:stretch>
        </p:blipFill>
        <p:spPr>
          <a:xfrm>
            <a:off x="1967937" y="3521600"/>
            <a:ext cx="2630743" cy="2028237"/>
          </a:xfrm>
          <a:prstGeom prst="rect">
            <a:avLst/>
          </a:prstGeom>
          <a:noFill/>
          <a:ln w="25400">
            <a:solidFill>
              <a:schemeClr val="accent3">
                <a:lumMod val="60000"/>
                <a:lumOff val="40000"/>
              </a:schemeClr>
            </a:solidFill>
          </a:ln>
        </p:spPr>
      </p:pic>
      <p:sp>
        <p:nvSpPr>
          <p:cNvPr id="25" name="TextBox 24">
            <a:extLst>
              <a:ext uri="{FF2B5EF4-FFF2-40B4-BE49-F238E27FC236}">
                <a16:creationId xmlns:a16="http://schemas.microsoft.com/office/drawing/2014/main" id="{215398FC-B3A3-EF4D-9962-B29B868E931C}"/>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26" name="TextBox 25">
            <a:extLst>
              <a:ext uri="{FF2B5EF4-FFF2-40B4-BE49-F238E27FC236}">
                <a16:creationId xmlns:a16="http://schemas.microsoft.com/office/drawing/2014/main" id="{A8BF0F3F-6F61-5446-AE29-F40046498FEE}"/>
              </a:ext>
            </a:extLst>
          </p:cNvPr>
          <p:cNvSpPr txBox="1"/>
          <p:nvPr/>
        </p:nvSpPr>
        <p:spPr>
          <a:xfrm>
            <a:off x="7888940" y="1941766"/>
            <a:ext cx="4163153" cy="2447353"/>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8</a:t>
            </a:r>
            <a:r>
              <a:rPr lang="sv-SE" sz="1867" b="1" dirty="0">
                <a:solidFill>
                  <a:schemeClr val="bg1"/>
                </a:solidFill>
              </a:rPr>
              <a:t> × </a:t>
            </a:r>
            <a:r>
              <a:rPr lang="en-US" sz="1867" b="1" i="1" dirty="0">
                <a:solidFill>
                  <a:schemeClr val="bg1"/>
                </a:solidFill>
              </a:rPr>
              <a:t>8</a:t>
            </a:r>
            <a:r>
              <a:rPr lang="sv-SE" sz="1867" b="1" dirty="0">
                <a:solidFill>
                  <a:schemeClr val="bg1"/>
                </a:solidFill>
              </a:rPr>
              <a:t> × </a:t>
            </a:r>
            <a:r>
              <a:rPr lang="en-US" sz="1867" b="1" i="1" dirty="0">
                <a:solidFill>
                  <a:schemeClr val="bg1"/>
                </a:solidFill>
              </a:rPr>
              <a:t>8</a:t>
            </a:r>
          </a:p>
        </p:txBody>
      </p:sp>
      <p:grpSp>
        <p:nvGrpSpPr>
          <p:cNvPr id="3" name="Group 2"/>
          <p:cNvGrpSpPr/>
          <p:nvPr/>
        </p:nvGrpSpPr>
        <p:grpSpPr>
          <a:xfrm>
            <a:off x="8177928" y="1686334"/>
            <a:ext cx="3420145" cy="3420145"/>
            <a:chOff x="6239559" y="1264751"/>
            <a:chExt cx="2565109" cy="2565109"/>
          </a:xfrm>
        </p:grpSpPr>
        <p:sp>
          <p:nvSpPr>
            <p:cNvPr id="19" name="Rectangle 18"/>
            <p:cNvSpPr/>
            <p:nvPr/>
          </p:nvSpPr>
          <p:spPr>
            <a:xfrm>
              <a:off x="6649891" y="1979545"/>
              <a:ext cx="1773392" cy="1228475"/>
            </a:xfrm>
            <a:prstGeom prst="rect">
              <a:avLst/>
            </a:prstGeom>
            <a:solidFill>
              <a:schemeClr val="bg1">
                <a:alpha val="9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9559" y="1264751"/>
              <a:ext cx="2565109" cy="2565109"/>
            </a:xfrm>
            <a:prstGeom prst="rect">
              <a:avLst/>
            </a:prstGeom>
            <a:noFill/>
          </p:spPr>
        </p:pic>
        <p:sp>
          <p:nvSpPr>
            <p:cNvPr id="21" name="Freeform 20"/>
            <p:cNvSpPr/>
            <p:nvPr/>
          </p:nvSpPr>
          <p:spPr>
            <a:xfrm>
              <a:off x="7101376" y="2305050"/>
              <a:ext cx="576263" cy="707231"/>
            </a:xfrm>
            <a:custGeom>
              <a:avLst/>
              <a:gdLst>
                <a:gd name="connsiteX0" fmla="*/ 0 w 576263"/>
                <a:gd name="connsiteY0" fmla="*/ 0 h 707231"/>
                <a:gd name="connsiteX1" fmla="*/ 19050 w 576263"/>
                <a:gd name="connsiteY1" fmla="*/ 588169 h 707231"/>
                <a:gd name="connsiteX2" fmla="*/ 569119 w 576263"/>
                <a:gd name="connsiteY2" fmla="*/ 707231 h 707231"/>
                <a:gd name="connsiteX3" fmla="*/ 576263 w 576263"/>
                <a:gd name="connsiteY3" fmla="*/ 71438 h 707231"/>
                <a:gd name="connsiteX4" fmla="*/ 0 w 576263"/>
                <a:gd name="connsiteY4" fmla="*/ 0 h 707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63" h="707231">
                  <a:moveTo>
                    <a:pt x="0" y="0"/>
                  </a:moveTo>
                  <a:lnTo>
                    <a:pt x="19050" y="588169"/>
                  </a:lnTo>
                  <a:lnTo>
                    <a:pt x="569119" y="707231"/>
                  </a:lnTo>
                  <a:cubicBezTo>
                    <a:pt x="571500" y="495300"/>
                    <a:pt x="573882" y="283369"/>
                    <a:pt x="576263" y="71438"/>
                  </a:cubicBez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2" name="Freeform 21"/>
            <p:cNvSpPr/>
            <p:nvPr/>
          </p:nvSpPr>
          <p:spPr>
            <a:xfrm>
              <a:off x="7101376" y="2205037"/>
              <a:ext cx="823913" cy="807243"/>
            </a:xfrm>
            <a:custGeom>
              <a:avLst/>
              <a:gdLst>
                <a:gd name="connsiteX0" fmla="*/ 0 w 823913"/>
                <a:gd name="connsiteY0" fmla="*/ 100012 h 804862"/>
                <a:gd name="connsiteX1" fmla="*/ 307181 w 823913"/>
                <a:gd name="connsiteY1" fmla="*/ 0 h 804862"/>
                <a:gd name="connsiteX2" fmla="*/ 823913 w 823913"/>
                <a:gd name="connsiteY2" fmla="*/ 47625 h 804862"/>
                <a:gd name="connsiteX3" fmla="*/ 804863 w 823913"/>
                <a:gd name="connsiteY3" fmla="*/ 597693 h 804862"/>
                <a:gd name="connsiteX4" fmla="*/ 569119 w 823913"/>
                <a:gd name="connsiteY4" fmla="*/ 804862 h 8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913" h="804862">
                  <a:moveTo>
                    <a:pt x="0" y="100012"/>
                  </a:moveTo>
                  <a:lnTo>
                    <a:pt x="307181" y="0"/>
                  </a:lnTo>
                  <a:lnTo>
                    <a:pt x="823913" y="47625"/>
                  </a:lnTo>
                  <a:lnTo>
                    <a:pt x="804863" y="597693"/>
                  </a:lnTo>
                  <a:lnTo>
                    <a:pt x="569119" y="804862"/>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cxnSp>
          <p:nvCxnSpPr>
            <p:cNvPr id="23" name="Straight Connector 22"/>
            <p:cNvCxnSpPr>
              <a:stCxn id="21" idx="3"/>
              <a:endCxn id="22" idx="2"/>
            </p:cNvCxnSpPr>
            <p:nvPr/>
          </p:nvCxnSpPr>
          <p:spPr>
            <a:xfrm flipV="1">
              <a:off x="7677639" y="2252803"/>
              <a:ext cx="247650" cy="1236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Footer Placeholder 6">
            <a:extLst>
              <a:ext uri="{FF2B5EF4-FFF2-40B4-BE49-F238E27FC236}">
                <a16:creationId xmlns:a16="http://schemas.microsoft.com/office/drawing/2014/main" id="{F9ACC2BE-34DB-C14F-8109-BD55A72FE879}"/>
              </a:ext>
            </a:extLst>
          </p:cNvPr>
          <p:cNvSpPr>
            <a:spLocks noGrp="1"/>
          </p:cNvSpPr>
          <p:nvPr>
            <p:ph type="ftr" sz="quarter" idx="11"/>
          </p:nvPr>
        </p:nvSpPr>
        <p:spPr/>
        <p:txBody>
          <a:bodyPr/>
          <a:lstStyle/>
          <a:p>
            <a:r>
              <a:rPr lang="en-US"/>
              <a:t>Course: Voxel DAGs. /Ulf Assarsson</a:t>
            </a:r>
          </a:p>
        </p:txBody>
      </p:sp>
      <p:sp>
        <p:nvSpPr>
          <p:cNvPr id="9" name="Slide Number Placeholder 8">
            <a:extLst>
              <a:ext uri="{FF2B5EF4-FFF2-40B4-BE49-F238E27FC236}">
                <a16:creationId xmlns:a16="http://schemas.microsoft.com/office/drawing/2014/main" id="{A31BFEF7-5A13-A646-934A-6186686B3380}"/>
              </a:ext>
            </a:extLst>
          </p:cNvPr>
          <p:cNvSpPr>
            <a:spLocks noGrp="1"/>
          </p:cNvSpPr>
          <p:nvPr>
            <p:ph type="sldNum" sz="quarter" idx="12"/>
          </p:nvPr>
        </p:nvSpPr>
        <p:spPr/>
        <p:txBody>
          <a:bodyPr/>
          <a:lstStyle/>
          <a:p>
            <a:fld id="{7AD14076-261D-44E2-B486-4068BDBB861D}" type="slidenum">
              <a:rPr lang="en-US" smtClean="0"/>
              <a:pPr/>
              <a:t>8</a:t>
            </a:fld>
            <a:endParaRPr lang="en-US"/>
          </a:p>
        </p:txBody>
      </p:sp>
    </p:spTree>
    <p:extLst>
      <p:ext uri="{BB962C8B-B14F-4D97-AF65-F5344CB8AC3E}">
        <p14:creationId xmlns:p14="http://schemas.microsoft.com/office/powerpoint/2010/main" val="52082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3859" b="-15259"/>
          <a:stretch/>
        </p:blipFill>
        <p:spPr>
          <a:xfrm>
            <a:off x="526816" y="1047076"/>
            <a:ext cx="11115793" cy="6339840"/>
          </a:xfrm>
          <a:prstGeom prst="rect">
            <a:avLst/>
          </a:prstGeom>
        </p:spPr>
      </p:pic>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sp>
        <p:nvSpPr>
          <p:cNvPr id="7" name="TextBox 6">
            <a:extLst>
              <a:ext uri="{FF2B5EF4-FFF2-40B4-BE49-F238E27FC236}">
                <a16:creationId xmlns:a16="http://schemas.microsoft.com/office/drawing/2014/main" id="{10B665F4-CEA2-474C-B599-1CA6F51D6643}"/>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8" name="TextBox 7">
            <a:extLst>
              <a:ext uri="{FF2B5EF4-FFF2-40B4-BE49-F238E27FC236}">
                <a16:creationId xmlns:a16="http://schemas.microsoft.com/office/drawing/2014/main" id="{8B6AB80D-EC52-3842-8AD8-5E2BD90F420B}"/>
              </a:ext>
            </a:extLst>
          </p:cNvPr>
          <p:cNvSpPr txBox="1"/>
          <p:nvPr/>
        </p:nvSpPr>
        <p:spPr>
          <a:xfrm>
            <a:off x="7888940" y="1941767"/>
            <a:ext cx="4163153" cy="747646"/>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8</a:t>
            </a:r>
            <a:r>
              <a:rPr lang="sv-SE" sz="1867" b="1" dirty="0">
                <a:solidFill>
                  <a:schemeClr val="bg1"/>
                </a:solidFill>
              </a:rPr>
              <a:t> × </a:t>
            </a:r>
            <a:r>
              <a:rPr lang="en-US" sz="1867" b="1" i="1" dirty="0">
                <a:solidFill>
                  <a:schemeClr val="bg1"/>
                </a:solidFill>
              </a:rPr>
              <a:t>8</a:t>
            </a:r>
            <a:r>
              <a:rPr lang="sv-SE" sz="1867" b="1" dirty="0">
                <a:solidFill>
                  <a:schemeClr val="bg1"/>
                </a:solidFill>
              </a:rPr>
              <a:t> × </a:t>
            </a:r>
            <a:r>
              <a:rPr lang="en-US" sz="1867" b="1" i="1" dirty="0">
                <a:solidFill>
                  <a:schemeClr val="bg1"/>
                </a:solidFill>
              </a:rPr>
              <a:t>8</a:t>
            </a:r>
          </a:p>
        </p:txBody>
      </p:sp>
      <p:sp>
        <p:nvSpPr>
          <p:cNvPr id="3" name="Footer Placeholder 2">
            <a:extLst>
              <a:ext uri="{FF2B5EF4-FFF2-40B4-BE49-F238E27FC236}">
                <a16:creationId xmlns:a16="http://schemas.microsoft.com/office/drawing/2014/main" id="{E5BBD064-0A10-B041-ABFC-74D1C8B1B100}"/>
              </a:ext>
            </a:extLst>
          </p:cNvPr>
          <p:cNvSpPr>
            <a:spLocks noGrp="1"/>
          </p:cNvSpPr>
          <p:nvPr>
            <p:ph type="ftr" sz="quarter" idx="11"/>
          </p:nvPr>
        </p:nvSpPr>
        <p:spPr/>
        <p:txBody>
          <a:bodyPr/>
          <a:lstStyle/>
          <a:p>
            <a:r>
              <a:rPr lang="en-US"/>
              <a:t>Course: Voxel DAGs. /Ulf Assarsson</a:t>
            </a:r>
          </a:p>
        </p:txBody>
      </p:sp>
      <p:sp>
        <p:nvSpPr>
          <p:cNvPr id="9" name="Slide Number Placeholder 8">
            <a:extLst>
              <a:ext uri="{FF2B5EF4-FFF2-40B4-BE49-F238E27FC236}">
                <a16:creationId xmlns:a16="http://schemas.microsoft.com/office/drawing/2014/main" id="{1B6A7FF0-683A-FB45-A155-A474EBF34C57}"/>
              </a:ext>
            </a:extLst>
          </p:cNvPr>
          <p:cNvSpPr>
            <a:spLocks noGrp="1"/>
          </p:cNvSpPr>
          <p:nvPr>
            <p:ph type="sldNum" sz="quarter" idx="12"/>
          </p:nvPr>
        </p:nvSpPr>
        <p:spPr/>
        <p:txBody>
          <a:bodyPr/>
          <a:lstStyle/>
          <a:p>
            <a:fld id="{7AD14076-261D-44E2-B486-4068BDBB861D}" type="slidenum">
              <a:rPr lang="en-US" smtClean="0"/>
              <a:pPr/>
              <a:t>9</a:t>
            </a:fld>
            <a:endParaRPr lang="en-US"/>
          </a:p>
        </p:txBody>
      </p:sp>
    </p:spTree>
    <p:extLst>
      <p:ext uri="{BB962C8B-B14F-4D97-AF65-F5344CB8AC3E}">
        <p14:creationId xmlns:p14="http://schemas.microsoft.com/office/powerpoint/2010/main" val="248038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3988" b="-13427"/>
          <a:stretch/>
        </p:blipFill>
        <p:spPr>
          <a:xfrm>
            <a:off x="526816" y="1047076"/>
            <a:ext cx="11116545" cy="6217920"/>
          </a:xfrm>
          <a:prstGeom prst="rect">
            <a:avLst/>
          </a:prstGeom>
        </p:spPr>
      </p:pic>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sp>
        <p:nvSpPr>
          <p:cNvPr id="8" name="TextBox 7">
            <a:extLst>
              <a:ext uri="{FF2B5EF4-FFF2-40B4-BE49-F238E27FC236}">
                <a16:creationId xmlns:a16="http://schemas.microsoft.com/office/drawing/2014/main" id="{9CCC3859-9936-4A4D-9A33-97A695812CC7}"/>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9" name="TextBox 8">
            <a:extLst>
              <a:ext uri="{FF2B5EF4-FFF2-40B4-BE49-F238E27FC236}">
                <a16:creationId xmlns:a16="http://schemas.microsoft.com/office/drawing/2014/main" id="{ED27E488-3C6A-424F-A5DE-2A8D6349C1D0}"/>
              </a:ext>
            </a:extLst>
          </p:cNvPr>
          <p:cNvSpPr txBox="1"/>
          <p:nvPr/>
        </p:nvSpPr>
        <p:spPr>
          <a:xfrm>
            <a:off x="7888940" y="1941767"/>
            <a:ext cx="4163153" cy="747646"/>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16</a:t>
            </a:r>
            <a:r>
              <a:rPr lang="sv-SE" sz="1867" b="1" dirty="0">
                <a:solidFill>
                  <a:schemeClr val="bg1"/>
                </a:solidFill>
              </a:rPr>
              <a:t> × </a:t>
            </a:r>
            <a:r>
              <a:rPr lang="en-US" sz="1867" b="1" i="1" dirty="0">
                <a:solidFill>
                  <a:schemeClr val="bg1"/>
                </a:solidFill>
              </a:rPr>
              <a:t>16</a:t>
            </a:r>
            <a:r>
              <a:rPr lang="sv-SE" sz="1867" b="1" dirty="0">
                <a:solidFill>
                  <a:schemeClr val="bg1"/>
                </a:solidFill>
              </a:rPr>
              <a:t> × </a:t>
            </a:r>
            <a:r>
              <a:rPr lang="en-US" sz="1867" b="1" i="1" dirty="0">
                <a:solidFill>
                  <a:schemeClr val="bg1"/>
                </a:solidFill>
              </a:rPr>
              <a:t>16</a:t>
            </a:r>
          </a:p>
        </p:txBody>
      </p:sp>
      <p:sp>
        <p:nvSpPr>
          <p:cNvPr id="4" name="Footer Placeholder 3">
            <a:extLst>
              <a:ext uri="{FF2B5EF4-FFF2-40B4-BE49-F238E27FC236}">
                <a16:creationId xmlns:a16="http://schemas.microsoft.com/office/drawing/2014/main" id="{02F5BDA5-7645-374F-B924-03587F8E5E8E}"/>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5675E25F-FDD7-C24F-9AB0-DB46D15D2B8F}"/>
              </a:ext>
            </a:extLst>
          </p:cNvPr>
          <p:cNvSpPr>
            <a:spLocks noGrp="1"/>
          </p:cNvSpPr>
          <p:nvPr>
            <p:ph type="sldNum" sz="quarter" idx="12"/>
          </p:nvPr>
        </p:nvSpPr>
        <p:spPr/>
        <p:txBody>
          <a:bodyPr/>
          <a:lstStyle/>
          <a:p>
            <a:fld id="{7AD14076-261D-44E2-B486-4068BDBB861D}" type="slidenum">
              <a:rPr lang="en-US" smtClean="0"/>
              <a:pPr/>
              <a:t>10</a:t>
            </a:fld>
            <a:endParaRPr lang="en-US"/>
          </a:p>
        </p:txBody>
      </p:sp>
    </p:spTree>
    <p:extLst>
      <p:ext uri="{BB962C8B-B14F-4D97-AF65-F5344CB8AC3E}">
        <p14:creationId xmlns:p14="http://schemas.microsoft.com/office/powerpoint/2010/main" val="2148286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3873" b="-13873"/>
          <a:stretch/>
        </p:blipFill>
        <p:spPr>
          <a:xfrm>
            <a:off x="510391" y="1047076"/>
            <a:ext cx="11115040" cy="6252211"/>
          </a:xfrm>
          <a:prstGeom prst="rect">
            <a:avLst/>
          </a:prstGeom>
        </p:spPr>
      </p:pic>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sp>
        <p:nvSpPr>
          <p:cNvPr id="8" name="TextBox 7">
            <a:extLst>
              <a:ext uri="{FF2B5EF4-FFF2-40B4-BE49-F238E27FC236}">
                <a16:creationId xmlns:a16="http://schemas.microsoft.com/office/drawing/2014/main" id="{4DEE85D6-F662-A74D-A5F1-13D05EF5F250}"/>
              </a:ext>
            </a:extLst>
          </p:cNvPr>
          <p:cNvSpPr txBox="1"/>
          <p:nvPr/>
        </p:nvSpPr>
        <p:spPr>
          <a:xfrm>
            <a:off x="7871011" y="1063531"/>
            <a:ext cx="4181082" cy="790088"/>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Epic Citadel</a:t>
            </a:r>
          </a:p>
          <a:p>
            <a:r>
              <a:rPr lang="en-US" sz="1867" b="1" dirty="0">
                <a:solidFill>
                  <a:schemeClr val="bg1"/>
                </a:solidFill>
              </a:rPr>
              <a:t>Resolution: 128K </a:t>
            </a:r>
            <a:r>
              <a:rPr lang="sv-SE" sz="1867" b="1" dirty="0">
                <a:solidFill>
                  <a:schemeClr val="bg1"/>
                </a:solidFill>
              </a:rPr>
              <a:t>× </a:t>
            </a:r>
            <a:r>
              <a:rPr lang="en-US" sz="1867" b="1" dirty="0">
                <a:solidFill>
                  <a:schemeClr val="bg1"/>
                </a:solidFill>
              </a:rPr>
              <a:t>128K </a:t>
            </a:r>
            <a:r>
              <a:rPr lang="sv-SE" sz="1867" b="1" dirty="0">
                <a:solidFill>
                  <a:schemeClr val="bg1"/>
                </a:solidFill>
              </a:rPr>
              <a:t>× </a:t>
            </a:r>
            <a:r>
              <a:rPr lang="en-US" sz="1867" b="1" dirty="0">
                <a:solidFill>
                  <a:schemeClr val="bg1"/>
                </a:solidFill>
              </a:rPr>
              <a:t>128K</a:t>
            </a:r>
            <a:endParaRPr lang="sv-SE" sz="1867" b="1" dirty="0">
              <a:solidFill>
                <a:schemeClr val="bg1"/>
              </a:solidFill>
            </a:endParaRPr>
          </a:p>
        </p:txBody>
      </p:sp>
      <p:sp>
        <p:nvSpPr>
          <p:cNvPr id="9" name="TextBox 8">
            <a:extLst>
              <a:ext uri="{FF2B5EF4-FFF2-40B4-BE49-F238E27FC236}">
                <a16:creationId xmlns:a16="http://schemas.microsoft.com/office/drawing/2014/main" id="{DAC2DC90-4663-AD47-87D6-367ADB8F2B3D}"/>
              </a:ext>
            </a:extLst>
          </p:cNvPr>
          <p:cNvSpPr txBox="1"/>
          <p:nvPr/>
        </p:nvSpPr>
        <p:spPr>
          <a:xfrm>
            <a:off x="7888940" y="1941767"/>
            <a:ext cx="4163153" cy="747646"/>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i="1" dirty="0">
                <a:solidFill>
                  <a:schemeClr val="bg1"/>
                </a:solidFill>
              </a:rPr>
              <a:t>Identical colors are identical sub volumes of size 16</a:t>
            </a:r>
            <a:r>
              <a:rPr lang="sv-SE" sz="1867" b="1" dirty="0">
                <a:solidFill>
                  <a:schemeClr val="bg1"/>
                </a:solidFill>
              </a:rPr>
              <a:t> × </a:t>
            </a:r>
            <a:r>
              <a:rPr lang="en-US" sz="1867" b="1" i="1" dirty="0">
                <a:solidFill>
                  <a:schemeClr val="bg1"/>
                </a:solidFill>
              </a:rPr>
              <a:t>16</a:t>
            </a:r>
            <a:r>
              <a:rPr lang="sv-SE" sz="1867" b="1" dirty="0">
                <a:solidFill>
                  <a:schemeClr val="bg1"/>
                </a:solidFill>
              </a:rPr>
              <a:t> × </a:t>
            </a:r>
            <a:r>
              <a:rPr lang="en-US" sz="1867" b="1" i="1" dirty="0">
                <a:solidFill>
                  <a:schemeClr val="bg1"/>
                </a:solidFill>
              </a:rPr>
              <a:t>16</a:t>
            </a:r>
          </a:p>
        </p:txBody>
      </p:sp>
      <p:sp>
        <p:nvSpPr>
          <p:cNvPr id="4" name="Footer Placeholder 3">
            <a:extLst>
              <a:ext uri="{FF2B5EF4-FFF2-40B4-BE49-F238E27FC236}">
                <a16:creationId xmlns:a16="http://schemas.microsoft.com/office/drawing/2014/main" id="{5BAA8CA5-5686-9446-A479-61699E8FE254}"/>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03FBC121-D07F-A246-AB00-7ABB8C5F13A2}"/>
              </a:ext>
            </a:extLst>
          </p:cNvPr>
          <p:cNvSpPr>
            <a:spLocks noGrp="1"/>
          </p:cNvSpPr>
          <p:nvPr>
            <p:ph type="sldNum" sz="quarter" idx="12"/>
          </p:nvPr>
        </p:nvSpPr>
        <p:spPr/>
        <p:txBody>
          <a:bodyPr/>
          <a:lstStyle/>
          <a:p>
            <a:fld id="{7AD14076-261D-44E2-B486-4068BDBB861D}" type="slidenum">
              <a:rPr lang="en-US" smtClean="0"/>
              <a:pPr/>
              <a:t>11</a:t>
            </a:fld>
            <a:endParaRPr lang="en-US"/>
          </a:p>
        </p:txBody>
      </p:sp>
    </p:spTree>
    <p:extLst>
      <p:ext uri="{BB962C8B-B14F-4D97-AF65-F5344CB8AC3E}">
        <p14:creationId xmlns:p14="http://schemas.microsoft.com/office/powerpoint/2010/main" val="252275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b="13381"/>
          <a:stretch/>
        </p:blipFill>
        <p:spPr>
          <a:xfrm>
            <a:off x="455999" y="1007715"/>
            <a:ext cx="11280000" cy="5496000"/>
          </a:xfrm>
        </p:spPr>
      </p:pic>
      <p:pic>
        <p:nvPicPr>
          <p:cNvPr id="3" name="Picture 2"/>
          <p:cNvPicPr>
            <a:picLocks noChangeAspect="1"/>
          </p:cNvPicPr>
          <p:nvPr/>
        </p:nvPicPr>
        <p:blipFill>
          <a:blip r:embed="rId4"/>
          <a:stretch>
            <a:fillRect/>
          </a:stretch>
        </p:blipFill>
        <p:spPr>
          <a:xfrm>
            <a:off x="151693" y="4680018"/>
            <a:ext cx="2253304" cy="2112961"/>
          </a:xfrm>
          <a:prstGeom prst="rect">
            <a:avLst/>
          </a:prstGeom>
          <a:ln w="22225">
            <a:solidFill>
              <a:schemeClr val="tx1"/>
            </a:solidFill>
          </a:ln>
        </p:spPr>
      </p:pic>
      <p:sp>
        <p:nvSpPr>
          <p:cNvPr id="6" name="TextBox 5"/>
          <p:cNvSpPr txBox="1"/>
          <p:nvPr/>
        </p:nvSpPr>
        <p:spPr>
          <a:xfrm>
            <a:off x="8319413" y="1063531"/>
            <a:ext cx="3260231" cy="1939377"/>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Hairball</a:t>
            </a:r>
          </a:p>
          <a:p>
            <a:r>
              <a:rPr lang="en-US" sz="1867" b="1" dirty="0">
                <a:solidFill>
                  <a:schemeClr val="bg1"/>
                </a:solidFill>
              </a:rPr>
              <a:t>Resolution: 8K</a:t>
            </a:r>
            <a:r>
              <a:rPr lang="sv-SE" sz="1867" b="1" dirty="0">
                <a:solidFill>
                  <a:schemeClr val="bg1"/>
                </a:solidFill>
              </a:rPr>
              <a:t> × </a:t>
            </a:r>
            <a:r>
              <a:rPr lang="en-US" sz="1867" b="1" dirty="0">
                <a:solidFill>
                  <a:schemeClr val="bg1"/>
                </a:solidFill>
              </a:rPr>
              <a:t>8K</a:t>
            </a:r>
            <a:r>
              <a:rPr lang="sv-SE" sz="1867" b="1" dirty="0">
                <a:solidFill>
                  <a:schemeClr val="bg1"/>
                </a:solidFill>
              </a:rPr>
              <a:t> × </a:t>
            </a:r>
            <a:r>
              <a:rPr lang="en-US" sz="1867" b="1" dirty="0">
                <a:solidFill>
                  <a:schemeClr val="bg1"/>
                </a:solidFill>
              </a:rPr>
              <a:t>8K</a:t>
            </a:r>
          </a:p>
          <a:p>
            <a:r>
              <a:rPr lang="en-US" sz="1867" b="1" dirty="0">
                <a:solidFill>
                  <a:schemeClr val="bg1"/>
                </a:solidFill>
              </a:rPr>
              <a:t>Number of nodes </a:t>
            </a:r>
          </a:p>
          <a:p>
            <a:r>
              <a:rPr lang="en-US" sz="1867" b="1" dirty="0">
                <a:solidFill>
                  <a:schemeClr val="bg1"/>
                </a:solidFill>
              </a:rPr>
              <a:t>    SVO: 781 million</a:t>
            </a:r>
          </a:p>
          <a:p>
            <a:r>
              <a:rPr lang="en-US" sz="1867" b="1" dirty="0">
                <a:solidFill>
                  <a:schemeClr val="bg1"/>
                </a:solidFill>
              </a:rPr>
              <a:t>    DAG: 44 million</a:t>
            </a:r>
            <a:r>
              <a:rPr lang="en-US" sz="1867" b="1" i="1" dirty="0">
                <a:solidFill>
                  <a:schemeClr val="bg1"/>
                </a:solidFill>
              </a:rPr>
              <a:t> (5.6%)      </a:t>
            </a:r>
            <a:endParaRPr lang="sv-SE" sz="1867" b="1" i="1" dirty="0">
              <a:solidFill>
                <a:schemeClr val="bg1"/>
              </a:solidFill>
            </a:endParaRPr>
          </a:p>
        </p:txBody>
      </p:sp>
      <p:sp>
        <p:nvSpPr>
          <p:cNvPr id="7" name="TextBox 6"/>
          <p:cNvSpPr txBox="1"/>
          <p:nvPr/>
        </p:nvSpPr>
        <p:spPr>
          <a:xfrm>
            <a:off x="8319411" y="3026421"/>
            <a:ext cx="3260231" cy="954300"/>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1867" b="1" i="1" dirty="0">
                <a:solidFill>
                  <a:schemeClr val="bg1"/>
                </a:solidFill>
              </a:rPr>
              <a:t>Identical colors are identical sub volumes of size 4</a:t>
            </a:r>
            <a:r>
              <a:rPr lang="sv-SE" sz="1867" b="1" dirty="0">
                <a:solidFill>
                  <a:schemeClr val="bg1"/>
                </a:solidFill>
              </a:rPr>
              <a:t> × 4 × 4</a:t>
            </a:r>
            <a:endParaRPr lang="en-US" sz="1867" b="1" i="1" dirty="0">
              <a:solidFill>
                <a:schemeClr val="bg1"/>
              </a:solidFill>
            </a:endParaRPr>
          </a:p>
        </p:txBody>
      </p:sp>
      <p:sp>
        <p:nvSpPr>
          <p:cNvPr id="4" name="Footer Placeholder 3">
            <a:extLst>
              <a:ext uri="{FF2B5EF4-FFF2-40B4-BE49-F238E27FC236}">
                <a16:creationId xmlns:a16="http://schemas.microsoft.com/office/drawing/2014/main" id="{504CF7E2-3299-794E-B94E-2E7762EABF2A}"/>
              </a:ext>
            </a:extLst>
          </p:cNvPr>
          <p:cNvSpPr>
            <a:spLocks noGrp="1"/>
          </p:cNvSpPr>
          <p:nvPr>
            <p:ph type="ftr" sz="quarter" idx="11"/>
          </p:nvPr>
        </p:nvSpPr>
        <p:spPr/>
        <p:txBody>
          <a:bodyPr/>
          <a:lstStyle/>
          <a:p>
            <a:r>
              <a:rPr lang="en-US"/>
              <a:t>Course: Voxel DAGs. /Ulf Assarsson</a:t>
            </a:r>
          </a:p>
        </p:txBody>
      </p:sp>
      <p:sp>
        <p:nvSpPr>
          <p:cNvPr id="8" name="Slide Number Placeholder 7">
            <a:extLst>
              <a:ext uri="{FF2B5EF4-FFF2-40B4-BE49-F238E27FC236}">
                <a16:creationId xmlns:a16="http://schemas.microsoft.com/office/drawing/2014/main" id="{A46BC76F-7987-844A-A812-9CD0CE954BF6}"/>
              </a:ext>
            </a:extLst>
          </p:cNvPr>
          <p:cNvSpPr>
            <a:spLocks noGrp="1"/>
          </p:cNvSpPr>
          <p:nvPr>
            <p:ph type="sldNum" sz="quarter" idx="12"/>
          </p:nvPr>
        </p:nvSpPr>
        <p:spPr/>
        <p:txBody>
          <a:bodyPr/>
          <a:lstStyle/>
          <a:p>
            <a:fld id="{7AD14076-261D-44E2-B486-4068BDBB861D}" type="slidenum">
              <a:rPr lang="en-US" smtClean="0"/>
              <a:pPr/>
              <a:t>12</a:t>
            </a:fld>
            <a:endParaRPr lang="en-US"/>
          </a:p>
        </p:txBody>
      </p:sp>
    </p:spTree>
    <p:extLst>
      <p:ext uri="{BB962C8B-B14F-4D97-AF65-F5344CB8AC3E}">
        <p14:creationId xmlns:p14="http://schemas.microsoft.com/office/powerpoint/2010/main" val="117901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b="13381"/>
          <a:stretch/>
        </p:blipFill>
        <p:spPr>
          <a:xfrm>
            <a:off x="455999" y="1007715"/>
            <a:ext cx="11280000" cy="5496000"/>
          </a:xfrm>
        </p:spPr>
      </p:pic>
      <p:sp>
        <p:nvSpPr>
          <p:cNvPr id="2" name="Title 1"/>
          <p:cNvSpPr>
            <a:spLocks noGrp="1"/>
          </p:cNvSpPr>
          <p:nvPr>
            <p:ph type="title"/>
          </p:nvPr>
        </p:nvSpPr>
        <p:spPr/>
        <p:txBody>
          <a:bodyPr/>
          <a:lstStyle/>
          <a:p>
            <a:r>
              <a:rPr lang="en-US" sz="3733" dirty="0"/>
              <a:t>Visualizing Identical </a:t>
            </a:r>
            <a:r>
              <a:rPr lang="en-US" sz="3733" dirty="0" err="1"/>
              <a:t>Subtrees</a:t>
            </a:r>
            <a:endParaRPr lang="sv-SE" sz="3733" dirty="0"/>
          </a:p>
        </p:txBody>
      </p:sp>
      <p:pic>
        <p:nvPicPr>
          <p:cNvPr id="6" name="Picture 5"/>
          <p:cNvPicPr>
            <a:picLocks noChangeAspect="1"/>
          </p:cNvPicPr>
          <p:nvPr/>
        </p:nvPicPr>
        <p:blipFill>
          <a:blip r:embed="rId4"/>
          <a:stretch>
            <a:fillRect/>
          </a:stretch>
        </p:blipFill>
        <p:spPr>
          <a:xfrm>
            <a:off x="151693" y="4680018"/>
            <a:ext cx="2253304" cy="2112961"/>
          </a:xfrm>
          <a:prstGeom prst="rect">
            <a:avLst/>
          </a:prstGeom>
          <a:ln w="22225">
            <a:solidFill>
              <a:schemeClr val="tx1"/>
            </a:solidFill>
          </a:ln>
        </p:spPr>
      </p:pic>
      <p:grpSp>
        <p:nvGrpSpPr>
          <p:cNvPr id="26" name="Group 25"/>
          <p:cNvGrpSpPr/>
          <p:nvPr/>
        </p:nvGrpSpPr>
        <p:grpSpPr>
          <a:xfrm>
            <a:off x="8808907" y="4795338"/>
            <a:ext cx="2780422" cy="1494627"/>
            <a:chOff x="3956998" y="3456226"/>
            <a:chExt cx="2085316" cy="1120970"/>
          </a:xfrm>
        </p:grpSpPr>
        <p:sp>
          <p:nvSpPr>
            <p:cNvPr id="8" name="TextBox 7"/>
            <p:cNvSpPr txBox="1"/>
            <p:nvPr/>
          </p:nvSpPr>
          <p:spPr>
            <a:xfrm>
              <a:off x="3956998" y="3456226"/>
              <a:ext cx="2085316" cy="1120970"/>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noAutofit/>
            </a:bodyPr>
            <a:lstStyle/>
            <a:p>
              <a:r>
                <a:rPr lang="en-US" sz="1867" b="1" dirty="0">
                  <a:solidFill>
                    <a:schemeClr val="bg1"/>
                  </a:solidFill>
                </a:rPr>
                <a:t>Node occurrence</a:t>
              </a:r>
            </a:p>
            <a:p>
              <a:endParaRPr lang="sv-SE" sz="1867" b="1" dirty="0">
                <a:solidFill>
                  <a:schemeClr val="bg1"/>
                </a:solidFill>
              </a:endParaRPr>
            </a:p>
          </p:txBody>
        </p:sp>
        <p:grpSp>
          <p:nvGrpSpPr>
            <p:cNvPr id="10" name="Group 9"/>
            <p:cNvGrpSpPr/>
            <p:nvPr/>
          </p:nvGrpSpPr>
          <p:grpSpPr>
            <a:xfrm>
              <a:off x="4045382" y="3692815"/>
              <a:ext cx="1006612" cy="284742"/>
              <a:chOff x="4045382" y="3692815"/>
              <a:chExt cx="1006612" cy="284742"/>
            </a:xfrm>
          </p:grpSpPr>
          <p:sp>
            <p:nvSpPr>
              <p:cNvPr id="5" name="Rectangle 4"/>
              <p:cNvSpPr/>
              <p:nvPr/>
            </p:nvSpPr>
            <p:spPr>
              <a:xfrm>
                <a:off x="4045382" y="3743774"/>
                <a:ext cx="225010" cy="205860"/>
              </a:xfrm>
              <a:prstGeom prst="rect">
                <a:avLst/>
              </a:prstGeom>
              <a:solidFill>
                <a:srgbClr val="CE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TextBox 8"/>
              <p:cNvSpPr txBox="1"/>
              <p:nvPr/>
            </p:nvSpPr>
            <p:spPr>
              <a:xfrm>
                <a:off x="4265480" y="3692815"/>
                <a:ext cx="786514" cy="284742"/>
              </a:xfrm>
              <a:prstGeom prst="rect">
                <a:avLst/>
              </a:prstGeom>
              <a:noFill/>
            </p:spPr>
            <p:txBody>
              <a:bodyPr wrap="none" rtlCol="0">
                <a:spAutoFit/>
              </a:bodyPr>
              <a:lstStyle/>
              <a:p>
                <a:r>
                  <a:rPr lang="en-US" sz="1867" dirty="0">
                    <a:solidFill>
                      <a:schemeClr val="bg1"/>
                    </a:solidFill>
                  </a:rPr>
                  <a:t>370 586</a:t>
                </a:r>
                <a:endParaRPr lang="sv-SE" sz="1867" dirty="0">
                  <a:solidFill>
                    <a:schemeClr val="bg1"/>
                  </a:solidFill>
                </a:endParaRPr>
              </a:p>
            </p:txBody>
          </p:sp>
        </p:grpSp>
        <p:grpSp>
          <p:nvGrpSpPr>
            <p:cNvPr id="11" name="Group 10"/>
            <p:cNvGrpSpPr/>
            <p:nvPr/>
          </p:nvGrpSpPr>
          <p:grpSpPr>
            <a:xfrm>
              <a:off x="4045382" y="3950630"/>
              <a:ext cx="908027" cy="284742"/>
              <a:chOff x="4045382" y="3692815"/>
              <a:chExt cx="908027" cy="284742"/>
            </a:xfrm>
          </p:grpSpPr>
          <p:sp>
            <p:nvSpPr>
              <p:cNvPr id="12" name="Rectangle 11"/>
              <p:cNvSpPr/>
              <p:nvPr/>
            </p:nvSpPr>
            <p:spPr>
              <a:xfrm>
                <a:off x="4045382" y="3743774"/>
                <a:ext cx="225010" cy="205860"/>
              </a:xfrm>
              <a:prstGeom prst="rect">
                <a:avLst/>
              </a:prstGeom>
              <a:solidFill>
                <a:srgbClr val="01D50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TextBox 12"/>
              <p:cNvSpPr txBox="1"/>
              <p:nvPr/>
            </p:nvSpPr>
            <p:spPr>
              <a:xfrm>
                <a:off x="4265480" y="3692815"/>
                <a:ext cx="687929" cy="284742"/>
              </a:xfrm>
              <a:prstGeom prst="rect">
                <a:avLst/>
              </a:prstGeom>
              <a:noFill/>
            </p:spPr>
            <p:txBody>
              <a:bodyPr wrap="none" rtlCol="0">
                <a:spAutoFit/>
              </a:bodyPr>
              <a:lstStyle/>
              <a:p>
                <a:r>
                  <a:rPr lang="en-US" sz="1867" dirty="0">
                    <a:solidFill>
                      <a:schemeClr val="bg1"/>
                    </a:solidFill>
                  </a:rPr>
                  <a:t>70 915</a:t>
                </a:r>
                <a:endParaRPr lang="sv-SE" sz="1867" dirty="0">
                  <a:solidFill>
                    <a:schemeClr val="bg1"/>
                  </a:solidFill>
                </a:endParaRPr>
              </a:p>
            </p:txBody>
          </p:sp>
        </p:grpSp>
        <p:grpSp>
          <p:nvGrpSpPr>
            <p:cNvPr id="14" name="Group 13"/>
            <p:cNvGrpSpPr/>
            <p:nvPr/>
          </p:nvGrpSpPr>
          <p:grpSpPr>
            <a:xfrm>
              <a:off x="4045382" y="4207449"/>
              <a:ext cx="908027" cy="284742"/>
              <a:chOff x="4045382" y="3692815"/>
              <a:chExt cx="908027" cy="284742"/>
            </a:xfrm>
          </p:grpSpPr>
          <p:sp>
            <p:nvSpPr>
              <p:cNvPr id="15" name="Rectangle 14"/>
              <p:cNvSpPr/>
              <p:nvPr/>
            </p:nvSpPr>
            <p:spPr>
              <a:xfrm>
                <a:off x="4045382" y="3743774"/>
                <a:ext cx="225010" cy="205860"/>
              </a:xfrm>
              <a:prstGeom prst="rect">
                <a:avLst/>
              </a:prstGeom>
              <a:solidFill>
                <a:srgbClr val="0000C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TextBox 15"/>
              <p:cNvSpPr txBox="1"/>
              <p:nvPr/>
            </p:nvSpPr>
            <p:spPr>
              <a:xfrm>
                <a:off x="4265480" y="3692815"/>
                <a:ext cx="687929" cy="284742"/>
              </a:xfrm>
              <a:prstGeom prst="rect">
                <a:avLst/>
              </a:prstGeom>
              <a:noFill/>
            </p:spPr>
            <p:txBody>
              <a:bodyPr wrap="none" rtlCol="0">
                <a:spAutoFit/>
              </a:bodyPr>
              <a:lstStyle/>
              <a:p>
                <a:r>
                  <a:rPr lang="en-US" sz="1867" dirty="0">
                    <a:solidFill>
                      <a:schemeClr val="bg1"/>
                    </a:solidFill>
                  </a:rPr>
                  <a:t>69 974</a:t>
                </a:r>
                <a:endParaRPr lang="sv-SE" sz="1867" dirty="0">
                  <a:solidFill>
                    <a:schemeClr val="bg1"/>
                  </a:solidFill>
                </a:endParaRPr>
              </a:p>
            </p:txBody>
          </p:sp>
        </p:grpSp>
        <p:grpSp>
          <p:nvGrpSpPr>
            <p:cNvPr id="17" name="Group 16"/>
            <p:cNvGrpSpPr/>
            <p:nvPr/>
          </p:nvGrpSpPr>
          <p:grpSpPr>
            <a:xfrm>
              <a:off x="5017192" y="3692815"/>
              <a:ext cx="908027" cy="284742"/>
              <a:chOff x="4045382" y="3692815"/>
              <a:chExt cx="908027" cy="284742"/>
            </a:xfrm>
          </p:grpSpPr>
          <p:sp>
            <p:nvSpPr>
              <p:cNvPr id="18" name="Rectangle 17"/>
              <p:cNvSpPr/>
              <p:nvPr/>
            </p:nvSpPr>
            <p:spPr>
              <a:xfrm>
                <a:off x="4045382" y="3743774"/>
                <a:ext cx="225010" cy="205860"/>
              </a:xfrm>
              <a:prstGeom prst="rect">
                <a:avLst/>
              </a:prstGeom>
              <a:solidFill>
                <a:srgbClr val="EA00E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9" name="TextBox 18"/>
              <p:cNvSpPr txBox="1"/>
              <p:nvPr/>
            </p:nvSpPr>
            <p:spPr>
              <a:xfrm>
                <a:off x="4265480" y="3692815"/>
                <a:ext cx="687929" cy="284742"/>
              </a:xfrm>
              <a:prstGeom prst="rect">
                <a:avLst/>
              </a:prstGeom>
              <a:noFill/>
            </p:spPr>
            <p:txBody>
              <a:bodyPr wrap="none" rtlCol="0">
                <a:spAutoFit/>
              </a:bodyPr>
              <a:lstStyle/>
              <a:p>
                <a:r>
                  <a:rPr lang="en-US" sz="1867" dirty="0">
                    <a:solidFill>
                      <a:schemeClr val="bg1"/>
                    </a:solidFill>
                  </a:rPr>
                  <a:t>37 326</a:t>
                </a:r>
                <a:endParaRPr lang="sv-SE" sz="1867" dirty="0">
                  <a:solidFill>
                    <a:schemeClr val="bg1"/>
                  </a:solidFill>
                </a:endParaRPr>
              </a:p>
            </p:txBody>
          </p:sp>
        </p:grpSp>
        <p:grpSp>
          <p:nvGrpSpPr>
            <p:cNvPr id="20" name="Group 19"/>
            <p:cNvGrpSpPr/>
            <p:nvPr/>
          </p:nvGrpSpPr>
          <p:grpSpPr>
            <a:xfrm>
              <a:off x="5017192" y="3950630"/>
              <a:ext cx="908027" cy="284742"/>
              <a:chOff x="4045382" y="3692815"/>
              <a:chExt cx="908027" cy="284742"/>
            </a:xfrm>
          </p:grpSpPr>
          <p:sp>
            <p:nvSpPr>
              <p:cNvPr id="21" name="Rectangle 20"/>
              <p:cNvSpPr/>
              <p:nvPr/>
            </p:nvSpPr>
            <p:spPr>
              <a:xfrm>
                <a:off x="4045382" y="3743774"/>
                <a:ext cx="225010" cy="205860"/>
              </a:xfrm>
              <a:prstGeom prst="rect">
                <a:avLst/>
              </a:prstGeom>
              <a:solidFill>
                <a:srgbClr val="ECEC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2" name="TextBox 21"/>
              <p:cNvSpPr txBox="1"/>
              <p:nvPr/>
            </p:nvSpPr>
            <p:spPr>
              <a:xfrm>
                <a:off x="4265480" y="3692815"/>
                <a:ext cx="687929" cy="284742"/>
              </a:xfrm>
              <a:prstGeom prst="rect">
                <a:avLst/>
              </a:prstGeom>
              <a:noFill/>
            </p:spPr>
            <p:txBody>
              <a:bodyPr wrap="none" rtlCol="0">
                <a:spAutoFit/>
              </a:bodyPr>
              <a:lstStyle/>
              <a:p>
                <a:r>
                  <a:rPr lang="en-US" sz="1867" dirty="0">
                    <a:solidFill>
                      <a:schemeClr val="bg1"/>
                    </a:solidFill>
                  </a:rPr>
                  <a:t>10 987</a:t>
                </a:r>
                <a:endParaRPr lang="sv-SE" sz="1867" dirty="0">
                  <a:solidFill>
                    <a:schemeClr val="bg1"/>
                  </a:solidFill>
                </a:endParaRPr>
              </a:p>
            </p:txBody>
          </p:sp>
        </p:grpSp>
        <p:grpSp>
          <p:nvGrpSpPr>
            <p:cNvPr id="23" name="Group 22"/>
            <p:cNvGrpSpPr/>
            <p:nvPr/>
          </p:nvGrpSpPr>
          <p:grpSpPr>
            <a:xfrm>
              <a:off x="5017192" y="4207449"/>
              <a:ext cx="1006612" cy="284742"/>
              <a:chOff x="4045382" y="3692815"/>
              <a:chExt cx="1006612" cy="284742"/>
            </a:xfrm>
          </p:grpSpPr>
          <p:sp>
            <p:nvSpPr>
              <p:cNvPr id="24" name="Rectangle 23"/>
              <p:cNvSpPr/>
              <p:nvPr/>
            </p:nvSpPr>
            <p:spPr>
              <a:xfrm>
                <a:off x="4045382" y="3743774"/>
                <a:ext cx="225010" cy="205860"/>
              </a:xfrm>
              <a:prstGeom prst="rect">
                <a:avLst/>
              </a:prstGeom>
              <a:solidFill>
                <a:srgbClr val="00DBD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5" name="TextBox 24"/>
              <p:cNvSpPr txBox="1"/>
              <p:nvPr/>
            </p:nvSpPr>
            <p:spPr>
              <a:xfrm>
                <a:off x="4265480" y="3692815"/>
                <a:ext cx="786514" cy="284742"/>
              </a:xfrm>
              <a:prstGeom prst="rect">
                <a:avLst/>
              </a:prstGeom>
              <a:noFill/>
            </p:spPr>
            <p:txBody>
              <a:bodyPr wrap="none" rtlCol="0">
                <a:spAutoFit/>
              </a:bodyPr>
              <a:lstStyle/>
              <a:p>
                <a:r>
                  <a:rPr lang="en-US" sz="1867" dirty="0">
                    <a:solidFill>
                      <a:schemeClr val="bg1"/>
                    </a:solidFill>
                  </a:rPr>
                  <a:t>275 143</a:t>
                </a:r>
                <a:endParaRPr lang="sv-SE" sz="1867" dirty="0">
                  <a:solidFill>
                    <a:schemeClr val="bg1"/>
                  </a:solidFill>
                </a:endParaRPr>
              </a:p>
            </p:txBody>
          </p:sp>
        </p:grpSp>
      </p:grpSp>
      <p:sp>
        <p:nvSpPr>
          <p:cNvPr id="3" name="Footer Placeholder 2">
            <a:extLst>
              <a:ext uri="{FF2B5EF4-FFF2-40B4-BE49-F238E27FC236}">
                <a16:creationId xmlns:a16="http://schemas.microsoft.com/office/drawing/2014/main" id="{BF5AFD64-F137-BF49-830E-DB46C6EF812D}"/>
              </a:ext>
            </a:extLst>
          </p:cNvPr>
          <p:cNvSpPr>
            <a:spLocks noGrp="1"/>
          </p:cNvSpPr>
          <p:nvPr>
            <p:ph type="ftr" sz="quarter" idx="11"/>
          </p:nvPr>
        </p:nvSpPr>
        <p:spPr/>
        <p:txBody>
          <a:bodyPr/>
          <a:lstStyle/>
          <a:p>
            <a:r>
              <a:rPr lang="en-US"/>
              <a:t>Course: Voxel DAGs. /Ulf Assarsson</a:t>
            </a:r>
          </a:p>
        </p:txBody>
      </p:sp>
      <p:sp>
        <p:nvSpPr>
          <p:cNvPr id="4" name="Slide Number Placeholder 3">
            <a:extLst>
              <a:ext uri="{FF2B5EF4-FFF2-40B4-BE49-F238E27FC236}">
                <a16:creationId xmlns:a16="http://schemas.microsoft.com/office/drawing/2014/main" id="{5E9EE5E7-7E51-6145-A198-70B78D056E5F}"/>
              </a:ext>
            </a:extLst>
          </p:cNvPr>
          <p:cNvSpPr>
            <a:spLocks noGrp="1"/>
          </p:cNvSpPr>
          <p:nvPr>
            <p:ph type="sldNum" sz="quarter" idx="12"/>
          </p:nvPr>
        </p:nvSpPr>
        <p:spPr/>
        <p:txBody>
          <a:bodyPr/>
          <a:lstStyle/>
          <a:p>
            <a:fld id="{7AD14076-261D-44E2-B486-4068BDBB861D}" type="slidenum">
              <a:rPr lang="en-US" smtClean="0"/>
              <a:pPr/>
              <a:t>13</a:t>
            </a:fld>
            <a:endParaRPr lang="en-US"/>
          </a:p>
        </p:txBody>
      </p:sp>
      <p:sp>
        <p:nvSpPr>
          <p:cNvPr id="27" name="TextBox 26">
            <a:extLst>
              <a:ext uri="{FF2B5EF4-FFF2-40B4-BE49-F238E27FC236}">
                <a16:creationId xmlns:a16="http://schemas.microsoft.com/office/drawing/2014/main" id="{DE83405A-6B67-7345-9C34-CE2BEFFFAEA5}"/>
              </a:ext>
            </a:extLst>
          </p:cNvPr>
          <p:cNvSpPr txBox="1"/>
          <p:nvPr/>
        </p:nvSpPr>
        <p:spPr>
          <a:xfrm>
            <a:off x="8319413" y="1063531"/>
            <a:ext cx="3260231" cy="1939377"/>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2667" b="1" dirty="0">
                <a:solidFill>
                  <a:schemeClr val="bg1"/>
                </a:solidFill>
              </a:rPr>
              <a:t>Hairball</a:t>
            </a:r>
          </a:p>
          <a:p>
            <a:r>
              <a:rPr lang="en-US" sz="1867" b="1" dirty="0">
                <a:solidFill>
                  <a:schemeClr val="bg1"/>
                </a:solidFill>
              </a:rPr>
              <a:t>Resolution: 8K</a:t>
            </a:r>
            <a:r>
              <a:rPr lang="sv-SE" sz="1867" b="1" dirty="0">
                <a:solidFill>
                  <a:schemeClr val="bg1"/>
                </a:solidFill>
              </a:rPr>
              <a:t> × </a:t>
            </a:r>
            <a:r>
              <a:rPr lang="en-US" sz="1867" b="1" dirty="0">
                <a:solidFill>
                  <a:schemeClr val="bg1"/>
                </a:solidFill>
              </a:rPr>
              <a:t>8K</a:t>
            </a:r>
            <a:r>
              <a:rPr lang="sv-SE" sz="1867" b="1" dirty="0">
                <a:solidFill>
                  <a:schemeClr val="bg1"/>
                </a:solidFill>
              </a:rPr>
              <a:t> × </a:t>
            </a:r>
            <a:r>
              <a:rPr lang="en-US" sz="1867" b="1" dirty="0">
                <a:solidFill>
                  <a:schemeClr val="bg1"/>
                </a:solidFill>
              </a:rPr>
              <a:t>8K</a:t>
            </a:r>
          </a:p>
          <a:p>
            <a:r>
              <a:rPr lang="en-US" sz="1867" b="1" dirty="0">
                <a:solidFill>
                  <a:schemeClr val="bg1"/>
                </a:solidFill>
              </a:rPr>
              <a:t>Number of nodes </a:t>
            </a:r>
          </a:p>
          <a:p>
            <a:r>
              <a:rPr lang="en-US" sz="1867" b="1" dirty="0">
                <a:solidFill>
                  <a:schemeClr val="bg1"/>
                </a:solidFill>
              </a:rPr>
              <a:t>    SVO: 781 million</a:t>
            </a:r>
          </a:p>
          <a:p>
            <a:r>
              <a:rPr lang="en-US" sz="1867" b="1" dirty="0">
                <a:solidFill>
                  <a:schemeClr val="bg1"/>
                </a:solidFill>
              </a:rPr>
              <a:t>    DAG: 44 million</a:t>
            </a:r>
            <a:r>
              <a:rPr lang="en-US" sz="1867" b="1" i="1" dirty="0">
                <a:solidFill>
                  <a:schemeClr val="bg1"/>
                </a:solidFill>
              </a:rPr>
              <a:t> (5.6%)      </a:t>
            </a:r>
            <a:endParaRPr lang="sv-SE" sz="1867" b="1" i="1" dirty="0">
              <a:solidFill>
                <a:schemeClr val="bg1"/>
              </a:solidFill>
            </a:endParaRPr>
          </a:p>
        </p:txBody>
      </p:sp>
      <p:sp>
        <p:nvSpPr>
          <p:cNvPr id="28" name="TextBox 27">
            <a:extLst>
              <a:ext uri="{FF2B5EF4-FFF2-40B4-BE49-F238E27FC236}">
                <a16:creationId xmlns:a16="http://schemas.microsoft.com/office/drawing/2014/main" id="{39D0305A-E835-0940-9104-314E6446EC68}"/>
              </a:ext>
            </a:extLst>
          </p:cNvPr>
          <p:cNvSpPr txBox="1"/>
          <p:nvPr/>
        </p:nvSpPr>
        <p:spPr>
          <a:xfrm>
            <a:off x="8319411" y="3026421"/>
            <a:ext cx="3260231" cy="954300"/>
          </a:xfrm>
          <a:prstGeom prst="rect">
            <a:avLst/>
          </a:prstGeom>
          <a:solidFill>
            <a:srgbClr val="779AAE">
              <a:alpha val="87000"/>
            </a:srgbClr>
          </a:solidFill>
          <a:effectLst>
            <a:outerShdw blurRad="50800" dist="38100" dir="2700000" algn="tl" rotWithShape="0">
              <a:prstClr val="black">
                <a:alpha val="40000"/>
              </a:prstClr>
            </a:outerShdw>
          </a:effectLst>
        </p:spPr>
        <p:txBody>
          <a:bodyPr wrap="square" rtlCol="0">
            <a:spAutoFit/>
          </a:bodyPr>
          <a:lstStyle/>
          <a:p>
            <a:r>
              <a:rPr lang="en-US" sz="1867" b="1" i="1" dirty="0">
                <a:solidFill>
                  <a:schemeClr val="bg1"/>
                </a:solidFill>
              </a:rPr>
              <a:t>Identical colors are identical sub volumes of size 4</a:t>
            </a:r>
            <a:r>
              <a:rPr lang="sv-SE" sz="1867" b="1" dirty="0">
                <a:solidFill>
                  <a:schemeClr val="bg1"/>
                </a:solidFill>
              </a:rPr>
              <a:t> × 4 × 4</a:t>
            </a:r>
            <a:endParaRPr lang="en-US" sz="1867" b="1" i="1" dirty="0">
              <a:solidFill>
                <a:schemeClr val="bg1"/>
              </a:solidFill>
            </a:endParaRPr>
          </a:p>
        </p:txBody>
      </p:sp>
    </p:spTree>
    <p:extLst>
      <p:ext uri="{BB962C8B-B14F-4D97-AF65-F5344CB8AC3E}">
        <p14:creationId xmlns:p14="http://schemas.microsoft.com/office/powerpoint/2010/main" val="16057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3375-7F4D-AC44-9FCD-2FB5641F7619}"/>
              </a:ext>
            </a:extLst>
          </p:cNvPr>
          <p:cNvSpPr>
            <a:spLocks noGrp="1"/>
          </p:cNvSpPr>
          <p:nvPr>
            <p:ph type="title"/>
          </p:nvPr>
        </p:nvSpPr>
        <p:spPr/>
        <p:txBody>
          <a:bodyPr/>
          <a:lstStyle/>
          <a:p>
            <a:r>
              <a:rPr lang="sv-SE" dirty="0" err="1"/>
              <a:t>Encodings</a:t>
            </a:r>
            <a:r>
              <a:rPr lang="sv-SE" dirty="0"/>
              <a:t> </a:t>
            </a:r>
            <a:r>
              <a:rPr lang="sv-SE" dirty="0" err="1"/>
              <a:t>of</a:t>
            </a:r>
            <a:r>
              <a:rPr lang="sv-SE" dirty="0"/>
              <a:t> SVO and DAG </a:t>
            </a:r>
            <a:r>
              <a:rPr lang="sv-SE" dirty="0" err="1"/>
              <a:t>nodes</a:t>
            </a:r>
            <a:endParaRPr lang="sv-SE" dirty="0"/>
          </a:p>
        </p:txBody>
      </p:sp>
      <p:sp>
        <p:nvSpPr>
          <p:cNvPr id="3" name="Content Placeholder 2">
            <a:extLst>
              <a:ext uri="{FF2B5EF4-FFF2-40B4-BE49-F238E27FC236}">
                <a16:creationId xmlns:a16="http://schemas.microsoft.com/office/drawing/2014/main" id="{D6D1C4FB-8987-CF4B-AAB8-32873F6A2E3D}"/>
              </a:ext>
            </a:extLst>
          </p:cNvPr>
          <p:cNvSpPr>
            <a:spLocks noGrp="1"/>
          </p:cNvSpPr>
          <p:nvPr>
            <p:ph idx="1"/>
          </p:nvPr>
        </p:nvSpPr>
        <p:spPr>
          <a:xfrm>
            <a:off x="547251" y="1230408"/>
            <a:ext cx="11224959" cy="5369829"/>
          </a:xfrm>
        </p:spPr>
        <p:txBody>
          <a:bodyPr>
            <a:normAutofit fontScale="55000" lnSpcReduction="20000"/>
          </a:bodyPr>
          <a:lstStyle/>
          <a:p>
            <a:pPr>
              <a:lnSpc>
                <a:spcPct val="110000"/>
              </a:lnSpc>
              <a:spcBef>
                <a:spcPts val="600"/>
              </a:spcBef>
            </a:pPr>
            <a:r>
              <a:rPr lang="en-US" sz="2400" b="1" dirty="0"/>
              <a:t>Naive SVO node (32 bytes):</a:t>
            </a:r>
          </a:p>
          <a:p>
            <a:pPr lvl="1">
              <a:lnSpc>
                <a:spcPct val="110000"/>
              </a:lnSpc>
              <a:spcBef>
                <a:spcPts val="600"/>
              </a:spcBef>
            </a:pPr>
            <a:r>
              <a:rPr lang="en-US" dirty="0"/>
              <a:t>8 child indices </a:t>
            </a:r>
            <a:r>
              <a:rPr lang="sv-SE" dirty="0" err="1"/>
              <a:t>á</a:t>
            </a:r>
            <a:r>
              <a:rPr lang="sv-SE" dirty="0"/>
              <a:t> 4 bytes</a:t>
            </a:r>
            <a:r>
              <a:rPr lang="en-US" dirty="0"/>
              <a:t>. </a:t>
            </a:r>
          </a:p>
          <a:p>
            <a:pPr lvl="1">
              <a:lnSpc>
                <a:spcPct val="110000"/>
              </a:lnSpc>
              <a:spcBef>
                <a:spcPts val="600"/>
              </a:spcBef>
            </a:pPr>
            <a:r>
              <a:rPr lang="en-US" sz="2200" dirty="0"/>
              <a:t>-1 represents no child. </a:t>
            </a:r>
          </a:p>
          <a:p>
            <a:pPr>
              <a:lnSpc>
                <a:spcPct val="110000"/>
              </a:lnSpc>
              <a:spcBef>
                <a:spcPts val="600"/>
              </a:spcBef>
            </a:pPr>
            <a:r>
              <a:rPr lang="en-US" sz="2400" b="1" dirty="0"/>
              <a:t>Standard SVO node (5 bytes):</a:t>
            </a:r>
          </a:p>
          <a:p>
            <a:pPr lvl="1">
              <a:lnSpc>
                <a:spcPct val="110000"/>
              </a:lnSpc>
              <a:spcBef>
                <a:spcPts val="600"/>
              </a:spcBef>
            </a:pPr>
            <a:r>
              <a:rPr lang="en-US" b="1" i="1" dirty="0"/>
              <a:t>Internal node:</a:t>
            </a:r>
            <a:r>
              <a:rPr lang="en-US" dirty="0"/>
              <a:t> child mask (1 byte (+ possibly 3 padding bytes)) </a:t>
            </a:r>
            <a:br>
              <a:rPr lang="en-US" sz="2200" dirty="0"/>
            </a:br>
            <a:r>
              <a:rPr lang="en-US" sz="2200" dirty="0"/>
              <a:t> + index to first child (4 bytes). The siblings are found by being stored adjacently in memory.</a:t>
            </a:r>
          </a:p>
          <a:p>
            <a:pPr lvl="1">
              <a:lnSpc>
                <a:spcPct val="110000"/>
              </a:lnSpc>
              <a:spcBef>
                <a:spcPts val="600"/>
              </a:spcBef>
            </a:pPr>
            <a:r>
              <a:rPr lang="en-US" b="1" i="1" dirty="0"/>
              <a:t>Leaf node:</a:t>
            </a:r>
            <a:r>
              <a:rPr lang="en-US" dirty="0"/>
              <a:t> 4</a:t>
            </a:r>
            <a:r>
              <a:rPr lang="en-US" baseline="30000" dirty="0"/>
              <a:t>3</a:t>
            </a:r>
            <a:r>
              <a:rPr lang="en-US" dirty="0"/>
              <a:t> grid = 8 x 8-bit </a:t>
            </a:r>
            <a:r>
              <a:rPr lang="en-US" dirty="0" err="1"/>
              <a:t>childmasks</a:t>
            </a:r>
            <a:r>
              <a:rPr lang="en-US" dirty="0"/>
              <a:t> =&gt; 64 bits:</a:t>
            </a:r>
          </a:p>
          <a:p>
            <a:pPr lvl="2">
              <a:lnSpc>
                <a:spcPct val="110000"/>
              </a:lnSpc>
              <a:spcBef>
                <a:spcPts val="600"/>
              </a:spcBef>
            </a:pPr>
            <a:r>
              <a:rPr lang="en-US" sz="2200" dirty="0">
                <a:solidFill>
                  <a:schemeClr val="tx1"/>
                </a:solidFill>
              </a:rPr>
              <a:t>instead of 2</a:t>
            </a:r>
            <a:r>
              <a:rPr lang="en-US" sz="2200" baseline="30000" dirty="0">
                <a:solidFill>
                  <a:schemeClr val="tx1"/>
                </a:solidFill>
              </a:rPr>
              <a:t>3</a:t>
            </a:r>
            <a:r>
              <a:rPr lang="en-US" sz="2200" dirty="0">
                <a:solidFill>
                  <a:schemeClr val="tx1"/>
                </a:solidFill>
              </a:rPr>
              <a:t> leaves</a:t>
            </a:r>
          </a:p>
          <a:p>
            <a:pPr lvl="1">
              <a:lnSpc>
                <a:spcPct val="110000"/>
              </a:lnSpc>
              <a:spcBef>
                <a:spcPts val="600"/>
              </a:spcBef>
            </a:pPr>
            <a:r>
              <a:rPr lang="en-US" b="1" dirty="0"/>
              <a:t>Average</a:t>
            </a:r>
            <a:r>
              <a:rPr lang="en-US" dirty="0"/>
              <a:t> </a:t>
            </a:r>
            <a:r>
              <a:rPr lang="en-US" b="1" dirty="0"/>
              <a:t>#bits per </a:t>
            </a:r>
            <a:r>
              <a:rPr lang="en-US" b="1" u="sng" dirty="0"/>
              <a:t>non-empty</a:t>
            </a:r>
            <a:r>
              <a:rPr lang="en-US" b="1" dirty="0"/>
              <a:t> voxel</a:t>
            </a:r>
            <a:r>
              <a:rPr lang="en-US" dirty="0"/>
              <a:t>: </a:t>
            </a:r>
            <a:r>
              <a:rPr lang="sv-SE" b="1" dirty="0"/>
              <a:t>5±1</a:t>
            </a:r>
            <a:r>
              <a:rPr lang="sv-SE" dirty="0"/>
              <a:t> in </a:t>
            </a:r>
            <a:r>
              <a:rPr lang="sv-SE" dirty="0" err="1"/>
              <a:t>reality</a:t>
            </a:r>
            <a:r>
              <a:rPr lang="sv-SE" dirty="0"/>
              <a:t> for </a:t>
            </a:r>
            <a:r>
              <a:rPr lang="sv-SE" dirty="0" err="1"/>
              <a:t>our</a:t>
            </a:r>
            <a:r>
              <a:rPr lang="sv-SE" dirty="0"/>
              <a:t> </a:t>
            </a:r>
            <a:r>
              <a:rPr lang="sv-SE" dirty="0" err="1"/>
              <a:t>scenes</a:t>
            </a:r>
            <a:r>
              <a:rPr lang="sv-SE" dirty="0"/>
              <a:t>. (I.e., #bits = </a:t>
            </a:r>
            <a:r>
              <a:rPr lang="sv-SE" dirty="0" err="1"/>
              <a:t>total_SVO_size</a:t>
            </a:r>
            <a:r>
              <a:rPr lang="sv-SE" dirty="0"/>
              <a:t> / #</a:t>
            </a:r>
            <a:r>
              <a:rPr lang="sv-SE" dirty="0" err="1"/>
              <a:t>non_empty_voxels</a:t>
            </a:r>
            <a:r>
              <a:rPr lang="sv-SE" dirty="0"/>
              <a:t>)</a:t>
            </a:r>
            <a:endParaRPr lang="en-US" dirty="0"/>
          </a:p>
          <a:p>
            <a:pPr lvl="2">
              <a:lnSpc>
                <a:spcPct val="110000"/>
              </a:lnSpc>
              <a:spcBef>
                <a:spcPts val="600"/>
              </a:spcBef>
            </a:pPr>
            <a:r>
              <a:rPr lang="en-US" sz="2200" dirty="0">
                <a:solidFill>
                  <a:schemeClr val="tx1"/>
                </a:solidFill>
              </a:rPr>
              <a:t>Reason: </a:t>
            </a:r>
          </a:p>
          <a:p>
            <a:pPr lvl="3">
              <a:lnSpc>
                <a:spcPct val="110000"/>
              </a:lnSpc>
              <a:spcBef>
                <a:spcPts val="600"/>
              </a:spcBef>
            </a:pPr>
            <a:r>
              <a:rPr lang="en-US" sz="2200" dirty="0">
                <a:solidFill>
                  <a:schemeClr val="tx1"/>
                </a:solidFill>
              </a:rPr>
              <a:t>The 4</a:t>
            </a:r>
            <a:r>
              <a:rPr lang="en-US" sz="2200" baseline="30000" dirty="0">
                <a:solidFill>
                  <a:schemeClr val="tx1"/>
                </a:solidFill>
              </a:rPr>
              <a:t>3</a:t>
            </a:r>
            <a:r>
              <a:rPr lang="en-US" sz="2200" dirty="0">
                <a:solidFill>
                  <a:schemeClr val="tx1"/>
                </a:solidFill>
              </a:rPr>
              <a:t>-grids have only 20%-25% non-empty voxels </a:t>
            </a:r>
            <a:br>
              <a:rPr lang="en-US" sz="2200" dirty="0">
                <a:solidFill>
                  <a:schemeClr val="tx1"/>
                </a:solidFill>
              </a:rPr>
            </a:br>
            <a:r>
              <a:rPr lang="en-US" sz="2200" dirty="0">
                <a:solidFill>
                  <a:schemeClr val="tx1"/>
                </a:solidFill>
              </a:rPr>
              <a:t>(also depends on </a:t>
            </a:r>
            <a:r>
              <a:rPr lang="en-US" sz="2200" dirty="0" err="1">
                <a:solidFill>
                  <a:schemeClr val="tx1"/>
                </a:solidFill>
              </a:rPr>
              <a:t>voxelization</a:t>
            </a:r>
            <a:r>
              <a:rPr lang="en-US" sz="2200" dirty="0">
                <a:solidFill>
                  <a:schemeClr val="tx1"/>
                </a:solidFill>
              </a:rPr>
              <a:t>, e.g., conservative or not).</a:t>
            </a:r>
          </a:p>
          <a:p>
            <a:pPr lvl="2">
              <a:lnSpc>
                <a:spcPct val="110000"/>
              </a:lnSpc>
              <a:spcBef>
                <a:spcPts val="600"/>
              </a:spcBef>
            </a:pPr>
            <a:r>
              <a:rPr lang="en-US" sz="2200" dirty="0">
                <a:solidFill>
                  <a:schemeClr val="tx1"/>
                </a:solidFill>
              </a:rPr>
              <a:t>The ultimate goal would be </a:t>
            </a:r>
            <a:r>
              <a:rPr lang="sv-SE" sz="2200" dirty="0">
                <a:solidFill>
                  <a:schemeClr val="tx1"/>
                </a:solidFill>
              </a:rPr>
              <a:t>~</a:t>
            </a:r>
            <a:r>
              <a:rPr lang="en-US" sz="2200" dirty="0">
                <a:solidFill>
                  <a:schemeClr val="tx1"/>
                </a:solidFill>
              </a:rPr>
              <a:t>1 bit / non-empty voxel for SVOs</a:t>
            </a:r>
          </a:p>
          <a:p>
            <a:pPr>
              <a:lnSpc>
                <a:spcPct val="110000"/>
              </a:lnSpc>
              <a:spcBef>
                <a:spcPts val="600"/>
              </a:spcBef>
            </a:pPr>
            <a:r>
              <a:rPr lang="en-US" sz="2600" b="1" dirty="0">
                <a:solidFill>
                  <a:schemeClr val="tx1"/>
                </a:solidFill>
              </a:rPr>
              <a:t>Pointer-less SVO node (1 byte): </a:t>
            </a:r>
          </a:p>
          <a:p>
            <a:pPr lvl="1">
              <a:lnSpc>
                <a:spcPct val="110000"/>
              </a:lnSpc>
              <a:spcBef>
                <a:spcPts val="600"/>
              </a:spcBef>
            </a:pPr>
            <a:r>
              <a:rPr lang="en-US" dirty="0"/>
              <a:t>Just 1-byte </a:t>
            </a:r>
            <a:r>
              <a:rPr lang="en-US" dirty="0" err="1"/>
              <a:t>childmask</a:t>
            </a:r>
            <a:r>
              <a:rPr lang="en-US" dirty="0"/>
              <a:t> </a:t>
            </a:r>
          </a:p>
          <a:p>
            <a:pPr lvl="1">
              <a:lnSpc>
                <a:spcPct val="110000"/>
              </a:lnSpc>
              <a:spcBef>
                <a:spcPts val="600"/>
              </a:spcBef>
            </a:pPr>
            <a:r>
              <a:rPr lang="en-US" dirty="0"/>
              <a:t>A full-tree fixed-order traversal (depth/breadth -first) can define and retrieve child pointers</a:t>
            </a:r>
            <a:br>
              <a:rPr lang="en-US" dirty="0"/>
            </a:br>
            <a:r>
              <a:rPr lang="en-US" dirty="0"/>
              <a:t>(and then unpack the SVO to standard SVO nodes.)</a:t>
            </a:r>
          </a:p>
          <a:p>
            <a:pPr lvl="1">
              <a:lnSpc>
                <a:spcPct val="110000"/>
              </a:lnSpc>
              <a:spcBef>
                <a:spcPts val="600"/>
              </a:spcBef>
            </a:pPr>
            <a:r>
              <a:rPr lang="en-US" dirty="0"/>
              <a:t>Cannot be traversed in run time.</a:t>
            </a:r>
          </a:p>
          <a:p>
            <a:pPr lvl="1">
              <a:lnSpc>
                <a:spcPct val="110000"/>
              </a:lnSpc>
              <a:spcBef>
                <a:spcPts val="600"/>
              </a:spcBef>
            </a:pPr>
            <a:r>
              <a:rPr lang="en-US" dirty="0"/>
              <a:t>Cannot be used for DAG nodes because just </a:t>
            </a:r>
            <a:r>
              <a:rPr lang="en-US" dirty="0" err="1"/>
              <a:t>childmask</a:t>
            </a:r>
            <a:r>
              <a:rPr lang="en-US" dirty="0"/>
              <a:t> contains no info of merged subgraphs</a:t>
            </a:r>
          </a:p>
          <a:p>
            <a:pPr lvl="1">
              <a:lnSpc>
                <a:spcPct val="110000"/>
              </a:lnSpc>
              <a:spcBef>
                <a:spcPts val="600"/>
              </a:spcBef>
            </a:pPr>
            <a:r>
              <a:rPr lang="en-US" dirty="0"/>
              <a:t>Average </a:t>
            </a:r>
            <a:r>
              <a:rPr lang="en-US" b="1" dirty="0"/>
              <a:t>#bits per </a:t>
            </a:r>
            <a:r>
              <a:rPr lang="en-US" b="1" u="sng" dirty="0"/>
              <a:t>non-empty</a:t>
            </a:r>
            <a:r>
              <a:rPr lang="en-US" b="1" dirty="0"/>
              <a:t> voxel</a:t>
            </a:r>
            <a:r>
              <a:rPr lang="en-US" dirty="0"/>
              <a:t>: </a:t>
            </a:r>
            <a:r>
              <a:rPr lang="en-US" b="1" dirty="0"/>
              <a:t>2.0 – 2.7</a:t>
            </a:r>
            <a:r>
              <a:rPr lang="en-US" dirty="0"/>
              <a:t> in reality for our scenes.</a:t>
            </a:r>
            <a:br>
              <a:rPr lang="en-US" dirty="0"/>
            </a:br>
            <a:r>
              <a:rPr lang="en-US" dirty="0"/>
              <a:t> Leaves: On average only 30%-50% non-empty voxels.</a:t>
            </a:r>
            <a:endParaRPr lang="en-US" b="1" dirty="0">
              <a:solidFill>
                <a:schemeClr val="tx1"/>
              </a:solidFill>
            </a:endParaRPr>
          </a:p>
        </p:txBody>
      </p:sp>
      <p:sp>
        <p:nvSpPr>
          <p:cNvPr id="4" name="Footer Placeholder 3">
            <a:extLst>
              <a:ext uri="{FF2B5EF4-FFF2-40B4-BE49-F238E27FC236}">
                <a16:creationId xmlns:a16="http://schemas.microsoft.com/office/drawing/2014/main" id="{36219C0D-4713-814F-8151-8FE06FA115EF}"/>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315759D8-8736-CD46-B416-EB9E9727DCF4}"/>
              </a:ext>
            </a:extLst>
          </p:cNvPr>
          <p:cNvSpPr>
            <a:spLocks noGrp="1"/>
          </p:cNvSpPr>
          <p:nvPr>
            <p:ph type="sldNum" sz="quarter" idx="12"/>
          </p:nvPr>
        </p:nvSpPr>
        <p:spPr/>
        <p:txBody>
          <a:bodyPr/>
          <a:lstStyle/>
          <a:p>
            <a:fld id="{7AD14076-261D-44E2-B486-4068BDBB861D}" type="slidenum">
              <a:rPr lang="en-US" smtClean="0"/>
              <a:pPr/>
              <a:t>14</a:t>
            </a:fld>
            <a:endParaRPr lang="en-US"/>
          </a:p>
        </p:txBody>
      </p:sp>
      <p:grpSp>
        <p:nvGrpSpPr>
          <p:cNvPr id="62" name="Group 61">
            <a:extLst>
              <a:ext uri="{FF2B5EF4-FFF2-40B4-BE49-F238E27FC236}">
                <a16:creationId xmlns:a16="http://schemas.microsoft.com/office/drawing/2014/main" id="{27196C68-4CAD-D944-A539-709DDD9D1EEA}"/>
              </a:ext>
            </a:extLst>
          </p:cNvPr>
          <p:cNvGrpSpPr/>
          <p:nvPr/>
        </p:nvGrpSpPr>
        <p:grpSpPr>
          <a:xfrm>
            <a:off x="8773636" y="339913"/>
            <a:ext cx="663820" cy="558311"/>
            <a:chOff x="9267092" y="312127"/>
            <a:chExt cx="663820" cy="558311"/>
          </a:xfrm>
        </p:grpSpPr>
        <p:sp>
          <p:nvSpPr>
            <p:cNvPr id="31" name="Rectangle 30">
              <a:extLst>
                <a:ext uri="{FF2B5EF4-FFF2-40B4-BE49-F238E27FC236}">
                  <a16:creationId xmlns:a16="http://schemas.microsoft.com/office/drawing/2014/main" id="{17EB5BA0-C6D3-5A4F-8FB3-CFFA968775AF}"/>
                </a:ext>
              </a:extLst>
            </p:cNvPr>
            <p:cNvSpPr/>
            <p:nvPr/>
          </p:nvSpPr>
          <p:spPr>
            <a:xfrm>
              <a:off x="9267092" y="430823"/>
              <a:ext cx="487973" cy="439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Freeform 31">
              <a:extLst>
                <a:ext uri="{FF2B5EF4-FFF2-40B4-BE49-F238E27FC236}">
                  <a16:creationId xmlns:a16="http://schemas.microsoft.com/office/drawing/2014/main" id="{5898F0D7-2F74-464D-B27D-B909BCD3D04E}"/>
                </a:ext>
              </a:extLst>
            </p:cNvPr>
            <p:cNvSpPr/>
            <p:nvPr/>
          </p:nvSpPr>
          <p:spPr>
            <a:xfrm>
              <a:off x="9271488" y="312127"/>
              <a:ext cx="659424" cy="553915"/>
            </a:xfrm>
            <a:custGeom>
              <a:avLst/>
              <a:gdLst>
                <a:gd name="connsiteX0" fmla="*/ 0 w 659424"/>
                <a:gd name="connsiteY0" fmla="*/ 118696 h 553915"/>
                <a:gd name="connsiteX1" fmla="*/ 329712 w 659424"/>
                <a:gd name="connsiteY1" fmla="*/ 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301137 w 659424"/>
                <a:gd name="connsiteY1" fmla="*/ 3175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266212 w 659424"/>
                <a:gd name="connsiteY1" fmla="*/ 635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9424" h="553915">
                  <a:moveTo>
                    <a:pt x="0" y="118696"/>
                  </a:moveTo>
                  <a:lnTo>
                    <a:pt x="266212" y="6350"/>
                  </a:lnTo>
                  <a:lnTo>
                    <a:pt x="659424" y="0"/>
                  </a:lnTo>
                  <a:cubicBezTo>
                    <a:pt x="657958" y="136281"/>
                    <a:pt x="656493" y="272561"/>
                    <a:pt x="655027" y="408842"/>
                  </a:cubicBezTo>
                  <a:lnTo>
                    <a:pt x="483577" y="553915"/>
                  </a:lnTo>
                  <a:lnTo>
                    <a:pt x="483577" y="55391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4" name="Straight Connector 33">
              <a:extLst>
                <a:ext uri="{FF2B5EF4-FFF2-40B4-BE49-F238E27FC236}">
                  <a16:creationId xmlns:a16="http://schemas.microsoft.com/office/drawing/2014/main" id="{2021D739-154A-BB43-A68A-E0FA88A1CE2F}"/>
                </a:ext>
              </a:extLst>
            </p:cNvPr>
            <p:cNvCxnSpPr>
              <a:cxnSpLocks/>
              <a:endCxn id="32" idx="2"/>
            </p:cNvCxnSpPr>
            <p:nvPr/>
          </p:nvCxnSpPr>
          <p:spPr>
            <a:xfrm flipV="1">
              <a:off x="9753599" y="312127"/>
              <a:ext cx="177313" cy="1186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5933772-28FC-9744-A9EC-C6EB77AFF3C3}"/>
                </a:ext>
              </a:extLst>
            </p:cNvPr>
            <p:cNvCxnSpPr>
              <a:cxnSpLocks/>
              <a:stCxn id="31" idx="1"/>
              <a:endCxn id="31" idx="3"/>
            </p:cNvCxnSpPr>
            <p:nvPr/>
          </p:nvCxnSpPr>
          <p:spPr>
            <a:xfrm>
              <a:off x="9267092" y="650631"/>
              <a:ext cx="4879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10F4B5-C907-D748-B024-714F5119F133}"/>
                </a:ext>
              </a:extLst>
            </p:cNvPr>
            <p:cNvCxnSpPr>
              <a:cxnSpLocks/>
              <a:stCxn id="31" idx="0"/>
              <a:endCxn id="31" idx="2"/>
            </p:cNvCxnSpPr>
            <p:nvPr/>
          </p:nvCxnSpPr>
          <p:spPr>
            <a:xfrm>
              <a:off x="9511079" y="430823"/>
              <a:ext cx="0" cy="4396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B636F50-D518-1F46-9415-0FC6C1F76A0E}"/>
                </a:ext>
              </a:extLst>
            </p:cNvPr>
            <p:cNvCxnSpPr>
              <a:cxnSpLocks/>
              <a:stCxn id="31" idx="3"/>
            </p:cNvCxnSpPr>
            <p:nvPr/>
          </p:nvCxnSpPr>
          <p:spPr>
            <a:xfrm flipV="1">
              <a:off x="9755065" y="501162"/>
              <a:ext cx="175847" cy="1494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5A3864D-9BB0-4445-8A74-C311C60B2937}"/>
                </a:ext>
              </a:extLst>
            </p:cNvPr>
            <p:cNvCxnSpPr>
              <a:cxnSpLocks/>
              <a:stCxn id="31" idx="0"/>
            </p:cNvCxnSpPr>
            <p:nvPr/>
          </p:nvCxnSpPr>
          <p:spPr>
            <a:xfrm flipV="1">
              <a:off x="9511079" y="314325"/>
              <a:ext cx="213946" cy="116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2597585-99B2-E348-98FF-6AC7B73E1EA6}"/>
                </a:ext>
              </a:extLst>
            </p:cNvPr>
            <p:cNvCxnSpPr>
              <a:cxnSpLocks/>
            </p:cNvCxnSpPr>
            <p:nvPr/>
          </p:nvCxnSpPr>
          <p:spPr>
            <a:xfrm>
              <a:off x="9426575" y="364881"/>
              <a:ext cx="4164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219548D-6647-2141-BCD5-562D3C009A63}"/>
                </a:ext>
              </a:extLst>
            </p:cNvPr>
            <p:cNvCxnSpPr>
              <a:cxnSpLocks/>
            </p:cNvCxnSpPr>
            <p:nvPr/>
          </p:nvCxnSpPr>
          <p:spPr>
            <a:xfrm flipH="1">
              <a:off x="9842988" y="369277"/>
              <a:ext cx="1" cy="4308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9969D419-E55B-2E47-A739-B07730B37CAE}"/>
              </a:ext>
            </a:extLst>
          </p:cNvPr>
          <p:cNvGrpSpPr/>
          <p:nvPr/>
        </p:nvGrpSpPr>
        <p:grpSpPr>
          <a:xfrm>
            <a:off x="9703264" y="265854"/>
            <a:ext cx="2359895" cy="798422"/>
            <a:chOff x="8977516" y="935327"/>
            <a:chExt cx="2359895" cy="798422"/>
          </a:xfrm>
        </p:grpSpPr>
        <p:sp>
          <p:nvSpPr>
            <p:cNvPr id="63" name="Oval 62">
              <a:extLst>
                <a:ext uri="{FF2B5EF4-FFF2-40B4-BE49-F238E27FC236}">
                  <a16:creationId xmlns:a16="http://schemas.microsoft.com/office/drawing/2014/main" id="{01D4720B-AA0D-6843-B9C9-FE3063F6CA42}"/>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4" name="Oval 63">
              <a:extLst>
                <a:ext uri="{FF2B5EF4-FFF2-40B4-BE49-F238E27FC236}">
                  <a16:creationId xmlns:a16="http://schemas.microsoft.com/office/drawing/2014/main" id="{BB885A44-A2F4-D741-92BD-CD55A60F2D03}"/>
                </a:ext>
              </a:extLst>
            </p:cNvPr>
            <p:cNvSpPr/>
            <p:nvPr/>
          </p:nvSpPr>
          <p:spPr>
            <a:xfrm>
              <a:off x="10212712"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6" name="Straight Arrow Connector 65">
              <a:extLst>
                <a:ext uri="{FF2B5EF4-FFF2-40B4-BE49-F238E27FC236}">
                  <a16:creationId xmlns:a16="http://schemas.microsoft.com/office/drawing/2014/main" id="{14C973AB-A9A3-A849-90F0-4A1C8FAB5F0B}"/>
                </a:ext>
              </a:extLst>
            </p:cNvPr>
            <p:cNvCxnSpPr>
              <a:cxnSpLocks/>
              <a:stCxn id="63" idx="4"/>
              <a:endCxn id="70"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F2FACA5E-F325-E544-8E61-6E48FA846DE0}"/>
                </a:ext>
              </a:extLst>
            </p:cNvPr>
            <p:cNvSpPr/>
            <p:nvPr/>
          </p:nvSpPr>
          <p:spPr>
            <a:xfrm>
              <a:off x="10521511"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Oval 67">
              <a:extLst>
                <a:ext uri="{FF2B5EF4-FFF2-40B4-BE49-F238E27FC236}">
                  <a16:creationId xmlns:a16="http://schemas.microsoft.com/office/drawing/2014/main" id="{58A1DC82-4AE3-4F4A-AB4F-B3FFF0EFAC44}"/>
                </a:ext>
              </a:extLst>
            </p:cNvPr>
            <p:cNvSpPr/>
            <p:nvPr/>
          </p:nvSpPr>
          <p:spPr>
            <a:xfrm>
              <a:off x="10830310"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Oval 68">
              <a:extLst>
                <a:ext uri="{FF2B5EF4-FFF2-40B4-BE49-F238E27FC236}">
                  <a16:creationId xmlns:a16="http://schemas.microsoft.com/office/drawing/2014/main" id="{43C08C48-24C7-E941-BC9D-0ED6451CD3B3}"/>
                </a:ext>
              </a:extLst>
            </p:cNvPr>
            <p:cNvSpPr/>
            <p:nvPr/>
          </p:nvSpPr>
          <p:spPr>
            <a:xfrm>
              <a:off x="11139107"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Oval 69">
              <a:extLst>
                <a:ext uri="{FF2B5EF4-FFF2-40B4-BE49-F238E27FC236}">
                  <a16:creationId xmlns:a16="http://schemas.microsoft.com/office/drawing/2014/main" id="{03EAA3AB-D04B-AD4E-A93E-6FCACDA6CF5B}"/>
                </a:ext>
              </a:extLst>
            </p:cNvPr>
            <p:cNvSpPr/>
            <p:nvPr/>
          </p:nvSpPr>
          <p:spPr>
            <a:xfrm>
              <a:off x="8977516"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1" name="Oval 70">
              <a:extLst>
                <a:ext uri="{FF2B5EF4-FFF2-40B4-BE49-F238E27FC236}">
                  <a16:creationId xmlns:a16="http://schemas.microsoft.com/office/drawing/2014/main" id="{F5434597-7B95-354C-B80B-EB08D527874D}"/>
                </a:ext>
              </a:extLst>
            </p:cNvPr>
            <p:cNvSpPr/>
            <p:nvPr/>
          </p:nvSpPr>
          <p:spPr>
            <a:xfrm>
              <a:off x="9286315"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2" name="Oval 71">
              <a:extLst>
                <a:ext uri="{FF2B5EF4-FFF2-40B4-BE49-F238E27FC236}">
                  <a16:creationId xmlns:a16="http://schemas.microsoft.com/office/drawing/2014/main" id="{8F247933-1A5E-624B-9F79-B79AE3946184}"/>
                </a:ext>
              </a:extLst>
            </p:cNvPr>
            <p:cNvSpPr/>
            <p:nvPr/>
          </p:nvSpPr>
          <p:spPr>
            <a:xfrm>
              <a:off x="9595114"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3" name="Oval 72">
              <a:extLst>
                <a:ext uri="{FF2B5EF4-FFF2-40B4-BE49-F238E27FC236}">
                  <a16:creationId xmlns:a16="http://schemas.microsoft.com/office/drawing/2014/main" id="{EC167459-DDBA-534A-9606-CE5B7E7AD973}"/>
                </a:ext>
              </a:extLst>
            </p:cNvPr>
            <p:cNvSpPr/>
            <p:nvPr/>
          </p:nvSpPr>
          <p:spPr>
            <a:xfrm>
              <a:off x="9903913"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6" name="Straight Arrow Connector 75">
              <a:extLst>
                <a:ext uri="{FF2B5EF4-FFF2-40B4-BE49-F238E27FC236}">
                  <a16:creationId xmlns:a16="http://schemas.microsoft.com/office/drawing/2014/main" id="{A711E7B9-C3B0-9A42-8930-484EE5605996}"/>
                </a:ext>
              </a:extLst>
            </p:cNvPr>
            <p:cNvCxnSpPr>
              <a:cxnSpLocks/>
              <a:stCxn id="63" idx="4"/>
              <a:endCxn id="71"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6804A3C3-B5D3-8D4C-8ABB-2DB01642B87C}"/>
                </a:ext>
              </a:extLst>
            </p:cNvPr>
            <p:cNvCxnSpPr>
              <a:cxnSpLocks/>
              <a:stCxn id="63" idx="4"/>
              <a:endCxn id="72"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6AD8C418-06D9-AC40-B6D4-60D542A51093}"/>
                </a:ext>
              </a:extLst>
            </p:cNvPr>
            <p:cNvCxnSpPr>
              <a:cxnSpLocks/>
              <a:stCxn id="63" idx="4"/>
              <a:endCxn id="73"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2194140A-9C23-3247-8BA9-33CB00BF6DC4}"/>
                </a:ext>
              </a:extLst>
            </p:cNvPr>
            <p:cNvCxnSpPr>
              <a:cxnSpLocks/>
              <a:stCxn id="63" idx="4"/>
              <a:endCxn id="64"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DE9B29D3-24BB-B140-B003-2A6B7F3479B8}"/>
                </a:ext>
              </a:extLst>
            </p:cNvPr>
            <p:cNvCxnSpPr>
              <a:cxnSpLocks/>
              <a:stCxn id="63" idx="4"/>
              <a:endCxn id="67"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40958DBB-74AB-464C-92FB-864E1992CF83}"/>
                </a:ext>
              </a:extLst>
            </p:cNvPr>
            <p:cNvCxnSpPr>
              <a:cxnSpLocks/>
              <a:stCxn id="63"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4889C960-017C-F149-9001-07B422B82AE2}"/>
                </a:ext>
              </a:extLst>
            </p:cNvPr>
            <p:cNvCxnSpPr>
              <a:cxnSpLocks/>
              <a:stCxn id="63" idx="4"/>
              <a:endCxn id="69"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01" name="Table 100">
            <a:extLst>
              <a:ext uri="{FF2B5EF4-FFF2-40B4-BE49-F238E27FC236}">
                <a16:creationId xmlns:a16="http://schemas.microsoft.com/office/drawing/2014/main" id="{1C52FA72-DDCB-E84D-A055-1644441D3091}"/>
              </a:ext>
            </a:extLst>
          </p:cNvPr>
          <p:cNvGraphicFramePr>
            <a:graphicFrameLocks noGrp="1"/>
          </p:cNvGraphicFramePr>
          <p:nvPr>
            <p:extLst>
              <p:ext uri="{D42A27DB-BD31-4B8C-83A1-F6EECF244321}">
                <p14:modId xmlns:p14="http://schemas.microsoft.com/office/powerpoint/2010/main" val="526095866"/>
              </p:ext>
            </p:extLst>
          </p:nvPr>
        </p:nvGraphicFramePr>
        <p:xfrm>
          <a:off x="5396746" y="1375462"/>
          <a:ext cx="4923648" cy="370840"/>
        </p:xfrm>
        <a:graphic>
          <a:graphicData uri="http://schemas.openxmlformats.org/drawingml/2006/table">
            <a:tbl>
              <a:tblPr firstRow="1" bandRow="1">
                <a:tableStyleId>{69012ECD-51FC-41F1-AA8D-1B2483CD663E}</a:tableStyleId>
              </a:tblPr>
              <a:tblGrid>
                <a:gridCol w="615456">
                  <a:extLst>
                    <a:ext uri="{9D8B030D-6E8A-4147-A177-3AD203B41FA5}">
                      <a16:colId xmlns:a16="http://schemas.microsoft.com/office/drawing/2014/main" val="1756198571"/>
                    </a:ext>
                  </a:extLst>
                </a:gridCol>
                <a:gridCol w="615456">
                  <a:extLst>
                    <a:ext uri="{9D8B030D-6E8A-4147-A177-3AD203B41FA5}">
                      <a16:colId xmlns:a16="http://schemas.microsoft.com/office/drawing/2014/main" val="4263019376"/>
                    </a:ext>
                  </a:extLst>
                </a:gridCol>
                <a:gridCol w="615456">
                  <a:extLst>
                    <a:ext uri="{9D8B030D-6E8A-4147-A177-3AD203B41FA5}">
                      <a16:colId xmlns:a16="http://schemas.microsoft.com/office/drawing/2014/main" val="1127329863"/>
                    </a:ext>
                  </a:extLst>
                </a:gridCol>
                <a:gridCol w="615456">
                  <a:extLst>
                    <a:ext uri="{9D8B030D-6E8A-4147-A177-3AD203B41FA5}">
                      <a16:colId xmlns:a16="http://schemas.microsoft.com/office/drawing/2014/main" val="2678950988"/>
                    </a:ext>
                  </a:extLst>
                </a:gridCol>
                <a:gridCol w="615456">
                  <a:extLst>
                    <a:ext uri="{9D8B030D-6E8A-4147-A177-3AD203B41FA5}">
                      <a16:colId xmlns:a16="http://schemas.microsoft.com/office/drawing/2014/main" val="4273871643"/>
                    </a:ext>
                  </a:extLst>
                </a:gridCol>
                <a:gridCol w="615456">
                  <a:extLst>
                    <a:ext uri="{9D8B030D-6E8A-4147-A177-3AD203B41FA5}">
                      <a16:colId xmlns:a16="http://schemas.microsoft.com/office/drawing/2014/main" val="1749195828"/>
                    </a:ext>
                  </a:extLst>
                </a:gridCol>
                <a:gridCol w="615456">
                  <a:extLst>
                    <a:ext uri="{9D8B030D-6E8A-4147-A177-3AD203B41FA5}">
                      <a16:colId xmlns:a16="http://schemas.microsoft.com/office/drawing/2014/main" val="1176141117"/>
                    </a:ext>
                  </a:extLst>
                </a:gridCol>
                <a:gridCol w="615456">
                  <a:extLst>
                    <a:ext uri="{9D8B030D-6E8A-4147-A177-3AD203B41FA5}">
                      <a16:colId xmlns:a16="http://schemas.microsoft.com/office/drawing/2014/main" val="1657715159"/>
                    </a:ext>
                  </a:extLst>
                </a:gridCol>
              </a:tblGrid>
              <a:tr h="370840">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aphicFrame>
        <p:nvGraphicFramePr>
          <p:cNvPr id="102" name="Table 101">
            <a:extLst>
              <a:ext uri="{FF2B5EF4-FFF2-40B4-BE49-F238E27FC236}">
                <a16:creationId xmlns:a16="http://schemas.microsoft.com/office/drawing/2014/main" id="{BD69E0FE-943B-6B44-A053-372EEA3C2658}"/>
              </a:ext>
            </a:extLst>
          </p:cNvPr>
          <p:cNvGraphicFramePr>
            <a:graphicFrameLocks noGrp="1"/>
          </p:cNvGraphicFramePr>
          <p:nvPr>
            <p:extLst>
              <p:ext uri="{D42A27DB-BD31-4B8C-83A1-F6EECF244321}">
                <p14:modId xmlns:p14="http://schemas.microsoft.com/office/powerpoint/2010/main" val="1492987929"/>
              </p:ext>
            </p:extLst>
          </p:nvPr>
        </p:nvGraphicFramePr>
        <p:xfrm>
          <a:off x="8132986" y="2274316"/>
          <a:ext cx="2187408" cy="370840"/>
        </p:xfrm>
        <a:graphic>
          <a:graphicData uri="http://schemas.openxmlformats.org/drawingml/2006/table">
            <a:tbl>
              <a:tblPr firstRow="1" bandRow="1">
                <a:tableStyleId>{69012ECD-51FC-41F1-AA8D-1B2483CD663E}</a:tableStyleId>
              </a:tblPr>
              <a:tblGrid>
                <a:gridCol w="554165">
                  <a:extLst>
                    <a:ext uri="{9D8B030D-6E8A-4147-A177-3AD203B41FA5}">
                      <a16:colId xmlns:a16="http://schemas.microsoft.com/office/drawing/2014/main" val="1756198571"/>
                    </a:ext>
                  </a:extLst>
                </a:gridCol>
                <a:gridCol w="1633243">
                  <a:extLst>
                    <a:ext uri="{9D8B030D-6E8A-4147-A177-3AD203B41FA5}">
                      <a16:colId xmlns:a16="http://schemas.microsoft.com/office/drawing/2014/main" val="1127329863"/>
                    </a:ext>
                  </a:extLst>
                </a:gridCol>
              </a:tblGrid>
              <a:tr h="370840">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1st-child 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aphicFrame>
        <p:nvGraphicFramePr>
          <p:cNvPr id="37" name="Table 36">
            <a:extLst>
              <a:ext uri="{FF2B5EF4-FFF2-40B4-BE49-F238E27FC236}">
                <a16:creationId xmlns:a16="http://schemas.microsoft.com/office/drawing/2014/main" id="{0EBAC946-BAB7-C440-B5D5-8B38ABBE10DD}"/>
              </a:ext>
            </a:extLst>
          </p:cNvPr>
          <p:cNvGraphicFramePr>
            <a:graphicFrameLocks noGrp="1"/>
          </p:cNvGraphicFramePr>
          <p:nvPr>
            <p:extLst>
              <p:ext uri="{D42A27DB-BD31-4B8C-83A1-F6EECF244321}">
                <p14:modId xmlns:p14="http://schemas.microsoft.com/office/powerpoint/2010/main" val="2075247609"/>
              </p:ext>
            </p:extLst>
          </p:nvPr>
        </p:nvGraphicFramePr>
        <p:xfrm>
          <a:off x="5407019" y="4404310"/>
          <a:ext cx="525086" cy="370840"/>
        </p:xfrm>
        <a:graphic>
          <a:graphicData uri="http://schemas.openxmlformats.org/drawingml/2006/table">
            <a:tbl>
              <a:tblPr firstRow="1" bandRow="1">
                <a:tableStyleId>{69012ECD-51FC-41F1-AA8D-1B2483CD663E}</a:tableStyleId>
              </a:tblPr>
              <a:tblGrid>
                <a:gridCol w="525086">
                  <a:extLst>
                    <a:ext uri="{9D8B030D-6E8A-4147-A177-3AD203B41FA5}">
                      <a16:colId xmlns:a16="http://schemas.microsoft.com/office/drawing/2014/main" val="1756198571"/>
                    </a:ext>
                  </a:extLst>
                </a:gridCol>
              </a:tblGrid>
              <a:tr h="370840">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sp>
        <p:nvSpPr>
          <p:cNvPr id="8" name="TextBox 7">
            <a:extLst>
              <a:ext uri="{FF2B5EF4-FFF2-40B4-BE49-F238E27FC236}">
                <a16:creationId xmlns:a16="http://schemas.microsoft.com/office/drawing/2014/main" id="{5BC3DCCB-7A22-3A40-A9B1-EA296D2CAF41}"/>
              </a:ext>
            </a:extLst>
          </p:cNvPr>
          <p:cNvSpPr txBox="1"/>
          <p:nvPr/>
        </p:nvSpPr>
        <p:spPr>
          <a:xfrm>
            <a:off x="-145473" y="1475509"/>
            <a:ext cx="914400" cy="914400"/>
          </a:xfrm>
          <a:prstGeom prst="rect">
            <a:avLst/>
          </a:prstGeom>
        </p:spPr>
        <p:txBody>
          <a:bodyPr vert="horz" wrap="none" lIns="91440" tIns="45720" rIns="91440" bIns="45720" rtlCol="0" anchor="t">
            <a:normAutofit/>
          </a:bodyPr>
          <a:lstStyle/>
          <a:p>
            <a:endParaRPr lang="sv-SE" dirty="0">
              <a:solidFill>
                <a:schemeClr val="tx1">
                  <a:lumMod val="40000"/>
                  <a:lumOff val="60000"/>
                </a:schemeClr>
              </a:solidFill>
            </a:endParaRPr>
          </a:p>
        </p:txBody>
      </p:sp>
      <p:grpSp>
        <p:nvGrpSpPr>
          <p:cNvPr id="58" name="Group 57">
            <a:extLst>
              <a:ext uri="{FF2B5EF4-FFF2-40B4-BE49-F238E27FC236}">
                <a16:creationId xmlns:a16="http://schemas.microsoft.com/office/drawing/2014/main" id="{C572B90C-7ABA-3E4F-9668-9B238C6377DA}"/>
              </a:ext>
            </a:extLst>
          </p:cNvPr>
          <p:cNvGrpSpPr>
            <a:grpSpLocks noChangeAspect="1"/>
          </p:cNvGrpSpPr>
          <p:nvPr/>
        </p:nvGrpSpPr>
        <p:grpSpPr>
          <a:xfrm>
            <a:off x="10515849" y="2203066"/>
            <a:ext cx="1234325" cy="417608"/>
            <a:chOff x="8977516" y="935327"/>
            <a:chExt cx="2359895" cy="798422"/>
          </a:xfrm>
        </p:grpSpPr>
        <p:sp>
          <p:nvSpPr>
            <p:cNvPr id="59" name="Oval 58">
              <a:extLst>
                <a:ext uri="{FF2B5EF4-FFF2-40B4-BE49-F238E27FC236}">
                  <a16:creationId xmlns:a16="http://schemas.microsoft.com/office/drawing/2014/main" id="{FDE94E17-8B01-EA46-A59C-CACFF8B0B118}"/>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0" name="Oval 59">
              <a:extLst>
                <a:ext uri="{FF2B5EF4-FFF2-40B4-BE49-F238E27FC236}">
                  <a16:creationId xmlns:a16="http://schemas.microsoft.com/office/drawing/2014/main" id="{F3038640-0344-9A4A-A13B-EFC5792C7530}"/>
                </a:ext>
              </a:extLst>
            </p:cNvPr>
            <p:cNvSpPr/>
            <p:nvPr/>
          </p:nvSpPr>
          <p:spPr>
            <a:xfrm>
              <a:off x="10212712"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1" name="Straight Arrow Connector 60">
              <a:extLst>
                <a:ext uri="{FF2B5EF4-FFF2-40B4-BE49-F238E27FC236}">
                  <a16:creationId xmlns:a16="http://schemas.microsoft.com/office/drawing/2014/main" id="{5A86A7DD-4D8F-5742-97D6-64A242C07476}"/>
                </a:ext>
              </a:extLst>
            </p:cNvPr>
            <p:cNvCxnSpPr>
              <a:cxnSpLocks/>
              <a:stCxn id="59" idx="4"/>
              <a:endCxn id="77"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99BD7646-A0C4-4B4E-AF18-AFEC1AB959B0}"/>
                </a:ext>
              </a:extLst>
            </p:cNvPr>
            <p:cNvSpPr/>
            <p:nvPr/>
          </p:nvSpPr>
          <p:spPr>
            <a:xfrm>
              <a:off x="10521511"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4" name="Oval 73">
              <a:extLst>
                <a:ext uri="{FF2B5EF4-FFF2-40B4-BE49-F238E27FC236}">
                  <a16:creationId xmlns:a16="http://schemas.microsoft.com/office/drawing/2014/main" id="{3E72BBD8-1725-554D-9ED5-D94210AD7AF8}"/>
                </a:ext>
              </a:extLst>
            </p:cNvPr>
            <p:cNvSpPr/>
            <p:nvPr/>
          </p:nvSpPr>
          <p:spPr>
            <a:xfrm>
              <a:off x="10830310"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Oval 74">
              <a:extLst>
                <a:ext uri="{FF2B5EF4-FFF2-40B4-BE49-F238E27FC236}">
                  <a16:creationId xmlns:a16="http://schemas.microsoft.com/office/drawing/2014/main" id="{49CA80DF-A347-C548-80E2-F3658A00123B}"/>
                </a:ext>
              </a:extLst>
            </p:cNvPr>
            <p:cNvSpPr/>
            <p:nvPr/>
          </p:nvSpPr>
          <p:spPr>
            <a:xfrm>
              <a:off x="11139107"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7" name="Oval 76">
              <a:extLst>
                <a:ext uri="{FF2B5EF4-FFF2-40B4-BE49-F238E27FC236}">
                  <a16:creationId xmlns:a16="http://schemas.microsoft.com/office/drawing/2014/main" id="{D7556762-9FA6-EE40-9BF0-642BA265F4B7}"/>
                </a:ext>
              </a:extLst>
            </p:cNvPr>
            <p:cNvSpPr/>
            <p:nvPr/>
          </p:nvSpPr>
          <p:spPr>
            <a:xfrm>
              <a:off x="8977516"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8" name="Oval 77">
              <a:extLst>
                <a:ext uri="{FF2B5EF4-FFF2-40B4-BE49-F238E27FC236}">
                  <a16:creationId xmlns:a16="http://schemas.microsoft.com/office/drawing/2014/main" id="{5A143AA6-D8A3-954E-97DE-E3812FABCBD4}"/>
                </a:ext>
              </a:extLst>
            </p:cNvPr>
            <p:cNvSpPr/>
            <p:nvPr/>
          </p:nvSpPr>
          <p:spPr>
            <a:xfrm>
              <a:off x="9286315"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0" name="Oval 79">
              <a:extLst>
                <a:ext uri="{FF2B5EF4-FFF2-40B4-BE49-F238E27FC236}">
                  <a16:creationId xmlns:a16="http://schemas.microsoft.com/office/drawing/2014/main" id="{8BB831A8-26DB-F14A-823D-2B2154419D6A}"/>
                </a:ext>
              </a:extLst>
            </p:cNvPr>
            <p:cNvSpPr/>
            <p:nvPr/>
          </p:nvSpPr>
          <p:spPr>
            <a:xfrm>
              <a:off x="9595114"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1" name="Oval 80">
              <a:extLst>
                <a:ext uri="{FF2B5EF4-FFF2-40B4-BE49-F238E27FC236}">
                  <a16:creationId xmlns:a16="http://schemas.microsoft.com/office/drawing/2014/main" id="{9FE03DC7-0291-B346-8FE7-90D537492383}"/>
                </a:ext>
              </a:extLst>
            </p:cNvPr>
            <p:cNvSpPr/>
            <p:nvPr/>
          </p:nvSpPr>
          <p:spPr>
            <a:xfrm>
              <a:off x="9903913"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28" name="Group 127">
            <a:extLst>
              <a:ext uri="{FF2B5EF4-FFF2-40B4-BE49-F238E27FC236}">
                <a16:creationId xmlns:a16="http://schemas.microsoft.com/office/drawing/2014/main" id="{5F9DC681-D5B7-9241-B0D3-002589150865}"/>
              </a:ext>
            </a:extLst>
          </p:cNvPr>
          <p:cNvGrpSpPr>
            <a:grpSpLocks noChangeAspect="1"/>
          </p:cNvGrpSpPr>
          <p:nvPr/>
        </p:nvGrpSpPr>
        <p:grpSpPr>
          <a:xfrm>
            <a:off x="10334372" y="2673661"/>
            <a:ext cx="456583" cy="441630"/>
            <a:chOff x="8534400" y="3886200"/>
            <a:chExt cx="1967236" cy="1902810"/>
          </a:xfrm>
        </p:grpSpPr>
        <p:sp>
          <p:nvSpPr>
            <p:cNvPr id="129" name="Cube 128">
              <a:extLst>
                <a:ext uri="{FF2B5EF4-FFF2-40B4-BE49-F238E27FC236}">
                  <a16:creationId xmlns:a16="http://schemas.microsoft.com/office/drawing/2014/main" id="{8B52B99A-32E8-6740-89FF-C85007BC6DAA}"/>
                </a:ext>
              </a:extLst>
            </p:cNvPr>
            <p:cNvSpPr>
              <a:spLocks noChangeAspect="1"/>
            </p:cNvSpPr>
            <p:nvPr/>
          </p:nvSpPr>
          <p:spPr>
            <a:xfrm>
              <a:off x="8773636" y="4061010"/>
              <a:ext cx="1728000" cy="1728000"/>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cxnSp>
          <p:nvCxnSpPr>
            <p:cNvPr id="130" name="Straight Connector 129">
              <a:extLst>
                <a:ext uri="{FF2B5EF4-FFF2-40B4-BE49-F238E27FC236}">
                  <a16:creationId xmlns:a16="http://schemas.microsoft.com/office/drawing/2014/main" id="{06809B69-66C3-3D48-8375-4EA3D2BFFD06}"/>
                </a:ext>
              </a:extLst>
            </p:cNvPr>
            <p:cNvCxnSpPr>
              <a:stCxn id="129" idx="2"/>
              <a:endCxn id="129" idx="4"/>
            </p:cNvCxnSpPr>
            <p:nvPr/>
          </p:nvCxnSpPr>
          <p:spPr>
            <a:xfrm>
              <a:off x="8773636" y="5141010"/>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21772219-CAFE-3341-9820-4C63586A5D83}"/>
                </a:ext>
              </a:extLst>
            </p:cNvPr>
            <p:cNvCxnSpPr>
              <a:cxnSpLocks/>
              <a:stCxn id="129" idx="4"/>
              <a:endCxn id="129" idx="5"/>
            </p:cNvCxnSpPr>
            <p:nvPr/>
          </p:nvCxnSpPr>
          <p:spPr>
            <a:xfrm flipV="1">
              <a:off x="10069636" y="4709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D3884118-908F-BB4E-AE75-C3D2CA022510}"/>
                </a:ext>
              </a:extLst>
            </p:cNvPr>
            <p:cNvCxnSpPr>
              <a:cxnSpLocks/>
              <a:stCxn id="129" idx="3"/>
              <a:endCxn id="129" idx="1"/>
            </p:cNvCxnSpPr>
            <p:nvPr/>
          </p:nvCxnSpPr>
          <p:spPr>
            <a:xfrm flipV="1">
              <a:off x="9421636"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D95D603-0B8D-844E-B294-BB4CA2901ADB}"/>
                </a:ext>
              </a:extLst>
            </p:cNvPr>
            <p:cNvCxnSpPr>
              <a:cxnSpLocks/>
              <a:stCxn id="129" idx="1"/>
              <a:endCxn id="129" idx="0"/>
            </p:cNvCxnSpPr>
            <p:nvPr/>
          </p:nvCxnSpPr>
          <p:spPr>
            <a:xfrm flipV="1">
              <a:off x="9421636" y="4061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DA0EB23-AC9D-5A4C-9252-7851AB7D868E}"/>
                </a:ext>
              </a:extLst>
            </p:cNvPr>
            <p:cNvCxnSpPr>
              <a:cxnSpLocks/>
            </p:cNvCxnSpPr>
            <p:nvPr/>
          </p:nvCxnSpPr>
          <p:spPr>
            <a:xfrm>
              <a:off x="9008687" y="425680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691814EB-43D7-DD4A-9771-B0E6BE24B1D1}"/>
                </a:ext>
              </a:extLst>
            </p:cNvPr>
            <p:cNvCxnSpPr>
              <a:cxnSpLocks/>
            </p:cNvCxnSpPr>
            <p:nvPr/>
          </p:nvCxnSpPr>
          <p:spPr>
            <a:xfrm>
              <a:off x="9107744" y="416155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F3CB4530-87FB-B640-9A80-8EEA8F3213AE}"/>
                </a:ext>
              </a:extLst>
            </p:cNvPr>
            <p:cNvCxnSpPr>
              <a:cxnSpLocks/>
            </p:cNvCxnSpPr>
            <p:nvPr/>
          </p:nvCxnSpPr>
          <p:spPr>
            <a:xfrm>
              <a:off x="8911873" y="436475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4ED4FB0-C01B-CD4E-B5F7-3527611756F6}"/>
                </a:ext>
              </a:extLst>
            </p:cNvPr>
            <p:cNvCxnSpPr>
              <a:cxnSpLocks/>
            </p:cNvCxnSpPr>
            <p:nvPr/>
          </p:nvCxnSpPr>
          <p:spPr>
            <a:xfrm flipV="1">
              <a:off x="10069636" y="4385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C279A640-0329-3D4C-8547-8082ECA09E65}"/>
                </a:ext>
              </a:extLst>
            </p:cNvPr>
            <p:cNvCxnSpPr>
              <a:cxnSpLocks/>
            </p:cNvCxnSpPr>
            <p:nvPr/>
          </p:nvCxnSpPr>
          <p:spPr>
            <a:xfrm flipV="1">
              <a:off x="10069636" y="5040467"/>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D90135B-284C-274D-92F6-80E851F7B4F9}"/>
                </a:ext>
              </a:extLst>
            </p:cNvPr>
            <p:cNvCxnSpPr/>
            <p:nvPr/>
          </p:nvCxnSpPr>
          <p:spPr>
            <a:xfrm>
              <a:off x="8773636" y="4814520"/>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99AA4A2-B437-F74D-B04B-6EE91235F322}"/>
                </a:ext>
              </a:extLst>
            </p:cNvPr>
            <p:cNvCxnSpPr/>
            <p:nvPr/>
          </p:nvCxnSpPr>
          <p:spPr>
            <a:xfrm>
              <a:off x="8773636" y="5472467"/>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991DE672-5089-A741-97EF-E81F6972FCC4}"/>
                </a:ext>
              </a:extLst>
            </p:cNvPr>
            <p:cNvCxnSpPr>
              <a:cxnSpLocks/>
            </p:cNvCxnSpPr>
            <p:nvPr/>
          </p:nvCxnSpPr>
          <p:spPr>
            <a:xfrm flipV="1">
              <a:off x="9751021"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BF90EFCD-3947-0741-9B58-4B38F33666AE}"/>
                </a:ext>
              </a:extLst>
            </p:cNvPr>
            <p:cNvCxnSpPr>
              <a:cxnSpLocks/>
            </p:cNvCxnSpPr>
            <p:nvPr/>
          </p:nvCxnSpPr>
          <p:spPr>
            <a:xfrm flipV="1">
              <a:off x="9098815"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2B9C431D-FF76-9B4E-8A37-2A516FE3011E}"/>
                </a:ext>
              </a:extLst>
            </p:cNvPr>
            <p:cNvCxnSpPr>
              <a:cxnSpLocks/>
            </p:cNvCxnSpPr>
            <p:nvPr/>
          </p:nvCxnSpPr>
          <p:spPr>
            <a:xfrm flipV="1">
              <a:off x="9758769" y="4056631"/>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9FCFA955-01FC-2F42-A8B5-82E2DC108505}"/>
                </a:ext>
              </a:extLst>
            </p:cNvPr>
            <p:cNvCxnSpPr>
              <a:cxnSpLocks/>
            </p:cNvCxnSpPr>
            <p:nvPr/>
          </p:nvCxnSpPr>
          <p:spPr>
            <a:xfrm flipV="1">
              <a:off x="9090716" y="4054383"/>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7B4C1B2-EB98-9A49-B4F5-69CF0B73F609}"/>
                </a:ext>
              </a:extLst>
            </p:cNvPr>
            <p:cNvCxnSpPr>
              <a:cxnSpLocks/>
            </p:cNvCxnSpPr>
            <p:nvPr/>
          </p:nvCxnSpPr>
          <p:spPr>
            <a:xfrm flipV="1">
              <a:off x="10298769" y="425537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F9CD062-23A3-EC47-AD81-159AD39AAF6F}"/>
                </a:ext>
              </a:extLst>
            </p:cNvPr>
            <p:cNvCxnSpPr>
              <a:cxnSpLocks/>
            </p:cNvCxnSpPr>
            <p:nvPr/>
          </p:nvCxnSpPr>
          <p:spPr>
            <a:xfrm flipV="1">
              <a:off x="10397826" y="4161552"/>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D3D4CF2-596E-8C48-A490-941EDDC364DF}"/>
                </a:ext>
              </a:extLst>
            </p:cNvPr>
            <p:cNvCxnSpPr>
              <a:cxnSpLocks/>
            </p:cNvCxnSpPr>
            <p:nvPr/>
          </p:nvCxnSpPr>
          <p:spPr>
            <a:xfrm flipV="1">
              <a:off x="10196736" y="4364752"/>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35AB9D69-8B64-1446-8B54-69D564FE3000}"/>
                </a:ext>
              </a:extLst>
            </p:cNvPr>
            <p:cNvSpPr txBox="1"/>
            <p:nvPr/>
          </p:nvSpPr>
          <p:spPr>
            <a:xfrm>
              <a:off x="8534400" y="3886200"/>
              <a:ext cx="0" cy="0"/>
            </a:xfrm>
            <a:prstGeom prst="rect">
              <a:avLst/>
            </a:prstGeom>
          </p:spPr>
          <p:txBody>
            <a:bodyPr vert="horz" wrap="none" lIns="91440" tIns="45720" rIns="91440" bIns="45720" rtlCol="0" anchor="t">
              <a:normAutofit fontScale="25000" lnSpcReduction="20000"/>
            </a:bodyPr>
            <a:lstStyle/>
            <a:p>
              <a:endParaRPr lang="sv-SE" dirty="0">
                <a:solidFill>
                  <a:schemeClr val="tx1">
                    <a:lumMod val="40000"/>
                    <a:lumOff val="60000"/>
                  </a:schemeClr>
                </a:solidFill>
              </a:endParaRPr>
            </a:p>
          </p:txBody>
        </p:sp>
      </p:grpSp>
      <p:graphicFrame>
        <p:nvGraphicFramePr>
          <p:cNvPr id="149" name="Table 148">
            <a:extLst>
              <a:ext uri="{FF2B5EF4-FFF2-40B4-BE49-F238E27FC236}">
                <a16:creationId xmlns:a16="http://schemas.microsoft.com/office/drawing/2014/main" id="{3226E218-555A-BB49-B162-2C093D24DBF4}"/>
              </a:ext>
            </a:extLst>
          </p:cNvPr>
          <p:cNvGraphicFramePr>
            <a:graphicFrameLocks noGrp="1"/>
          </p:cNvGraphicFramePr>
          <p:nvPr>
            <p:extLst>
              <p:ext uri="{D42A27DB-BD31-4B8C-83A1-F6EECF244321}">
                <p14:modId xmlns:p14="http://schemas.microsoft.com/office/powerpoint/2010/main" val="2294007758"/>
              </p:ext>
            </p:extLst>
          </p:nvPr>
        </p:nvGraphicFramePr>
        <p:xfrm>
          <a:off x="5401456" y="2687547"/>
          <a:ext cx="4923648" cy="370840"/>
        </p:xfrm>
        <a:graphic>
          <a:graphicData uri="http://schemas.openxmlformats.org/drawingml/2006/table">
            <a:tbl>
              <a:tblPr firstRow="1" bandRow="1">
                <a:tableStyleId>{69012ECD-51FC-41F1-AA8D-1B2483CD663E}</a:tableStyleId>
              </a:tblPr>
              <a:tblGrid>
                <a:gridCol w="615456">
                  <a:extLst>
                    <a:ext uri="{9D8B030D-6E8A-4147-A177-3AD203B41FA5}">
                      <a16:colId xmlns:a16="http://schemas.microsoft.com/office/drawing/2014/main" val="1756198571"/>
                    </a:ext>
                  </a:extLst>
                </a:gridCol>
                <a:gridCol w="615456">
                  <a:extLst>
                    <a:ext uri="{9D8B030D-6E8A-4147-A177-3AD203B41FA5}">
                      <a16:colId xmlns:a16="http://schemas.microsoft.com/office/drawing/2014/main" val="4263019376"/>
                    </a:ext>
                  </a:extLst>
                </a:gridCol>
                <a:gridCol w="615456">
                  <a:extLst>
                    <a:ext uri="{9D8B030D-6E8A-4147-A177-3AD203B41FA5}">
                      <a16:colId xmlns:a16="http://schemas.microsoft.com/office/drawing/2014/main" val="1127329863"/>
                    </a:ext>
                  </a:extLst>
                </a:gridCol>
                <a:gridCol w="615456">
                  <a:extLst>
                    <a:ext uri="{9D8B030D-6E8A-4147-A177-3AD203B41FA5}">
                      <a16:colId xmlns:a16="http://schemas.microsoft.com/office/drawing/2014/main" val="2678950988"/>
                    </a:ext>
                  </a:extLst>
                </a:gridCol>
                <a:gridCol w="615456">
                  <a:extLst>
                    <a:ext uri="{9D8B030D-6E8A-4147-A177-3AD203B41FA5}">
                      <a16:colId xmlns:a16="http://schemas.microsoft.com/office/drawing/2014/main" val="4273871643"/>
                    </a:ext>
                  </a:extLst>
                </a:gridCol>
                <a:gridCol w="615456">
                  <a:extLst>
                    <a:ext uri="{9D8B030D-6E8A-4147-A177-3AD203B41FA5}">
                      <a16:colId xmlns:a16="http://schemas.microsoft.com/office/drawing/2014/main" val="1749195828"/>
                    </a:ext>
                  </a:extLst>
                </a:gridCol>
                <a:gridCol w="615456">
                  <a:extLst>
                    <a:ext uri="{9D8B030D-6E8A-4147-A177-3AD203B41FA5}">
                      <a16:colId xmlns:a16="http://schemas.microsoft.com/office/drawing/2014/main" val="1176141117"/>
                    </a:ext>
                  </a:extLst>
                </a:gridCol>
                <a:gridCol w="615456">
                  <a:extLst>
                    <a:ext uri="{9D8B030D-6E8A-4147-A177-3AD203B41FA5}">
                      <a16:colId xmlns:a16="http://schemas.microsoft.com/office/drawing/2014/main" val="1657715159"/>
                    </a:ext>
                  </a:extLst>
                </a:gridCol>
              </a:tblGrid>
              <a:tr h="370840">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pSp>
        <p:nvGrpSpPr>
          <p:cNvPr id="83" name="Group 82">
            <a:extLst>
              <a:ext uri="{FF2B5EF4-FFF2-40B4-BE49-F238E27FC236}">
                <a16:creationId xmlns:a16="http://schemas.microsoft.com/office/drawing/2014/main" id="{D722ACAC-9FA7-8C45-8736-D5C2E3F3C721}"/>
              </a:ext>
            </a:extLst>
          </p:cNvPr>
          <p:cNvGrpSpPr/>
          <p:nvPr/>
        </p:nvGrpSpPr>
        <p:grpSpPr>
          <a:xfrm>
            <a:off x="6941760" y="3591722"/>
            <a:ext cx="5122084" cy="824610"/>
            <a:chOff x="5612253" y="3778995"/>
            <a:chExt cx="6439859" cy="824610"/>
          </a:xfrm>
        </p:grpSpPr>
        <p:sp>
          <p:nvSpPr>
            <p:cNvPr id="84" name="Rectangle 83">
              <a:extLst>
                <a:ext uri="{FF2B5EF4-FFF2-40B4-BE49-F238E27FC236}">
                  <a16:creationId xmlns:a16="http://schemas.microsoft.com/office/drawing/2014/main" id="{E40B8011-41FC-A048-8BAC-F9E71D4A0AF0}"/>
                </a:ext>
              </a:extLst>
            </p:cNvPr>
            <p:cNvSpPr/>
            <p:nvPr/>
          </p:nvSpPr>
          <p:spPr>
            <a:xfrm>
              <a:off x="5748254" y="3871866"/>
              <a:ext cx="6303858" cy="731739"/>
            </a:xfrm>
            <a:prstGeom prst="rect">
              <a:avLst/>
            </a:prstGeom>
          </p:spPr>
          <p:txBody>
            <a:bodyPr wrap="square">
              <a:spAutoFit/>
            </a:bodyPr>
            <a:lstStyle/>
            <a:p>
              <a:pPr>
                <a:lnSpc>
                  <a:spcPct val="110000"/>
                </a:lnSpc>
                <a:spcBef>
                  <a:spcPts val="600"/>
                </a:spcBef>
              </a:pPr>
              <a:r>
                <a:rPr lang="en-US" sz="1300" dirty="0">
                  <a:solidFill>
                    <a:srgbClr val="3F3F3F"/>
                  </a:solidFill>
                </a:rPr>
                <a:t>=&gt; 25% non-empty voxels  =&gt; 4 bits/non-empty voxel</a:t>
              </a:r>
              <a:br>
                <a:rPr lang="en-US" sz="1300" dirty="0">
                  <a:solidFill>
                    <a:srgbClr val="3F3F3F"/>
                  </a:solidFill>
                </a:rPr>
              </a:br>
              <a:r>
                <a:rPr lang="en-US" sz="1300" dirty="0">
                  <a:solidFill>
                    <a:srgbClr val="3F3F3F"/>
                  </a:solidFill>
                </a:rPr>
                <a:t>      + overhead for parent levels. (Leaves of </a:t>
              </a:r>
              <a:r>
                <a:rPr lang="en-US" sz="1300" dirty="0"/>
                <a:t>4</a:t>
              </a:r>
              <a:r>
                <a:rPr lang="en-US" sz="1300" baseline="30000" dirty="0"/>
                <a:t>3</a:t>
              </a:r>
              <a:r>
                <a:rPr lang="en-US" sz="1300" dirty="0"/>
                <a:t>-grids is still</a:t>
              </a:r>
              <a:br>
                <a:rPr lang="en-US" sz="1300" dirty="0"/>
              </a:br>
              <a:r>
                <a:rPr lang="en-US" sz="1300" dirty="0"/>
                <a:t>       smart, though)</a:t>
              </a:r>
              <a:endParaRPr lang="en-US" sz="1300" dirty="0">
                <a:solidFill>
                  <a:srgbClr val="3F3F3F"/>
                </a:solidFill>
              </a:endParaRPr>
            </a:p>
          </p:txBody>
        </p:sp>
        <p:sp>
          <p:nvSpPr>
            <p:cNvPr id="86" name="Right Brace 85">
              <a:extLst>
                <a:ext uri="{FF2B5EF4-FFF2-40B4-BE49-F238E27FC236}">
                  <a16:creationId xmlns:a16="http://schemas.microsoft.com/office/drawing/2014/main" id="{FB9A01A2-CF80-A148-96A6-EC4FD677886F}"/>
                </a:ext>
              </a:extLst>
            </p:cNvPr>
            <p:cNvSpPr/>
            <p:nvPr/>
          </p:nvSpPr>
          <p:spPr>
            <a:xfrm>
              <a:off x="5612253" y="3778995"/>
              <a:ext cx="185273" cy="48990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pSp>
      <p:grpSp>
        <p:nvGrpSpPr>
          <p:cNvPr id="30" name="Group 29">
            <a:extLst>
              <a:ext uri="{FF2B5EF4-FFF2-40B4-BE49-F238E27FC236}">
                <a16:creationId xmlns:a16="http://schemas.microsoft.com/office/drawing/2014/main" id="{9BCBC5E9-BF20-4949-A583-27F72C6B7177}"/>
              </a:ext>
            </a:extLst>
          </p:cNvPr>
          <p:cNvGrpSpPr/>
          <p:nvPr/>
        </p:nvGrpSpPr>
        <p:grpSpPr>
          <a:xfrm>
            <a:off x="6138457" y="3537800"/>
            <a:ext cx="734032" cy="649598"/>
            <a:chOff x="11220450" y="4085275"/>
            <a:chExt cx="734032" cy="649598"/>
          </a:xfrm>
        </p:grpSpPr>
        <p:grpSp>
          <p:nvGrpSpPr>
            <p:cNvPr id="28" name="Group 27">
              <a:extLst>
                <a:ext uri="{FF2B5EF4-FFF2-40B4-BE49-F238E27FC236}">
                  <a16:creationId xmlns:a16="http://schemas.microsoft.com/office/drawing/2014/main" id="{7E12B067-69F5-994F-8A3C-F7DCA90EE7A2}"/>
                </a:ext>
              </a:extLst>
            </p:cNvPr>
            <p:cNvGrpSpPr/>
            <p:nvPr/>
          </p:nvGrpSpPr>
          <p:grpSpPr>
            <a:xfrm>
              <a:off x="11220450" y="4085275"/>
              <a:ext cx="731678" cy="646843"/>
              <a:chOff x="11220450" y="4085275"/>
              <a:chExt cx="731678" cy="646843"/>
            </a:xfrm>
          </p:grpSpPr>
          <p:grpSp>
            <p:nvGrpSpPr>
              <p:cNvPr id="27" name="Group 26">
                <a:extLst>
                  <a:ext uri="{FF2B5EF4-FFF2-40B4-BE49-F238E27FC236}">
                    <a16:creationId xmlns:a16="http://schemas.microsoft.com/office/drawing/2014/main" id="{5BB4FE36-78C2-A547-8546-DE632E91A1AC}"/>
                  </a:ext>
                </a:extLst>
              </p:cNvPr>
              <p:cNvGrpSpPr/>
              <p:nvPr/>
            </p:nvGrpSpPr>
            <p:grpSpPr>
              <a:xfrm>
                <a:off x="11421525" y="4085275"/>
                <a:ext cx="530603" cy="525783"/>
                <a:chOff x="10688500" y="4338566"/>
                <a:chExt cx="530603" cy="525783"/>
              </a:xfrm>
            </p:grpSpPr>
            <p:grpSp>
              <p:nvGrpSpPr>
                <p:cNvPr id="292" name="Group 291">
                  <a:extLst>
                    <a:ext uri="{FF2B5EF4-FFF2-40B4-BE49-F238E27FC236}">
                      <a16:creationId xmlns:a16="http://schemas.microsoft.com/office/drawing/2014/main" id="{119E504F-B571-A64A-8017-D16D57E9358C}"/>
                    </a:ext>
                  </a:extLst>
                </p:cNvPr>
                <p:cNvGrpSpPr/>
                <p:nvPr/>
              </p:nvGrpSpPr>
              <p:grpSpPr>
                <a:xfrm>
                  <a:off x="10688500" y="4704032"/>
                  <a:ext cx="530603" cy="160317"/>
                  <a:chOff x="10636982" y="3658561"/>
                  <a:chExt cx="530603" cy="160317"/>
                </a:xfrm>
              </p:grpSpPr>
              <p:sp>
                <p:nvSpPr>
                  <p:cNvPr id="293" name="Cube 292">
                    <a:extLst>
                      <a:ext uri="{FF2B5EF4-FFF2-40B4-BE49-F238E27FC236}">
                        <a16:creationId xmlns:a16="http://schemas.microsoft.com/office/drawing/2014/main" id="{C5965590-875B-2F47-B491-A679ACF2F31D}"/>
                      </a:ext>
                    </a:extLst>
                  </p:cNvPr>
                  <p:cNvSpPr/>
                  <p:nvPr/>
                </p:nvSpPr>
                <p:spPr>
                  <a:xfrm>
                    <a:off x="106369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4" name="Cube 293">
                    <a:extLst>
                      <a:ext uri="{FF2B5EF4-FFF2-40B4-BE49-F238E27FC236}">
                        <a16:creationId xmlns:a16="http://schemas.microsoft.com/office/drawing/2014/main" id="{0D17D3BF-07AC-4841-9783-8FAE11B47888}"/>
                      </a:ext>
                    </a:extLst>
                  </p:cNvPr>
                  <p:cNvSpPr/>
                  <p:nvPr/>
                </p:nvSpPr>
                <p:spPr>
                  <a:xfrm>
                    <a:off x="10758557"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5" name="Cube 294">
                    <a:extLst>
                      <a:ext uri="{FF2B5EF4-FFF2-40B4-BE49-F238E27FC236}">
                        <a16:creationId xmlns:a16="http://schemas.microsoft.com/office/drawing/2014/main" id="{F5DD67E9-4295-E041-BCB3-5D65100A3D65}"/>
                      </a:ext>
                    </a:extLst>
                  </p:cNvPr>
                  <p:cNvSpPr/>
                  <p:nvPr/>
                </p:nvSpPr>
                <p:spPr>
                  <a:xfrm>
                    <a:off x="108823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6" name="Cube 295">
                    <a:extLst>
                      <a:ext uri="{FF2B5EF4-FFF2-40B4-BE49-F238E27FC236}">
                        <a16:creationId xmlns:a16="http://schemas.microsoft.com/office/drawing/2014/main" id="{1E14B634-F052-894C-977A-98E7713550E2}"/>
                      </a:ext>
                    </a:extLst>
                  </p:cNvPr>
                  <p:cNvSpPr/>
                  <p:nvPr/>
                </p:nvSpPr>
                <p:spPr>
                  <a:xfrm>
                    <a:off x="11006070"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97" name="Group 296">
                  <a:extLst>
                    <a:ext uri="{FF2B5EF4-FFF2-40B4-BE49-F238E27FC236}">
                      <a16:creationId xmlns:a16="http://schemas.microsoft.com/office/drawing/2014/main" id="{C01C1FB3-4EE2-C94A-AB04-CF08B93CF290}"/>
                    </a:ext>
                  </a:extLst>
                </p:cNvPr>
                <p:cNvGrpSpPr/>
                <p:nvPr/>
              </p:nvGrpSpPr>
              <p:grpSpPr>
                <a:xfrm>
                  <a:off x="10688500" y="4582210"/>
                  <a:ext cx="530603" cy="160317"/>
                  <a:chOff x="10636982" y="3365952"/>
                  <a:chExt cx="530603" cy="160317"/>
                </a:xfrm>
              </p:grpSpPr>
              <p:sp>
                <p:nvSpPr>
                  <p:cNvPr id="298" name="Cube 297">
                    <a:extLst>
                      <a:ext uri="{FF2B5EF4-FFF2-40B4-BE49-F238E27FC236}">
                        <a16:creationId xmlns:a16="http://schemas.microsoft.com/office/drawing/2014/main" id="{2B62F45D-3D75-3648-913B-22AD2E719FC9}"/>
                      </a:ext>
                    </a:extLst>
                  </p:cNvPr>
                  <p:cNvSpPr/>
                  <p:nvPr/>
                </p:nvSpPr>
                <p:spPr>
                  <a:xfrm>
                    <a:off x="106369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9" name="Cube 298">
                    <a:extLst>
                      <a:ext uri="{FF2B5EF4-FFF2-40B4-BE49-F238E27FC236}">
                        <a16:creationId xmlns:a16="http://schemas.microsoft.com/office/drawing/2014/main" id="{7A675BBD-8B58-AC4E-9BB6-A9805EBCB6DB}"/>
                      </a:ext>
                    </a:extLst>
                  </p:cNvPr>
                  <p:cNvSpPr/>
                  <p:nvPr/>
                </p:nvSpPr>
                <p:spPr>
                  <a:xfrm>
                    <a:off x="10758557"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0" name="Cube 299">
                    <a:extLst>
                      <a:ext uri="{FF2B5EF4-FFF2-40B4-BE49-F238E27FC236}">
                        <a16:creationId xmlns:a16="http://schemas.microsoft.com/office/drawing/2014/main" id="{7C637E19-DD36-3F42-A1E1-6E07EBC719E7}"/>
                      </a:ext>
                    </a:extLst>
                  </p:cNvPr>
                  <p:cNvSpPr/>
                  <p:nvPr/>
                </p:nvSpPr>
                <p:spPr>
                  <a:xfrm>
                    <a:off x="108823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1" name="Cube 300">
                    <a:extLst>
                      <a:ext uri="{FF2B5EF4-FFF2-40B4-BE49-F238E27FC236}">
                        <a16:creationId xmlns:a16="http://schemas.microsoft.com/office/drawing/2014/main" id="{0C9296C0-B180-2B4C-AAA1-1D48EA984FD7}"/>
                      </a:ext>
                    </a:extLst>
                  </p:cNvPr>
                  <p:cNvSpPr/>
                  <p:nvPr/>
                </p:nvSpPr>
                <p:spPr>
                  <a:xfrm>
                    <a:off x="11006070"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302" name="Group 301">
                  <a:extLst>
                    <a:ext uri="{FF2B5EF4-FFF2-40B4-BE49-F238E27FC236}">
                      <a16:creationId xmlns:a16="http://schemas.microsoft.com/office/drawing/2014/main" id="{8F2D0104-62C1-B343-946E-1F3E9DABF3C0}"/>
                    </a:ext>
                  </a:extLst>
                </p:cNvPr>
                <p:cNvGrpSpPr/>
                <p:nvPr/>
              </p:nvGrpSpPr>
              <p:grpSpPr>
                <a:xfrm>
                  <a:off x="10688500" y="4460388"/>
                  <a:ext cx="530603" cy="160317"/>
                  <a:chOff x="11377462" y="4280976"/>
                  <a:chExt cx="530603" cy="160317"/>
                </a:xfrm>
              </p:grpSpPr>
              <p:sp>
                <p:nvSpPr>
                  <p:cNvPr id="303" name="Cube 302">
                    <a:extLst>
                      <a:ext uri="{FF2B5EF4-FFF2-40B4-BE49-F238E27FC236}">
                        <a16:creationId xmlns:a16="http://schemas.microsoft.com/office/drawing/2014/main" id="{0A8CD9CA-9BF0-F147-9CEE-FA6BDA89CB96}"/>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4" name="Cube 303">
                    <a:extLst>
                      <a:ext uri="{FF2B5EF4-FFF2-40B4-BE49-F238E27FC236}">
                        <a16:creationId xmlns:a16="http://schemas.microsoft.com/office/drawing/2014/main" id="{4F6F0F5A-7F8C-CD40-B873-70347E4597E1}"/>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5" name="Cube 304">
                    <a:extLst>
                      <a:ext uri="{FF2B5EF4-FFF2-40B4-BE49-F238E27FC236}">
                        <a16:creationId xmlns:a16="http://schemas.microsoft.com/office/drawing/2014/main" id="{E5222345-0D92-784A-A589-D2363AF64725}"/>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6" name="Cube 305">
                    <a:extLst>
                      <a:ext uri="{FF2B5EF4-FFF2-40B4-BE49-F238E27FC236}">
                        <a16:creationId xmlns:a16="http://schemas.microsoft.com/office/drawing/2014/main" id="{B5C25E16-CA5F-2B45-9C06-3C86F7BABE1E}"/>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307" name="Group 306">
                  <a:extLst>
                    <a:ext uri="{FF2B5EF4-FFF2-40B4-BE49-F238E27FC236}">
                      <a16:creationId xmlns:a16="http://schemas.microsoft.com/office/drawing/2014/main" id="{A940A52F-0516-C64B-81DD-AA1A966B4ED5}"/>
                    </a:ext>
                  </a:extLst>
                </p:cNvPr>
                <p:cNvGrpSpPr/>
                <p:nvPr/>
              </p:nvGrpSpPr>
              <p:grpSpPr>
                <a:xfrm>
                  <a:off x="10688500" y="4338566"/>
                  <a:ext cx="530603" cy="160317"/>
                  <a:chOff x="11377462" y="4280976"/>
                  <a:chExt cx="530603" cy="160317"/>
                </a:xfrm>
              </p:grpSpPr>
              <p:sp>
                <p:nvSpPr>
                  <p:cNvPr id="308" name="Cube 307">
                    <a:extLst>
                      <a:ext uri="{FF2B5EF4-FFF2-40B4-BE49-F238E27FC236}">
                        <a16:creationId xmlns:a16="http://schemas.microsoft.com/office/drawing/2014/main" id="{2A2137B5-752B-FD43-B7FB-2D18074B7317}"/>
                      </a:ext>
                    </a:extLst>
                  </p:cNvPr>
                  <p:cNvSpPr/>
                  <p:nvPr/>
                </p:nvSpPr>
                <p:spPr>
                  <a:xfrm>
                    <a:off x="11377462"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9" name="Cube 308">
                    <a:extLst>
                      <a:ext uri="{FF2B5EF4-FFF2-40B4-BE49-F238E27FC236}">
                        <a16:creationId xmlns:a16="http://schemas.microsoft.com/office/drawing/2014/main" id="{CE72E097-A560-D04E-9C80-9DAE432339AC}"/>
                      </a:ext>
                    </a:extLst>
                  </p:cNvPr>
                  <p:cNvSpPr/>
                  <p:nvPr/>
                </p:nvSpPr>
                <p:spPr>
                  <a:xfrm>
                    <a:off x="11499037"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10" name="Cube 309">
                    <a:extLst>
                      <a:ext uri="{FF2B5EF4-FFF2-40B4-BE49-F238E27FC236}">
                        <a16:creationId xmlns:a16="http://schemas.microsoft.com/office/drawing/2014/main" id="{1F90DB49-BE95-AD45-AB71-19DEB6DEFA8D}"/>
                      </a:ext>
                    </a:extLst>
                  </p:cNvPr>
                  <p:cNvSpPr/>
                  <p:nvPr/>
                </p:nvSpPr>
                <p:spPr>
                  <a:xfrm>
                    <a:off x="11622862"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11" name="Cube 310">
                    <a:extLst>
                      <a:ext uri="{FF2B5EF4-FFF2-40B4-BE49-F238E27FC236}">
                        <a16:creationId xmlns:a16="http://schemas.microsoft.com/office/drawing/2014/main" id="{3B953CEA-972A-A24B-8370-D261883B6DB1}"/>
                      </a:ext>
                    </a:extLst>
                  </p:cNvPr>
                  <p:cNvSpPr/>
                  <p:nvPr/>
                </p:nvSpPr>
                <p:spPr>
                  <a:xfrm>
                    <a:off x="11746550"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grpSp>
            <p:nvGrpSpPr>
              <p:cNvPr id="25" name="Group 24">
                <a:extLst>
                  <a:ext uri="{FF2B5EF4-FFF2-40B4-BE49-F238E27FC236}">
                    <a16:creationId xmlns:a16="http://schemas.microsoft.com/office/drawing/2014/main" id="{7AE4E1A6-72D7-8B48-8953-705B078BB8CE}"/>
                  </a:ext>
                </a:extLst>
              </p:cNvPr>
              <p:cNvGrpSpPr/>
              <p:nvPr/>
            </p:nvGrpSpPr>
            <p:grpSpPr>
              <a:xfrm>
                <a:off x="11220450" y="4124006"/>
                <a:ext cx="691304" cy="525783"/>
                <a:chOff x="11220450" y="4124006"/>
                <a:chExt cx="691304" cy="525783"/>
              </a:xfrm>
            </p:grpSpPr>
            <p:sp>
              <p:nvSpPr>
                <p:cNvPr id="20" name="TextBox 19">
                  <a:extLst>
                    <a:ext uri="{FF2B5EF4-FFF2-40B4-BE49-F238E27FC236}">
                      <a16:creationId xmlns:a16="http://schemas.microsoft.com/office/drawing/2014/main" id="{BF3D9A7F-AE1A-F142-8E32-DB1A514590F1}"/>
                    </a:ext>
                  </a:extLst>
                </p:cNvPr>
                <p:cNvSpPr txBox="1"/>
                <p:nvPr/>
              </p:nvSpPr>
              <p:spPr>
                <a:xfrm>
                  <a:off x="11220450" y="4533900"/>
                  <a:ext cx="0" cy="0"/>
                </a:xfrm>
                <a:prstGeom prst="rect">
                  <a:avLst/>
                </a:prstGeom>
                <a:ln w="0">
                  <a:solidFill>
                    <a:schemeClr val="bg2">
                      <a:lumMod val="50000"/>
                    </a:schemeClr>
                  </a:solidFill>
                  <a:prstDash val="sysDot"/>
                </a:ln>
              </p:spPr>
              <p:txBody>
                <a:bodyPr vert="horz" wrap="none" lIns="91440" tIns="45720" rIns="91440" bIns="45720" rtlCol="0" anchor="t">
                  <a:normAutofit fontScale="25000" lnSpcReduction="20000"/>
                </a:bodyPr>
                <a:lstStyle/>
                <a:p>
                  <a:endParaRPr lang="sv-SE" dirty="0">
                    <a:solidFill>
                      <a:schemeClr val="tx1">
                        <a:lumMod val="40000"/>
                        <a:lumOff val="60000"/>
                      </a:schemeClr>
                    </a:solidFill>
                  </a:endParaRPr>
                </a:p>
              </p:txBody>
            </p:sp>
            <p:grpSp>
              <p:nvGrpSpPr>
                <p:cNvPr id="272" name="Group 271">
                  <a:extLst>
                    <a:ext uri="{FF2B5EF4-FFF2-40B4-BE49-F238E27FC236}">
                      <a16:creationId xmlns:a16="http://schemas.microsoft.com/office/drawing/2014/main" id="{81BDF397-D195-7544-9AAD-959A0468967E}"/>
                    </a:ext>
                  </a:extLst>
                </p:cNvPr>
                <p:cNvGrpSpPr/>
                <p:nvPr/>
              </p:nvGrpSpPr>
              <p:grpSpPr>
                <a:xfrm>
                  <a:off x="11381151" y="4489472"/>
                  <a:ext cx="530603" cy="160317"/>
                  <a:chOff x="10636982" y="3658561"/>
                  <a:chExt cx="530603" cy="160317"/>
                </a:xfrm>
              </p:grpSpPr>
              <p:sp>
                <p:nvSpPr>
                  <p:cNvPr id="273" name="Cube 272">
                    <a:extLst>
                      <a:ext uri="{FF2B5EF4-FFF2-40B4-BE49-F238E27FC236}">
                        <a16:creationId xmlns:a16="http://schemas.microsoft.com/office/drawing/2014/main" id="{C4C148BD-E2A1-394C-8526-9FF045441783}"/>
                      </a:ext>
                    </a:extLst>
                  </p:cNvPr>
                  <p:cNvSpPr/>
                  <p:nvPr/>
                </p:nvSpPr>
                <p:spPr>
                  <a:xfrm>
                    <a:off x="106369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4" name="Cube 273">
                    <a:extLst>
                      <a:ext uri="{FF2B5EF4-FFF2-40B4-BE49-F238E27FC236}">
                        <a16:creationId xmlns:a16="http://schemas.microsoft.com/office/drawing/2014/main" id="{FE6B1A03-9BA9-1441-8A61-1CE2A76A761B}"/>
                      </a:ext>
                    </a:extLst>
                  </p:cNvPr>
                  <p:cNvSpPr/>
                  <p:nvPr/>
                </p:nvSpPr>
                <p:spPr>
                  <a:xfrm>
                    <a:off x="10758557"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5" name="Cube 274">
                    <a:extLst>
                      <a:ext uri="{FF2B5EF4-FFF2-40B4-BE49-F238E27FC236}">
                        <a16:creationId xmlns:a16="http://schemas.microsoft.com/office/drawing/2014/main" id="{1E2CFC39-48EA-0E49-9C1F-FAC1EA376CBE}"/>
                      </a:ext>
                    </a:extLst>
                  </p:cNvPr>
                  <p:cNvSpPr/>
                  <p:nvPr/>
                </p:nvSpPr>
                <p:spPr>
                  <a:xfrm>
                    <a:off x="108823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6" name="Cube 275">
                    <a:extLst>
                      <a:ext uri="{FF2B5EF4-FFF2-40B4-BE49-F238E27FC236}">
                        <a16:creationId xmlns:a16="http://schemas.microsoft.com/office/drawing/2014/main" id="{9D1AD963-E731-B84D-8433-317911A2D065}"/>
                      </a:ext>
                    </a:extLst>
                  </p:cNvPr>
                  <p:cNvSpPr/>
                  <p:nvPr/>
                </p:nvSpPr>
                <p:spPr>
                  <a:xfrm>
                    <a:off x="11006070"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77" name="Group 276">
                  <a:extLst>
                    <a:ext uri="{FF2B5EF4-FFF2-40B4-BE49-F238E27FC236}">
                      <a16:creationId xmlns:a16="http://schemas.microsoft.com/office/drawing/2014/main" id="{73490F9A-82A1-5A43-BBEB-A1D0B292C18C}"/>
                    </a:ext>
                  </a:extLst>
                </p:cNvPr>
                <p:cNvGrpSpPr/>
                <p:nvPr/>
              </p:nvGrpSpPr>
              <p:grpSpPr>
                <a:xfrm>
                  <a:off x="11381151" y="4367650"/>
                  <a:ext cx="530603" cy="160317"/>
                  <a:chOff x="10636982" y="3365952"/>
                  <a:chExt cx="530603" cy="160317"/>
                </a:xfrm>
              </p:grpSpPr>
              <p:sp>
                <p:nvSpPr>
                  <p:cNvPr id="278" name="Cube 277">
                    <a:extLst>
                      <a:ext uri="{FF2B5EF4-FFF2-40B4-BE49-F238E27FC236}">
                        <a16:creationId xmlns:a16="http://schemas.microsoft.com/office/drawing/2014/main" id="{6B7E6CAF-5F95-2E4A-A32C-F36109BDE5BD}"/>
                      </a:ext>
                    </a:extLst>
                  </p:cNvPr>
                  <p:cNvSpPr/>
                  <p:nvPr/>
                </p:nvSpPr>
                <p:spPr>
                  <a:xfrm>
                    <a:off x="106369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9" name="Cube 278">
                    <a:extLst>
                      <a:ext uri="{FF2B5EF4-FFF2-40B4-BE49-F238E27FC236}">
                        <a16:creationId xmlns:a16="http://schemas.microsoft.com/office/drawing/2014/main" id="{1B1A623A-1E57-B047-BF47-C6B4E98C9080}"/>
                      </a:ext>
                    </a:extLst>
                  </p:cNvPr>
                  <p:cNvSpPr/>
                  <p:nvPr/>
                </p:nvSpPr>
                <p:spPr>
                  <a:xfrm>
                    <a:off x="10758557"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0" name="Cube 279">
                    <a:extLst>
                      <a:ext uri="{FF2B5EF4-FFF2-40B4-BE49-F238E27FC236}">
                        <a16:creationId xmlns:a16="http://schemas.microsoft.com/office/drawing/2014/main" id="{5ABCB91C-EB13-D849-8D14-CC158E2B44F2}"/>
                      </a:ext>
                    </a:extLst>
                  </p:cNvPr>
                  <p:cNvSpPr/>
                  <p:nvPr/>
                </p:nvSpPr>
                <p:spPr>
                  <a:xfrm>
                    <a:off x="108823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1" name="Cube 280">
                    <a:extLst>
                      <a:ext uri="{FF2B5EF4-FFF2-40B4-BE49-F238E27FC236}">
                        <a16:creationId xmlns:a16="http://schemas.microsoft.com/office/drawing/2014/main" id="{A52A9949-94A0-BD4C-ADF3-8B2785F90E46}"/>
                      </a:ext>
                    </a:extLst>
                  </p:cNvPr>
                  <p:cNvSpPr/>
                  <p:nvPr/>
                </p:nvSpPr>
                <p:spPr>
                  <a:xfrm>
                    <a:off x="11006070"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82" name="Group 281">
                  <a:extLst>
                    <a:ext uri="{FF2B5EF4-FFF2-40B4-BE49-F238E27FC236}">
                      <a16:creationId xmlns:a16="http://schemas.microsoft.com/office/drawing/2014/main" id="{09961CFB-7513-4245-BD4C-9AFC33C5DBA2}"/>
                    </a:ext>
                  </a:extLst>
                </p:cNvPr>
                <p:cNvGrpSpPr/>
                <p:nvPr/>
              </p:nvGrpSpPr>
              <p:grpSpPr>
                <a:xfrm>
                  <a:off x="11381151" y="4245828"/>
                  <a:ext cx="530603" cy="160317"/>
                  <a:chOff x="11377462" y="4280976"/>
                  <a:chExt cx="530603" cy="160317"/>
                </a:xfrm>
              </p:grpSpPr>
              <p:sp>
                <p:nvSpPr>
                  <p:cNvPr id="283" name="Cube 282">
                    <a:extLst>
                      <a:ext uri="{FF2B5EF4-FFF2-40B4-BE49-F238E27FC236}">
                        <a16:creationId xmlns:a16="http://schemas.microsoft.com/office/drawing/2014/main" id="{3FF12E46-83F4-A84B-A8C2-BD81A36AEEE8}"/>
                      </a:ext>
                    </a:extLst>
                  </p:cNvPr>
                  <p:cNvSpPr/>
                  <p:nvPr/>
                </p:nvSpPr>
                <p:spPr>
                  <a:xfrm>
                    <a:off x="11377462"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4" name="Cube 283">
                    <a:extLst>
                      <a:ext uri="{FF2B5EF4-FFF2-40B4-BE49-F238E27FC236}">
                        <a16:creationId xmlns:a16="http://schemas.microsoft.com/office/drawing/2014/main" id="{CA326816-6648-3343-A674-9C2662130E21}"/>
                      </a:ext>
                    </a:extLst>
                  </p:cNvPr>
                  <p:cNvSpPr/>
                  <p:nvPr/>
                </p:nvSpPr>
                <p:spPr>
                  <a:xfrm>
                    <a:off x="11499037"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5" name="Cube 284">
                    <a:extLst>
                      <a:ext uri="{FF2B5EF4-FFF2-40B4-BE49-F238E27FC236}">
                        <a16:creationId xmlns:a16="http://schemas.microsoft.com/office/drawing/2014/main" id="{C427B436-0E5C-E046-BAD9-632386877E75}"/>
                      </a:ext>
                    </a:extLst>
                  </p:cNvPr>
                  <p:cNvSpPr/>
                  <p:nvPr/>
                </p:nvSpPr>
                <p:spPr>
                  <a:xfrm>
                    <a:off x="11622862"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6" name="Cube 285">
                    <a:extLst>
                      <a:ext uri="{FF2B5EF4-FFF2-40B4-BE49-F238E27FC236}">
                        <a16:creationId xmlns:a16="http://schemas.microsoft.com/office/drawing/2014/main" id="{DF882ED1-A475-1A45-A9F2-318248FD8629}"/>
                      </a:ext>
                    </a:extLst>
                  </p:cNvPr>
                  <p:cNvSpPr/>
                  <p:nvPr/>
                </p:nvSpPr>
                <p:spPr>
                  <a:xfrm>
                    <a:off x="11746550" y="4280976"/>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87" name="Group 286">
                  <a:extLst>
                    <a:ext uri="{FF2B5EF4-FFF2-40B4-BE49-F238E27FC236}">
                      <a16:creationId xmlns:a16="http://schemas.microsoft.com/office/drawing/2014/main" id="{D21F4B37-0647-124F-8BB5-F3FFD1FEB75B}"/>
                    </a:ext>
                  </a:extLst>
                </p:cNvPr>
                <p:cNvGrpSpPr/>
                <p:nvPr/>
              </p:nvGrpSpPr>
              <p:grpSpPr>
                <a:xfrm>
                  <a:off x="11381151" y="4124006"/>
                  <a:ext cx="530603" cy="160317"/>
                  <a:chOff x="11377462" y="4280976"/>
                  <a:chExt cx="530603" cy="160317"/>
                </a:xfrm>
              </p:grpSpPr>
              <p:sp>
                <p:nvSpPr>
                  <p:cNvPr id="288" name="Cube 287">
                    <a:extLst>
                      <a:ext uri="{FF2B5EF4-FFF2-40B4-BE49-F238E27FC236}">
                        <a16:creationId xmlns:a16="http://schemas.microsoft.com/office/drawing/2014/main" id="{9453D329-7013-0345-BBFF-A724E702576F}"/>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9" name="Cube 288">
                    <a:extLst>
                      <a:ext uri="{FF2B5EF4-FFF2-40B4-BE49-F238E27FC236}">
                        <a16:creationId xmlns:a16="http://schemas.microsoft.com/office/drawing/2014/main" id="{34CF486F-3DB4-F248-8F02-BF4856F4D21B}"/>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0" name="Cube 289">
                    <a:extLst>
                      <a:ext uri="{FF2B5EF4-FFF2-40B4-BE49-F238E27FC236}">
                        <a16:creationId xmlns:a16="http://schemas.microsoft.com/office/drawing/2014/main" id="{2717BF33-911B-AF46-A522-8F28FF8B92A0}"/>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1" name="Cube 290">
                    <a:extLst>
                      <a:ext uri="{FF2B5EF4-FFF2-40B4-BE49-F238E27FC236}">
                        <a16:creationId xmlns:a16="http://schemas.microsoft.com/office/drawing/2014/main" id="{2A019A11-48F9-4F40-9870-50B7ADAAD04E}"/>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grpSp>
            <p:nvGrpSpPr>
              <p:cNvPr id="24" name="Group 23">
                <a:extLst>
                  <a:ext uri="{FF2B5EF4-FFF2-40B4-BE49-F238E27FC236}">
                    <a16:creationId xmlns:a16="http://schemas.microsoft.com/office/drawing/2014/main" id="{913157F5-8E51-EB41-A3C3-3DDAAED8CF40}"/>
                  </a:ext>
                </a:extLst>
              </p:cNvPr>
              <p:cNvGrpSpPr/>
              <p:nvPr/>
            </p:nvGrpSpPr>
            <p:grpSpPr>
              <a:xfrm>
                <a:off x="11340767" y="4165433"/>
                <a:ext cx="530603" cy="525783"/>
                <a:chOff x="11251995" y="3533521"/>
                <a:chExt cx="530603" cy="525783"/>
              </a:xfrm>
            </p:grpSpPr>
            <p:grpSp>
              <p:nvGrpSpPr>
                <p:cNvPr id="252" name="Group 251">
                  <a:extLst>
                    <a:ext uri="{FF2B5EF4-FFF2-40B4-BE49-F238E27FC236}">
                      <a16:creationId xmlns:a16="http://schemas.microsoft.com/office/drawing/2014/main" id="{78BE54DF-476B-C644-90DC-22182ED6C4D4}"/>
                    </a:ext>
                  </a:extLst>
                </p:cNvPr>
                <p:cNvGrpSpPr/>
                <p:nvPr/>
              </p:nvGrpSpPr>
              <p:grpSpPr>
                <a:xfrm>
                  <a:off x="11251995" y="3898987"/>
                  <a:ext cx="530603" cy="160317"/>
                  <a:chOff x="10636982" y="3658561"/>
                  <a:chExt cx="530603" cy="160317"/>
                </a:xfrm>
              </p:grpSpPr>
              <p:sp>
                <p:nvSpPr>
                  <p:cNvPr id="253" name="Cube 252">
                    <a:extLst>
                      <a:ext uri="{FF2B5EF4-FFF2-40B4-BE49-F238E27FC236}">
                        <a16:creationId xmlns:a16="http://schemas.microsoft.com/office/drawing/2014/main" id="{55D90022-D80B-414D-BCC6-6814F1668552}"/>
                      </a:ext>
                    </a:extLst>
                  </p:cNvPr>
                  <p:cNvSpPr/>
                  <p:nvPr/>
                </p:nvSpPr>
                <p:spPr>
                  <a:xfrm>
                    <a:off x="106369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4" name="Cube 253">
                    <a:extLst>
                      <a:ext uri="{FF2B5EF4-FFF2-40B4-BE49-F238E27FC236}">
                        <a16:creationId xmlns:a16="http://schemas.microsoft.com/office/drawing/2014/main" id="{BEC8ED43-DECB-944F-B715-68C1F4922CC9}"/>
                      </a:ext>
                    </a:extLst>
                  </p:cNvPr>
                  <p:cNvSpPr/>
                  <p:nvPr/>
                </p:nvSpPr>
                <p:spPr>
                  <a:xfrm>
                    <a:off x="10758557"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5" name="Cube 254">
                    <a:extLst>
                      <a:ext uri="{FF2B5EF4-FFF2-40B4-BE49-F238E27FC236}">
                        <a16:creationId xmlns:a16="http://schemas.microsoft.com/office/drawing/2014/main" id="{C96BF2E0-DA8B-1E42-915F-271EB973CFE3}"/>
                      </a:ext>
                    </a:extLst>
                  </p:cNvPr>
                  <p:cNvSpPr/>
                  <p:nvPr/>
                </p:nvSpPr>
                <p:spPr>
                  <a:xfrm>
                    <a:off x="10882382"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6" name="Cube 255">
                    <a:extLst>
                      <a:ext uri="{FF2B5EF4-FFF2-40B4-BE49-F238E27FC236}">
                        <a16:creationId xmlns:a16="http://schemas.microsoft.com/office/drawing/2014/main" id="{0711E24F-2B86-8D4A-B9C6-941B15B95E5F}"/>
                      </a:ext>
                    </a:extLst>
                  </p:cNvPr>
                  <p:cNvSpPr/>
                  <p:nvPr/>
                </p:nvSpPr>
                <p:spPr>
                  <a:xfrm>
                    <a:off x="11006070" y="3658561"/>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57" name="Group 256">
                  <a:extLst>
                    <a:ext uri="{FF2B5EF4-FFF2-40B4-BE49-F238E27FC236}">
                      <a16:creationId xmlns:a16="http://schemas.microsoft.com/office/drawing/2014/main" id="{A8C3F1AD-7A81-D24B-9AB5-D2B26D6F745D}"/>
                    </a:ext>
                  </a:extLst>
                </p:cNvPr>
                <p:cNvGrpSpPr/>
                <p:nvPr/>
              </p:nvGrpSpPr>
              <p:grpSpPr>
                <a:xfrm>
                  <a:off x="11251995" y="3777165"/>
                  <a:ext cx="530603" cy="160317"/>
                  <a:chOff x="10636982" y="3365952"/>
                  <a:chExt cx="530603" cy="160317"/>
                </a:xfrm>
              </p:grpSpPr>
              <p:sp>
                <p:nvSpPr>
                  <p:cNvPr id="258" name="Cube 257">
                    <a:extLst>
                      <a:ext uri="{FF2B5EF4-FFF2-40B4-BE49-F238E27FC236}">
                        <a16:creationId xmlns:a16="http://schemas.microsoft.com/office/drawing/2014/main" id="{11F72E0D-70E7-8C4D-85D4-848366BB33BD}"/>
                      </a:ext>
                    </a:extLst>
                  </p:cNvPr>
                  <p:cNvSpPr/>
                  <p:nvPr/>
                </p:nvSpPr>
                <p:spPr>
                  <a:xfrm>
                    <a:off x="10636982" y="3365952"/>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9" name="Cube 258">
                    <a:extLst>
                      <a:ext uri="{FF2B5EF4-FFF2-40B4-BE49-F238E27FC236}">
                        <a16:creationId xmlns:a16="http://schemas.microsoft.com/office/drawing/2014/main" id="{FCBB456E-56DC-8A4A-AF8A-F944BB690401}"/>
                      </a:ext>
                    </a:extLst>
                  </p:cNvPr>
                  <p:cNvSpPr/>
                  <p:nvPr/>
                </p:nvSpPr>
                <p:spPr>
                  <a:xfrm>
                    <a:off x="10758557" y="3365952"/>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0" name="Cube 259">
                    <a:extLst>
                      <a:ext uri="{FF2B5EF4-FFF2-40B4-BE49-F238E27FC236}">
                        <a16:creationId xmlns:a16="http://schemas.microsoft.com/office/drawing/2014/main" id="{032A87F5-90BA-C24D-8BA5-FBBBCF8AADEF}"/>
                      </a:ext>
                    </a:extLst>
                  </p:cNvPr>
                  <p:cNvSpPr/>
                  <p:nvPr/>
                </p:nvSpPr>
                <p:spPr>
                  <a:xfrm>
                    <a:off x="10882382" y="3365952"/>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1" name="Cube 260">
                    <a:extLst>
                      <a:ext uri="{FF2B5EF4-FFF2-40B4-BE49-F238E27FC236}">
                        <a16:creationId xmlns:a16="http://schemas.microsoft.com/office/drawing/2014/main" id="{3A7A7EE1-5066-8244-814A-0F39A24268E7}"/>
                      </a:ext>
                    </a:extLst>
                  </p:cNvPr>
                  <p:cNvSpPr/>
                  <p:nvPr/>
                </p:nvSpPr>
                <p:spPr>
                  <a:xfrm>
                    <a:off x="11006070" y="3365952"/>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62" name="Group 261">
                  <a:extLst>
                    <a:ext uri="{FF2B5EF4-FFF2-40B4-BE49-F238E27FC236}">
                      <a16:creationId xmlns:a16="http://schemas.microsoft.com/office/drawing/2014/main" id="{3A487604-C903-084B-A352-3A7A86AD7973}"/>
                    </a:ext>
                  </a:extLst>
                </p:cNvPr>
                <p:cNvGrpSpPr/>
                <p:nvPr/>
              </p:nvGrpSpPr>
              <p:grpSpPr>
                <a:xfrm>
                  <a:off x="11251995" y="3655343"/>
                  <a:ext cx="530603" cy="160317"/>
                  <a:chOff x="11377462" y="4280976"/>
                  <a:chExt cx="530603" cy="160317"/>
                </a:xfrm>
              </p:grpSpPr>
              <p:sp>
                <p:nvSpPr>
                  <p:cNvPr id="263" name="Cube 262">
                    <a:extLst>
                      <a:ext uri="{FF2B5EF4-FFF2-40B4-BE49-F238E27FC236}">
                        <a16:creationId xmlns:a16="http://schemas.microsoft.com/office/drawing/2014/main" id="{5681D102-07AB-5748-B4A2-931EC5102157}"/>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4" name="Cube 263">
                    <a:extLst>
                      <a:ext uri="{FF2B5EF4-FFF2-40B4-BE49-F238E27FC236}">
                        <a16:creationId xmlns:a16="http://schemas.microsoft.com/office/drawing/2014/main" id="{AEFB82D7-9872-1D41-A4FE-5FA39D405D6A}"/>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5" name="Cube 264">
                    <a:extLst>
                      <a:ext uri="{FF2B5EF4-FFF2-40B4-BE49-F238E27FC236}">
                        <a16:creationId xmlns:a16="http://schemas.microsoft.com/office/drawing/2014/main" id="{4EFB13DD-C5D2-CB4A-B6AF-98720930104C}"/>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6" name="Cube 265">
                    <a:extLst>
                      <a:ext uri="{FF2B5EF4-FFF2-40B4-BE49-F238E27FC236}">
                        <a16:creationId xmlns:a16="http://schemas.microsoft.com/office/drawing/2014/main" id="{8C2CE727-7D22-A546-8AD4-F947F20F3BFB}"/>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67" name="Group 266">
                  <a:extLst>
                    <a:ext uri="{FF2B5EF4-FFF2-40B4-BE49-F238E27FC236}">
                      <a16:creationId xmlns:a16="http://schemas.microsoft.com/office/drawing/2014/main" id="{C8449916-6C16-CA4A-9E38-6DDFA5EA32D2}"/>
                    </a:ext>
                  </a:extLst>
                </p:cNvPr>
                <p:cNvGrpSpPr/>
                <p:nvPr/>
              </p:nvGrpSpPr>
              <p:grpSpPr>
                <a:xfrm>
                  <a:off x="11251995" y="3533521"/>
                  <a:ext cx="530603" cy="160317"/>
                  <a:chOff x="11377462" y="4280976"/>
                  <a:chExt cx="530603" cy="160317"/>
                </a:xfrm>
              </p:grpSpPr>
              <p:sp>
                <p:nvSpPr>
                  <p:cNvPr id="268" name="Cube 267">
                    <a:extLst>
                      <a:ext uri="{FF2B5EF4-FFF2-40B4-BE49-F238E27FC236}">
                        <a16:creationId xmlns:a16="http://schemas.microsoft.com/office/drawing/2014/main" id="{01B2451E-CCED-1C43-B885-C84B0DB3DCD2}"/>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9" name="Cube 268">
                    <a:extLst>
                      <a:ext uri="{FF2B5EF4-FFF2-40B4-BE49-F238E27FC236}">
                        <a16:creationId xmlns:a16="http://schemas.microsoft.com/office/drawing/2014/main" id="{9FB98D67-1122-894B-96EE-4E4D102C0F1B}"/>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0" name="Cube 269">
                    <a:extLst>
                      <a:ext uri="{FF2B5EF4-FFF2-40B4-BE49-F238E27FC236}">
                        <a16:creationId xmlns:a16="http://schemas.microsoft.com/office/drawing/2014/main" id="{73AA3CFF-E922-FD44-991F-B08C82E489B7}"/>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1" name="Cube 270">
                    <a:extLst>
                      <a:ext uri="{FF2B5EF4-FFF2-40B4-BE49-F238E27FC236}">
                        <a16:creationId xmlns:a16="http://schemas.microsoft.com/office/drawing/2014/main" id="{22F65BEE-1A20-B540-A13F-83A5766C807F}"/>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grpSp>
            <p:nvGrpSpPr>
              <p:cNvPr id="26" name="Group 25">
                <a:extLst>
                  <a:ext uri="{FF2B5EF4-FFF2-40B4-BE49-F238E27FC236}">
                    <a16:creationId xmlns:a16="http://schemas.microsoft.com/office/drawing/2014/main" id="{87F93542-675D-A748-9DCF-0C602E2BED6F}"/>
                  </a:ext>
                </a:extLst>
              </p:cNvPr>
              <p:cNvGrpSpPr/>
              <p:nvPr/>
            </p:nvGrpSpPr>
            <p:grpSpPr>
              <a:xfrm>
                <a:off x="11299876" y="4206335"/>
                <a:ext cx="530603" cy="525783"/>
                <a:chOff x="10636981" y="3293095"/>
                <a:chExt cx="530603" cy="525783"/>
              </a:xfrm>
            </p:grpSpPr>
            <p:grpSp>
              <p:nvGrpSpPr>
                <p:cNvPr id="21" name="Group 20">
                  <a:extLst>
                    <a:ext uri="{FF2B5EF4-FFF2-40B4-BE49-F238E27FC236}">
                      <a16:creationId xmlns:a16="http://schemas.microsoft.com/office/drawing/2014/main" id="{6C0BE862-F86C-A040-93AB-3D4E0CF5C31D}"/>
                    </a:ext>
                  </a:extLst>
                </p:cNvPr>
                <p:cNvGrpSpPr/>
                <p:nvPr/>
              </p:nvGrpSpPr>
              <p:grpSpPr>
                <a:xfrm>
                  <a:off x="10636981" y="3658561"/>
                  <a:ext cx="530603" cy="160317"/>
                  <a:chOff x="10636982" y="3658561"/>
                  <a:chExt cx="530603" cy="160317"/>
                </a:xfrm>
              </p:grpSpPr>
              <p:sp>
                <p:nvSpPr>
                  <p:cNvPr id="235" name="Cube 234">
                    <a:extLst>
                      <a:ext uri="{FF2B5EF4-FFF2-40B4-BE49-F238E27FC236}">
                        <a16:creationId xmlns:a16="http://schemas.microsoft.com/office/drawing/2014/main" id="{C3D504F4-3F6E-1E4D-8C90-DA36880161F7}"/>
                      </a:ext>
                    </a:extLst>
                  </p:cNvPr>
                  <p:cNvSpPr/>
                  <p:nvPr/>
                </p:nvSpPr>
                <p:spPr>
                  <a:xfrm>
                    <a:off x="10636982" y="3658561"/>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6" name="Cube 235">
                    <a:extLst>
                      <a:ext uri="{FF2B5EF4-FFF2-40B4-BE49-F238E27FC236}">
                        <a16:creationId xmlns:a16="http://schemas.microsoft.com/office/drawing/2014/main" id="{CA8F5ED3-DA6B-1641-8D88-A36D4E496108}"/>
                      </a:ext>
                    </a:extLst>
                  </p:cNvPr>
                  <p:cNvSpPr/>
                  <p:nvPr/>
                </p:nvSpPr>
                <p:spPr>
                  <a:xfrm>
                    <a:off x="10758557" y="3658561"/>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7" name="Cube 236">
                    <a:extLst>
                      <a:ext uri="{FF2B5EF4-FFF2-40B4-BE49-F238E27FC236}">
                        <a16:creationId xmlns:a16="http://schemas.microsoft.com/office/drawing/2014/main" id="{CA928A41-40DB-AE46-866B-7CB922D4D2B5}"/>
                      </a:ext>
                    </a:extLst>
                  </p:cNvPr>
                  <p:cNvSpPr/>
                  <p:nvPr/>
                </p:nvSpPr>
                <p:spPr>
                  <a:xfrm>
                    <a:off x="10882382" y="3658561"/>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8" name="Cube 237">
                    <a:extLst>
                      <a:ext uri="{FF2B5EF4-FFF2-40B4-BE49-F238E27FC236}">
                        <a16:creationId xmlns:a16="http://schemas.microsoft.com/office/drawing/2014/main" id="{2C76E9FB-90EE-534D-BC85-E98776482274}"/>
                      </a:ext>
                    </a:extLst>
                  </p:cNvPr>
                  <p:cNvSpPr/>
                  <p:nvPr/>
                </p:nvSpPr>
                <p:spPr>
                  <a:xfrm>
                    <a:off x="11006070" y="3658561"/>
                    <a:ext cx="161515" cy="160317"/>
                  </a:xfrm>
                  <a:prstGeom prst="cube">
                    <a:avLst/>
                  </a:prstGeom>
                  <a:solidFill>
                    <a:schemeClr val="bg2">
                      <a:lumMod val="50000"/>
                    </a:schemeClr>
                  </a:solidFill>
                  <a:ln w="0">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2" name="Group 21">
                  <a:extLst>
                    <a:ext uri="{FF2B5EF4-FFF2-40B4-BE49-F238E27FC236}">
                      <a16:creationId xmlns:a16="http://schemas.microsoft.com/office/drawing/2014/main" id="{F92A82E4-6D1E-1A4E-BC11-9F5B1C249793}"/>
                    </a:ext>
                  </a:extLst>
                </p:cNvPr>
                <p:cNvGrpSpPr/>
                <p:nvPr/>
              </p:nvGrpSpPr>
              <p:grpSpPr>
                <a:xfrm>
                  <a:off x="10636981" y="3536739"/>
                  <a:ext cx="530603" cy="160317"/>
                  <a:chOff x="10636982" y="3365952"/>
                  <a:chExt cx="530603" cy="160317"/>
                </a:xfrm>
              </p:grpSpPr>
              <p:sp>
                <p:nvSpPr>
                  <p:cNvPr id="239" name="Cube 238">
                    <a:extLst>
                      <a:ext uri="{FF2B5EF4-FFF2-40B4-BE49-F238E27FC236}">
                        <a16:creationId xmlns:a16="http://schemas.microsoft.com/office/drawing/2014/main" id="{27E2AB73-4219-DA4B-8C96-4E038C144232}"/>
                      </a:ext>
                    </a:extLst>
                  </p:cNvPr>
                  <p:cNvSpPr/>
                  <p:nvPr/>
                </p:nvSpPr>
                <p:spPr>
                  <a:xfrm>
                    <a:off x="106369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0" name="Cube 239">
                    <a:extLst>
                      <a:ext uri="{FF2B5EF4-FFF2-40B4-BE49-F238E27FC236}">
                        <a16:creationId xmlns:a16="http://schemas.microsoft.com/office/drawing/2014/main" id="{97346392-8EE7-464F-A492-3DC75B79372A}"/>
                      </a:ext>
                    </a:extLst>
                  </p:cNvPr>
                  <p:cNvSpPr/>
                  <p:nvPr/>
                </p:nvSpPr>
                <p:spPr>
                  <a:xfrm>
                    <a:off x="10758557"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1" name="Cube 240">
                    <a:extLst>
                      <a:ext uri="{FF2B5EF4-FFF2-40B4-BE49-F238E27FC236}">
                        <a16:creationId xmlns:a16="http://schemas.microsoft.com/office/drawing/2014/main" id="{5292F6BA-E1EE-004E-96F0-6C7B32A18460}"/>
                      </a:ext>
                    </a:extLst>
                  </p:cNvPr>
                  <p:cNvSpPr/>
                  <p:nvPr/>
                </p:nvSpPr>
                <p:spPr>
                  <a:xfrm>
                    <a:off x="10882382"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2" name="Cube 241">
                    <a:extLst>
                      <a:ext uri="{FF2B5EF4-FFF2-40B4-BE49-F238E27FC236}">
                        <a16:creationId xmlns:a16="http://schemas.microsoft.com/office/drawing/2014/main" id="{0E911B9F-56DE-6249-8251-8DB093DF24CE}"/>
                      </a:ext>
                    </a:extLst>
                  </p:cNvPr>
                  <p:cNvSpPr/>
                  <p:nvPr/>
                </p:nvSpPr>
                <p:spPr>
                  <a:xfrm>
                    <a:off x="11006070" y="3365952"/>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3" name="Group 22">
                  <a:extLst>
                    <a:ext uri="{FF2B5EF4-FFF2-40B4-BE49-F238E27FC236}">
                      <a16:creationId xmlns:a16="http://schemas.microsoft.com/office/drawing/2014/main" id="{EF15C8C7-25BA-E04C-907C-19C6145384CB}"/>
                    </a:ext>
                  </a:extLst>
                </p:cNvPr>
                <p:cNvGrpSpPr/>
                <p:nvPr/>
              </p:nvGrpSpPr>
              <p:grpSpPr>
                <a:xfrm>
                  <a:off x="10636981" y="3414917"/>
                  <a:ext cx="530603" cy="160317"/>
                  <a:chOff x="11377462" y="4280976"/>
                  <a:chExt cx="530603" cy="160317"/>
                </a:xfrm>
              </p:grpSpPr>
              <p:sp>
                <p:nvSpPr>
                  <p:cNvPr id="243" name="Cube 242">
                    <a:extLst>
                      <a:ext uri="{FF2B5EF4-FFF2-40B4-BE49-F238E27FC236}">
                        <a16:creationId xmlns:a16="http://schemas.microsoft.com/office/drawing/2014/main" id="{6327E4D0-2E24-C94F-A38A-76A83C4898C0}"/>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4" name="Cube 243">
                    <a:extLst>
                      <a:ext uri="{FF2B5EF4-FFF2-40B4-BE49-F238E27FC236}">
                        <a16:creationId xmlns:a16="http://schemas.microsoft.com/office/drawing/2014/main" id="{E02E3D09-EBD5-C742-B4D4-AFC662C7ECCD}"/>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5" name="Cube 244">
                    <a:extLst>
                      <a:ext uri="{FF2B5EF4-FFF2-40B4-BE49-F238E27FC236}">
                        <a16:creationId xmlns:a16="http://schemas.microsoft.com/office/drawing/2014/main" id="{235FE180-1B6E-C844-A93F-CB041EE6975B}"/>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6" name="Cube 245">
                    <a:extLst>
                      <a:ext uri="{FF2B5EF4-FFF2-40B4-BE49-F238E27FC236}">
                        <a16:creationId xmlns:a16="http://schemas.microsoft.com/office/drawing/2014/main" id="{EF62B17F-CA1C-2848-B2FE-656BA5EEAD9E}"/>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247" name="Group 246">
                  <a:extLst>
                    <a:ext uri="{FF2B5EF4-FFF2-40B4-BE49-F238E27FC236}">
                      <a16:creationId xmlns:a16="http://schemas.microsoft.com/office/drawing/2014/main" id="{B412DB1D-C03B-C64D-BDFB-4BE17DC4A457}"/>
                    </a:ext>
                  </a:extLst>
                </p:cNvPr>
                <p:cNvGrpSpPr/>
                <p:nvPr/>
              </p:nvGrpSpPr>
              <p:grpSpPr>
                <a:xfrm>
                  <a:off x="10636981" y="3293095"/>
                  <a:ext cx="530603" cy="160317"/>
                  <a:chOff x="11377462" y="4280976"/>
                  <a:chExt cx="530603" cy="160317"/>
                </a:xfrm>
              </p:grpSpPr>
              <p:sp>
                <p:nvSpPr>
                  <p:cNvPr id="248" name="Cube 247">
                    <a:extLst>
                      <a:ext uri="{FF2B5EF4-FFF2-40B4-BE49-F238E27FC236}">
                        <a16:creationId xmlns:a16="http://schemas.microsoft.com/office/drawing/2014/main" id="{6F2C5BAF-BE0C-7F4F-B5A1-0F4743AEB4E5}"/>
                      </a:ext>
                    </a:extLst>
                  </p:cNvPr>
                  <p:cNvSpPr/>
                  <p:nvPr/>
                </p:nvSpPr>
                <p:spPr>
                  <a:xfrm>
                    <a:off x="113774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9" name="Cube 248">
                    <a:extLst>
                      <a:ext uri="{FF2B5EF4-FFF2-40B4-BE49-F238E27FC236}">
                        <a16:creationId xmlns:a16="http://schemas.microsoft.com/office/drawing/2014/main" id="{6467611C-F0C5-C641-9DF2-4BF955A624AE}"/>
                      </a:ext>
                    </a:extLst>
                  </p:cNvPr>
                  <p:cNvSpPr/>
                  <p:nvPr/>
                </p:nvSpPr>
                <p:spPr>
                  <a:xfrm>
                    <a:off x="11499037"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0" name="Cube 249">
                    <a:extLst>
                      <a:ext uri="{FF2B5EF4-FFF2-40B4-BE49-F238E27FC236}">
                        <a16:creationId xmlns:a16="http://schemas.microsoft.com/office/drawing/2014/main" id="{2457E644-11A2-8D41-8D9F-1EA8D892A512}"/>
                      </a:ext>
                    </a:extLst>
                  </p:cNvPr>
                  <p:cNvSpPr/>
                  <p:nvPr/>
                </p:nvSpPr>
                <p:spPr>
                  <a:xfrm>
                    <a:off x="11622862"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1" name="Cube 250">
                    <a:extLst>
                      <a:ext uri="{FF2B5EF4-FFF2-40B4-BE49-F238E27FC236}">
                        <a16:creationId xmlns:a16="http://schemas.microsoft.com/office/drawing/2014/main" id="{530E3261-9C29-5440-9808-1C932D4F6092}"/>
                      </a:ext>
                    </a:extLst>
                  </p:cNvPr>
                  <p:cNvSpPr/>
                  <p:nvPr/>
                </p:nvSpPr>
                <p:spPr>
                  <a:xfrm>
                    <a:off x="11746550" y="4280976"/>
                    <a:ext cx="161515" cy="160317"/>
                  </a:xfrm>
                  <a:prstGeom prst="cube">
                    <a:avLst/>
                  </a:prstGeom>
                  <a:noFill/>
                  <a:ln w="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grpSp>
        <p:sp>
          <p:nvSpPr>
            <p:cNvPr id="313" name="Cube 312">
              <a:extLst>
                <a:ext uri="{FF2B5EF4-FFF2-40B4-BE49-F238E27FC236}">
                  <a16:creationId xmlns:a16="http://schemas.microsoft.com/office/drawing/2014/main" id="{CDCADE1C-E618-824B-8B98-0CCE2547BA51}"/>
                </a:ext>
              </a:extLst>
            </p:cNvPr>
            <p:cNvSpPr/>
            <p:nvPr/>
          </p:nvSpPr>
          <p:spPr>
            <a:xfrm>
              <a:off x="11297070" y="4093523"/>
              <a:ext cx="657412" cy="641350"/>
            </a:xfrm>
            <a:prstGeom prst="cub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314" name="Group 313">
            <a:extLst>
              <a:ext uri="{FF2B5EF4-FFF2-40B4-BE49-F238E27FC236}">
                <a16:creationId xmlns:a16="http://schemas.microsoft.com/office/drawing/2014/main" id="{09F6AA26-B5A0-634C-922C-F9C957DB1829}"/>
              </a:ext>
            </a:extLst>
          </p:cNvPr>
          <p:cNvGrpSpPr>
            <a:grpSpLocks noChangeAspect="1"/>
          </p:cNvGrpSpPr>
          <p:nvPr/>
        </p:nvGrpSpPr>
        <p:grpSpPr>
          <a:xfrm>
            <a:off x="5417928" y="6001328"/>
            <a:ext cx="402947" cy="338902"/>
            <a:chOff x="9267092" y="312127"/>
            <a:chExt cx="663820" cy="558311"/>
          </a:xfrm>
        </p:grpSpPr>
        <p:sp>
          <p:nvSpPr>
            <p:cNvPr id="315" name="Rectangle 314">
              <a:extLst>
                <a:ext uri="{FF2B5EF4-FFF2-40B4-BE49-F238E27FC236}">
                  <a16:creationId xmlns:a16="http://schemas.microsoft.com/office/drawing/2014/main" id="{3BF57A54-B870-944E-A894-C19EEB3A34A0}"/>
                </a:ext>
              </a:extLst>
            </p:cNvPr>
            <p:cNvSpPr/>
            <p:nvPr/>
          </p:nvSpPr>
          <p:spPr>
            <a:xfrm>
              <a:off x="9267092" y="430823"/>
              <a:ext cx="487973" cy="439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6" name="Freeform 315">
              <a:extLst>
                <a:ext uri="{FF2B5EF4-FFF2-40B4-BE49-F238E27FC236}">
                  <a16:creationId xmlns:a16="http://schemas.microsoft.com/office/drawing/2014/main" id="{E65C6FCC-682E-4448-86AD-6728CF06F088}"/>
                </a:ext>
              </a:extLst>
            </p:cNvPr>
            <p:cNvSpPr/>
            <p:nvPr/>
          </p:nvSpPr>
          <p:spPr>
            <a:xfrm>
              <a:off x="9271488" y="312127"/>
              <a:ext cx="659424" cy="553915"/>
            </a:xfrm>
            <a:custGeom>
              <a:avLst/>
              <a:gdLst>
                <a:gd name="connsiteX0" fmla="*/ 0 w 659424"/>
                <a:gd name="connsiteY0" fmla="*/ 118696 h 553915"/>
                <a:gd name="connsiteX1" fmla="*/ 329712 w 659424"/>
                <a:gd name="connsiteY1" fmla="*/ 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301137 w 659424"/>
                <a:gd name="connsiteY1" fmla="*/ 3175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266212 w 659424"/>
                <a:gd name="connsiteY1" fmla="*/ 635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9424" h="553915">
                  <a:moveTo>
                    <a:pt x="0" y="118696"/>
                  </a:moveTo>
                  <a:lnTo>
                    <a:pt x="266212" y="6350"/>
                  </a:lnTo>
                  <a:lnTo>
                    <a:pt x="659424" y="0"/>
                  </a:lnTo>
                  <a:cubicBezTo>
                    <a:pt x="657958" y="136281"/>
                    <a:pt x="656493" y="272561"/>
                    <a:pt x="655027" y="408842"/>
                  </a:cubicBezTo>
                  <a:lnTo>
                    <a:pt x="483577" y="553915"/>
                  </a:lnTo>
                  <a:lnTo>
                    <a:pt x="483577" y="55391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17" name="Straight Connector 316">
              <a:extLst>
                <a:ext uri="{FF2B5EF4-FFF2-40B4-BE49-F238E27FC236}">
                  <a16:creationId xmlns:a16="http://schemas.microsoft.com/office/drawing/2014/main" id="{32D66F03-0095-954D-9E22-FCECA653E133}"/>
                </a:ext>
              </a:extLst>
            </p:cNvPr>
            <p:cNvCxnSpPr>
              <a:cxnSpLocks/>
              <a:endCxn id="316" idx="2"/>
            </p:cNvCxnSpPr>
            <p:nvPr/>
          </p:nvCxnSpPr>
          <p:spPr>
            <a:xfrm flipV="1">
              <a:off x="9753599" y="312127"/>
              <a:ext cx="177313" cy="1186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D6E25271-C27C-BA47-9F82-7236DE1182CA}"/>
                </a:ext>
              </a:extLst>
            </p:cNvPr>
            <p:cNvCxnSpPr>
              <a:cxnSpLocks/>
              <a:stCxn id="315" idx="1"/>
              <a:endCxn id="315" idx="3"/>
            </p:cNvCxnSpPr>
            <p:nvPr/>
          </p:nvCxnSpPr>
          <p:spPr>
            <a:xfrm>
              <a:off x="9267092" y="650631"/>
              <a:ext cx="4879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E1512B12-9207-1B48-8E75-CB5C1BD78993}"/>
                </a:ext>
              </a:extLst>
            </p:cNvPr>
            <p:cNvCxnSpPr>
              <a:cxnSpLocks/>
              <a:stCxn id="315" idx="0"/>
              <a:endCxn id="315" idx="2"/>
            </p:cNvCxnSpPr>
            <p:nvPr/>
          </p:nvCxnSpPr>
          <p:spPr>
            <a:xfrm>
              <a:off x="9511079" y="430823"/>
              <a:ext cx="0" cy="4396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F14C7F61-247A-5F43-9FEB-F1DE4439FC07}"/>
                </a:ext>
              </a:extLst>
            </p:cNvPr>
            <p:cNvCxnSpPr>
              <a:cxnSpLocks/>
              <a:stCxn id="315" idx="3"/>
            </p:cNvCxnSpPr>
            <p:nvPr/>
          </p:nvCxnSpPr>
          <p:spPr>
            <a:xfrm flipV="1">
              <a:off x="9755065" y="501162"/>
              <a:ext cx="175847" cy="1494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6E4846D1-3669-E04F-944D-82769FDAB6A5}"/>
                </a:ext>
              </a:extLst>
            </p:cNvPr>
            <p:cNvCxnSpPr>
              <a:cxnSpLocks/>
              <a:stCxn id="315" idx="0"/>
            </p:cNvCxnSpPr>
            <p:nvPr/>
          </p:nvCxnSpPr>
          <p:spPr>
            <a:xfrm flipV="1">
              <a:off x="9511079" y="314325"/>
              <a:ext cx="213946" cy="116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0C5E3DD6-E18F-774B-AA2E-C753FBBB8686}"/>
                </a:ext>
              </a:extLst>
            </p:cNvPr>
            <p:cNvCxnSpPr>
              <a:cxnSpLocks/>
            </p:cNvCxnSpPr>
            <p:nvPr/>
          </p:nvCxnSpPr>
          <p:spPr>
            <a:xfrm>
              <a:off x="9426575" y="364881"/>
              <a:ext cx="4164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9457F36A-6969-0947-848C-15FECA4782DE}"/>
                </a:ext>
              </a:extLst>
            </p:cNvPr>
            <p:cNvCxnSpPr>
              <a:cxnSpLocks/>
            </p:cNvCxnSpPr>
            <p:nvPr/>
          </p:nvCxnSpPr>
          <p:spPr>
            <a:xfrm flipH="1">
              <a:off x="9842988" y="369277"/>
              <a:ext cx="1" cy="4308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48654136-005E-E64F-A236-EE0C440ECBD5}"/>
              </a:ext>
            </a:extLst>
          </p:cNvPr>
          <p:cNvSpPr/>
          <p:nvPr/>
        </p:nvSpPr>
        <p:spPr>
          <a:xfrm>
            <a:off x="4789193" y="1384361"/>
            <a:ext cx="665567" cy="369332"/>
          </a:xfrm>
          <a:prstGeom prst="rect">
            <a:avLst/>
          </a:prstGeom>
        </p:spPr>
        <p:txBody>
          <a:bodyPr wrap="none">
            <a:spAutoFit/>
          </a:bodyPr>
          <a:lstStyle/>
          <a:p>
            <a:r>
              <a:rPr lang="en-US" dirty="0"/>
              <a:t>E.g.:</a:t>
            </a:r>
            <a:endParaRPr lang="sv-SE" dirty="0"/>
          </a:p>
        </p:txBody>
      </p:sp>
    </p:spTree>
    <p:extLst>
      <p:ext uri="{BB962C8B-B14F-4D97-AF65-F5344CB8AC3E}">
        <p14:creationId xmlns:p14="http://schemas.microsoft.com/office/powerpoint/2010/main" val="2321203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3375-7F4D-AC44-9FCD-2FB5641F7619}"/>
              </a:ext>
            </a:extLst>
          </p:cNvPr>
          <p:cNvSpPr>
            <a:spLocks noGrp="1"/>
          </p:cNvSpPr>
          <p:nvPr>
            <p:ph type="title"/>
          </p:nvPr>
        </p:nvSpPr>
        <p:spPr/>
        <p:txBody>
          <a:bodyPr/>
          <a:lstStyle/>
          <a:p>
            <a:r>
              <a:rPr lang="sv-SE" dirty="0" err="1"/>
              <a:t>Encodings</a:t>
            </a:r>
            <a:r>
              <a:rPr lang="sv-SE" dirty="0"/>
              <a:t> </a:t>
            </a:r>
            <a:r>
              <a:rPr lang="sv-SE" dirty="0" err="1"/>
              <a:t>of</a:t>
            </a:r>
            <a:r>
              <a:rPr lang="sv-SE" dirty="0"/>
              <a:t> SVO and DAG </a:t>
            </a:r>
            <a:r>
              <a:rPr lang="sv-SE" dirty="0" err="1"/>
              <a:t>nodes</a:t>
            </a:r>
            <a:endParaRPr lang="sv-SE" dirty="0"/>
          </a:p>
        </p:txBody>
      </p:sp>
      <p:sp>
        <p:nvSpPr>
          <p:cNvPr id="3" name="Content Placeholder 2">
            <a:extLst>
              <a:ext uri="{FF2B5EF4-FFF2-40B4-BE49-F238E27FC236}">
                <a16:creationId xmlns:a16="http://schemas.microsoft.com/office/drawing/2014/main" id="{D6D1C4FB-8987-CF4B-AAB8-32873F6A2E3D}"/>
              </a:ext>
            </a:extLst>
          </p:cNvPr>
          <p:cNvSpPr>
            <a:spLocks noGrp="1"/>
          </p:cNvSpPr>
          <p:nvPr>
            <p:ph idx="1"/>
          </p:nvPr>
        </p:nvSpPr>
        <p:spPr>
          <a:xfrm>
            <a:off x="838200" y="1230408"/>
            <a:ext cx="10562863" cy="5627592"/>
          </a:xfrm>
        </p:spPr>
        <p:txBody>
          <a:bodyPr>
            <a:normAutofit fontScale="62500" lnSpcReduction="20000"/>
          </a:bodyPr>
          <a:lstStyle/>
          <a:p>
            <a:pPr>
              <a:lnSpc>
                <a:spcPct val="110000"/>
              </a:lnSpc>
              <a:spcBef>
                <a:spcPts val="600"/>
              </a:spcBef>
            </a:pPr>
            <a:r>
              <a:rPr lang="en-US" sz="2100" b="1" dirty="0"/>
              <a:t>Naive DAG node (32 bytes/node):</a:t>
            </a:r>
          </a:p>
          <a:p>
            <a:pPr lvl="1">
              <a:lnSpc>
                <a:spcPct val="110000"/>
              </a:lnSpc>
              <a:spcBef>
                <a:spcPts val="600"/>
              </a:spcBef>
            </a:pPr>
            <a:r>
              <a:rPr lang="en-US" sz="2000" dirty="0"/>
              <a:t>8 child indices </a:t>
            </a:r>
            <a:r>
              <a:rPr lang="sv-SE" sz="2000" dirty="0" err="1"/>
              <a:t>á</a:t>
            </a:r>
            <a:r>
              <a:rPr lang="sv-SE" sz="2000" dirty="0"/>
              <a:t> 4 bytes</a:t>
            </a:r>
            <a:r>
              <a:rPr lang="en-US" sz="2000" dirty="0"/>
              <a:t>. </a:t>
            </a:r>
          </a:p>
          <a:p>
            <a:pPr lvl="1">
              <a:lnSpc>
                <a:spcPct val="110000"/>
              </a:lnSpc>
              <a:spcBef>
                <a:spcPts val="600"/>
              </a:spcBef>
            </a:pPr>
            <a:r>
              <a:rPr lang="en-US" sz="2000" dirty="0"/>
              <a:t>-1 represents no child. E.g.,:</a:t>
            </a:r>
          </a:p>
          <a:p>
            <a:pPr marL="457200" lvl="1" indent="0">
              <a:lnSpc>
                <a:spcPct val="110000"/>
              </a:lnSpc>
              <a:spcBef>
                <a:spcPts val="600"/>
              </a:spcBef>
              <a:buNone/>
            </a:pPr>
            <a:endParaRPr lang="en-US" sz="2000" dirty="0"/>
          </a:p>
          <a:p>
            <a:pPr>
              <a:lnSpc>
                <a:spcPct val="110000"/>
              </a:lnSpc>
              <a:spcBef>
                <a:spcPts val="600"/>
              </a:spcBef>
            </a:pPr>
            <a:r>
              <a:rPr lang="en-US" sz="2100" b="1" dirty="0"/>
              <a:t>Standard DAG node (</a:t>
            </a:r>
            <a:r>
              <a:rPr lang="sv-SE" sz="2100" b="1" dirty="0"/>
              <a:t>~22 bytes/</a:t>
            </a:r>
            <a:r>
              <a:rPr lang="sv-SE" sz="2100" b="1" dirty="0" err="1"/>
              <a:t>node</a:t>
            </a:r>
            <a:r>
              <a:rPr lang="sv-SE" sz="2100" b="1" dirty="0"/>
              <a:t>)</a:t>
            </a:r>
            <a:r>
              <a:rPr lang="en-US" sz="2100" b="1" dirty="0"/>
              <a:t>:</a:t>
            </a:r>
          </a:p>
          <a:p>
            <a:pPr lvl="1">
              <a:lnSpc>
                <a:spcPct val="110000"/>
              </a:lnSpc>
              <a:spcBef>
                <a:spcPts val="600"/>
              </a:spcBef>
            </a:pPr>
            <a:r>
              <a:rPr lang="en-US" sz="2000" b="1" i="1" dirty="0"/>
              <a:t>Internal node:</a:t>
            </a:r>
            <a:r>
              <a:rPr lang="en-US" sz="2000" dirty="0"/>
              <a:t> Dynamic size.</a:t>
            </a:r>
            <a:br>
              <a:rPr lang="en-US" sz="2000" dirty="0"/>
            </a:br>
            <a:r>
              <a:rPr lang="en-US" sz="2000" dirty="0"/>
              <a:t>Child mask (1 byte + 3 padding bytes )</a:t>
            </a:r>
            <a:br>
              <a:rPr lang="en-US" sz="2000" dirty="0"/>
            </a:br>
            <a:r>
              <a:rPr lang="en-US" sz="2000" dirty="0"/>
              <a:t> + only indices to existing children  (</a:t>
            </a:r>
            <a:r>
              <a:rPr lang="en-US" sz="2000" dirty="0" err="1"/>
              <a:t>á</a:t>
            </a:r>
            <a:r>
              <a:rPr lang="en-US" sz="2000" dirty="0"/>
              <a:t> 4 bytes):</a:t>
            </a:r>
          </a:p>
          <a:p>
            <a:pPr lvl="1">
              <a:lnSpc>
                <a:spcPct val="110000"/>
              </a:lnSpc>
              <a:spcBef>
                <a:spcPts val="600"/>
              </a:spcBef>
            </a:pPr>
            <a:r>
              <a:rPr lang="en-US" sz="2000" b="1" i="1" dirty="0"/>
              <a:t>Leaf node:</a:t>
            </a:r>
            <a:r>
              <a:rPr lang="en-US" sz="2000" dirty="0"/>
              <a:t> 4</a:t>
            </a:r>
            <a:r>
              <a:rPr lang="en-US" sz="2000" baseline="30000" dirty="0"/>
              <a:t>3</a:t>
            </a:r>
            <a:r>
              <a:rPr lang="en-US" sz="2000" dirty="0"/>
              <a:t> grid = 8 x 8-bit </a:t>
            </a:r>
            <a:r>
              <a:rPr lang="en-US" sz="2000" dirty="0" err="1"/>
              <a:t>childmasks</a:t>
            </a:r>
            <a:r>
              <a:rPr lang="en-US" sz="2000" dirty="0"/>
              <a:t>:</a:t>
            </a:r>
          </a:p>
          <a:p>
            <a:pPr lvl="1">
              <a:lnSpc>
                <a:spcPct val="110000"/>
              </a:lnSpc>
              <a:spcBef>
                <a:spcPts val="600"/>
              </a:spcBef>
            </a:pPr>
            <a:r>
              <a:rPr lang="en-US" sz="2000" dirty="0"/>
              <a:t>Expected average node size: </a:t>
            </a:r>
          </a:p>
          <a:p>
            <a:pPr lvl="2">
              <a:lnSpc>
                <a:spcPct val="110000"/>
              </a:lnSpc>
              <a:spcBef>
                <a:spcPts val="600"/>
              </a:spcBef>
            </a:pPr>
            <a:r>
              <a:rPr lang="en-US" dirty="0">
                <a:solidFill>
                  <a:schemeClr val="tx1"/>
                </a:solidFill>
              </a:rPr>
              <a:t>1 cm + 4.5 child indices </a:t>
            </a:r>
            <a:r>
              <a:rPr lang="sv-SE" dirty="0" err="1">
                <a:solidFill>
                  <a:schemeClr val="tx1"/>
                </a:solidFill>
              </a:rPr>
              <a:t>á</a:t>
            </a:r>
            <a:r>
              <a:rPr lang="sv-SE" dirty="0">
                <a:solidFill>
                  <a:schemeClr val="tx1"/>
                </a:solidFill>
              </a:rPr>
              <a:t> 4 bytes</a:t>
            </a:r>
            <a:r>
              <a:rPr lang="en-US" dirty="0">
                <a:solidFill>
                  <a:schemeClr val="tx1"/>
                </a:solidFill>
              </a:rPr>
              <a:t> = </a:t>
            </a:r>
            <a:r>
              <a:rPr lang="en-US" b="1" dirty="0">
                <a:solidFill>
                  <a:schemeClr val="tx1"/>
                </a:solidFill>
              </a:rPr>
              <a:t>22</a:t>
            </a:r>
            <a:r>
              <a:rPr lang="en-US" dirty="0">
                <a:solidFill>
                  <a:schemeClr val="tx1"/>
                </a:solidFill>
              </a:rPr>
              <a:t> bytes. </a:t>
            </a:r>
          </a:p>
          <a:p>
            <a:pPr lvl="2">
              <a:lnSpc>
                <a:spcPct val="110000"/>
              </a:lnSpc>
              <a:spcBef>
                <a:spcPts val="600"/>
              </a:spcBef>
            </a:pPr>
            <a:r>
              <a:rPr lang="en-US" dirty="0">
                <a:solidFill>
                  <a:schemeClr val="tx1"/>
                </a:solidFill>
              </a:rPr>
              <a:t>Without padding: </a:t>
            </a:r>
            <a:r>
              <a:rPr lang="en-US" b="1" dirty="0">
                <a:solidFill>
                  <a:schemeClr val="tx1"/>
                </a:solidFill>
              </a:rPr>
              <a:t>19</a:t>
            </a:r>
            <a:r>
              <a:rPr lang="en-US" dirty="0">
                <a:solidFill>
                  <a:schemeClr val="tx1"/>
                </a:solidFill>
              </a:rPr>
              <a:t> bytes</a:t>
            </a:r>
          </a:p>
          <a:p>
            <a:pPr lvl="2">
              <a:lnSpc>
                <a:spcPct val="110000"/>
              </a:lnSpc>
              <a:spcBef>
                <a:spcPts val="600"/>
              </a:spcBef>
            </a:pPr>
            <a:endParaRPr lang="en-US" dirty="0">
              <a:solidFill>
                <a:schemeClr val="tx1"/>
              </a:solidFill>
            </a:endParaRPr>
          </a:p>
          <a:p>
            <a:pPr>
              <a:lnSpc>
                <a:spcPct val="110000"/>
              </a:lnSpc>
              <a:spcBef>
                <a:spcPts val="600"/>
              </a:spcBef>
            </a:pPr>
            <a:r>
              <a:rPr lang="en-US" sz="2100" b="1" dirty="0"/>
              <a:t>Pointer-compressed DAG node (</a:t>
            </a:r>
            <a:r>
              <a:rPr lang="sv-SE" sz="2100" b="1" dirty="0"/>
              <a:t>~13-17 bytes/</a:t>
            </a:r>
            <a:r>
              <a:rPr lang="sv-SE" sz="2100" b="1" dirty="0" err="1"/>
              <a:t>node</a:t>
            </a:r>
            <a:r>
              <a:rPr lang="sv-SE" sz="2100" b="1" dirty="0"/>
              <a:t>)</a:t>
            </a:r>
            <a:r>
              <a:rPr lang="en-US" sz="2100" b="1" dirty="0"/>
              <a:t>:</a:t>
            </a:r>
          </a:p>
          <a:p>
            <a:pPr lvl="1">
              <a:lnSpc>
                <a:spcPct val="110000"/>
              </a:lnSpc>
              <a:spcBef>
                <a:spcPts val="600"/>
              </a:spcBef>
            </a:pPr>
            <a:r>
              <a:rPr lang="en-US" sz="2000" dirty="0"/>
              <a:t>1-4-byte pointers + info of pointer size (e.g., 2 bits per pointer)</a:t>
            </a:r>
          </a:p>
          <a:p>
            <a:pPr lvl="1">
              <a:lnSpc>
                <a:spcPct val="110000"/>
              </a:lnSpc>
              <a:spcBef>
                <a:spcPts val="600"/>
              </a:spcBef>
            </a:pPr>
            <a:r>
              <a:rPr lang="en-US" sz="2000" dirty="0" err="1"/>
              <a:t>Jaspe</a:t>
            </a:r>
            <a:r>
              <a:rPr lang="en-US" sz="2000" dirty="0"/>
              <a:t> will provide details in next talk for clever and very good strategy.</a:t>
            </a:r>
          </a:p>
          <a:p>
            <a:pPr lvl="1">
              <a:lnSpc>
                <a:spcPct val="110000"/>
              </a:lnSpc>
              <a:spcBef>
                <a:spcPts val="600"/>
              </a:spcBef>
            </a:pPr>
            <a:r>
              <a:rPr lang="en-US" sz="2000" dirty="0"/>
              <a:t>Typical additional compression: </a:t>
            </a:r>
            <a:r>
              <a:rPr lang="sv-SE" sz="2000" dirty="0"/>
              <a:t>~</a:t>
            </a:r>
            <a:r>
              <a:rPr lang="en-US" sz="2000" dirty="0"/>
              <a:t>1.5x ± 0.2</a:t>
            </a:r>
          </a:p>
          <a:p>
            <a:pPr lvl="1">
              <a:lnSpc>
                <a:spcPct val="110000"/>
              </a:lnSpc>
              <a:spcBef>
                <a:spcPts val="600"/>
              </a:spcBef>
            </a:pPr>
            <a:r>
              <a:rPr lang="en-US" sz="2000" dirty="0"/>
              <a:t>Pointer compression not work well for </a:t>
            </a:r>
            <a:r>
              <a:rPr lang="en-US" sz="2000" b="1" dirty="0"/>
              <a:t>SVO</a:t>
            </a:r>
            <a:r>
              <a:rPr lang="en-US" sz="2000" dirty="0"/>
              <a:t>s, since pointers constitute less than </a:t>
            </a:r>
            <a:r>
              <a:rPr lang="sv-SE" sz="2000" dirty="0"/>
              <a:t>~50% </a:t>
            </a:r>
            <a:r>
              <a:rPr lang="sv-SE" sz="2000" dirty="0" err="1"/>
              <a:t>of</a:t>
            </a:r>
            <a:r>
              <a:rPr lang="sv-SE" sz="2000" dirty="0"/>
              <a:t> the </a:t>
            </a:r>
            <a:r>
              <a:rPr lang="sv-SE" sz="2000" b="1" dirty="0"/>
              <a:t>SVO</a:t>
            </a:r>
            <a:r>
              <a:rPr lang="sv-SE" sz="2000" dirty="0"/>
              <a:t> data and all </a:t>
            </a:r>
            <a:r>
              <a:rPr lang="sv-SE" sz="2000" dirty="0" err="1"/>
              <a:t>of</a:t>
            </a:r>
            <a:r>
              <a:rPr lang="sv-SE" sz="2000" dirty="0"/>
              <a:t> </a:t>
            </a:r>
            <a:r>
              <a:rPr lang="sv-SE" sz="2000" dirty="0" err="1"/>
              <a:t>them</a:t>
            </a:r>
            <a:r>
              <a:rPr lang="sv-SE" sz="2000" dirty="0"/>
              <a:t> </a:t>
            </a:r>
            <a:r>
              <a:rPr lang="sv-SE" sz="2000" dirty="0" err="1"/>
              <a:t>are</a:t>
            </a:r>
            <a:r>
              <a:rPr lang="sv-SE" sz="2000" dirty="0"/>
              <a:t> </a:t>
            </a:r>
            <a:r>
              <a:rPr lang="sv-SE" sz="2000" dirty="0" err="1"/>
              <a:t>unique</a:t>
            </a:r>
            <a:r>
              <a:rPr lang="sv-SE" sz="2000" dirty="0"/>
              <a:t>                 </a:t>
            </a:r>
            <a:r>
              <a:rPr lang="en-US" sz="2000" dirty="0"/>
              <a:t> </a:t>
            </a:r>
          </a:p>
          <a:p>
            <a:pPr>
              <a:lnSpc>
                <a:spcPct val="110000"/>
              </a:lnSpc>
              <a:spcBef>
                <a:spcPts val="600"/>
              </a:spcBef>
            </a:pPr>
            <a:r>
              <a:rPr lang="en-US" sz="2100" b="1" dirty="0"/>
              <a:t>So, a DAG node is</a:t>
            </a:r>
            <a:r>
              <a:rPr lang="sv-SE" sz="2100" b="1" dirty="0"/>
              <a:t> </a:t>
            </a:r>
            <a:r>
              <a:rPr lang="sv-SE" sz="2100" b="1" dirty="0" err="1"/>
              <a:t>much</a:t>
            </a:r>
            <a:r>
              <a:rPr lang="sv-SE" sz="2100" b="1" dirty="0"/>
              <a:t> </a:t>
            </a:r>
            <a:r>
              <a:rPr lang="sv-SE" sz="2100" b="1" dirty="0" err="1"/>
              <a:t>larger</a:t>
            </a:r>
            <a:r>
              <a:rPr lang="sv-SE" sz="2100" b="1" dirty="0"/>
              <a:t> </a:t>
            </a:r>
            <a:r>
              <a:rPr lang="sv-SE" sz="2100" b="1" dirty="0" err="1"/>
              <a:t>than</a:t>
            </a:r>
            <a:r>
              <a:rPr lang="sv-SE" sz="2100" b="1" dirty="0"/>
              <a:t> an SVO </a:t>
            </a:r>
            <a:r>
              <a:rPr lang="sv-SE" sz="2100" b="1" dirty="0" err="1"/>
              <a:t>node</a:t>
            </a:r>
            <a:r>
              <a:rPr lang="en-US" sz="2100" b="1" dirty="0"/>
              <a:t> </a:t>
            </a:r>
          </a:p>
          <a:p>
            <a:pPr lvl="1">
              <a:lnSpc>
                <a:spcPct val="110000"/>
              </a:lnSpc>
              <a:spcBef>
                <a:spcPts val="600"/>
              </a:spcBef>
            </a:pPr>
            <a:r>
              <a:rPr lang="en-US" sz="2100" dirty="0"/>
              <a:t>This means the DAG has to rely on reducing the number of nodes drastically</a:t>
            </a:r>
          </a:p>
          <a:p>
            <a:pPr lvl="1">
              <a:lnSpc>
                <a:spcPct val="110000"/>
              </a:lnSpc>
              <a:spcBef>
                <a:spcPts val="600"/>
              </a:spcBef>
            </a:pPr>
            <a:r>
              <a:rPr lang="en-US" sz="2100" dirty="0"/>
              <a:t>Expected average </a:t>
            </a:r>
            <a:r>
              <a:rPr lang="en-US" sz="2100" b="1" dirty="0"/>
              <a:t>#bits per </a:t>
            </a:r>
            <a:r>
              <a:rPr lang="en-US" sz="2100" b="1" u="sng" dirty="0"/>
              <a:t>non-empty</a:t>
            </a:r>
            <a:r>
              <a:rPr lang="en-US" sz="2100" b="1" dirty="0"/>
              <a:t> voxel</a:t>
            </a:r>
            <a:r>
              <a:rPr lang="en-US" sz="2100" dirty="0"/>
              <a:t>: </a:t>
            </a:r>
            <a:r>
              <a:rPr lang="en-US" sz="2100" b="1" dirty="0"/>
              <a:t>E.g., 0.06 – 1.5 bits/</a:t>
            </a:r>
            <a:r>
              <a:rPr lang="en-US" sz="2100" b="1" u="sng" dirty="0"/>
              <a:t>non-empty</a:t>
            </a:r>
            <a:r>
              <a:rPr lang="en-US" sz="2100" b="1" dirty="0"/>
              <a:t> voxel</a:t>
            </a:r>
          </a:p>
        </p:txBody>
      </p:sp>
      <p:sp>
        <p:nvSpPr>
          <p:cNvPr id="5" name="Slide Number Placeholder 4">
            <a:extLst>
              <a:ext uri="{FF2B5EF4-FFF2-40B4-BE49-F238E27FC236}">
                <a16:creationId xmlns:a16="http://schemas.microsoft.com/office/drawing/2014/main" id="{315759D8-8736-CD46-B416-EB9E9727DC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14076-261D-44E2-B486-4068BDBB861D}" type="slidenum">
              <a:rPr kumimoji="0" lang="en-US" sz="14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prstClr val="white"/>
              </a:solidFill>
              <a:effectLst/>
              <a:uLnTx/>
              <a:uFillTx/>
              <a:latin typeface="Tahoma"/>
              <a:ea typeface="+mn-ea"/>
              <a:cs typeface="+mn-cs"/>
            </a:endParaRPr>
          </a:p>
        </p:txBody>
      </p:sp>
      <p:grpSp>
        <p:nvGrpSpPr>
          <p:cNvPr id="62" name="Group 61">
            <a:extLst>
              <a:ext uri="{FF2B5EF4-FFF2-40B4-BE49-F238E27FC236}">
                <a16:creationId xmlns:a16="http://schemas.microsoft.com/office/drawing/2014/main" id="{27196C68-4CAD-D944-A539-709DDD9D1EEA}"/>
              </a:ext>
            </a:extLst>
          </p:cNvPr>
          <p:cNvGrpSpPr/>
          <p:nvPr/>
        </p:nvGrpSpPr>
        <p:grpSpPr>
          <a:xfrm>
            <a:off x="8773636" y="635747"/>
            <a:ext cx="663820" cy="558311"/>
            <a:chOff x="9267092" y="312127"/>
            <a:chExt cx="663820" cy="558311"/>
          </a:xfrm>
        </p:grpSpPr>
        <p:sp>
          <p:nvSpPr>
            <p:cNvPr id="31" name="Rectangle 30">
              <a:extLst>
                <a:ext uri="{FF2B5EF4-FFF2-40B4-BE49-F238E27FC236}">
                  <a16:creationId xmlns:a16="http://schemas.microsoft.com/office/drawing/2014/main" id="{17EB5BA0-C6D3-5A4F-8FB3-CFFA968775AF}"/>
                </a:ext>
              </a:extLst>
            </p:cNvPr>
            <p:cNvSpPr/>
            <p:nvPr/>
          </p:nvSpPr>
          <p:spPr>
            <a:xfrm>
              <a:off x="9267092" y="430823"/>
              <a:ext cx="487973" cy="439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Freeform 31">
              <a:extLst>
                <a:ext uri="{FF2B5EF4-FFF2-40B4-BE49-F238E27FC236}">
                  <a16:creationId xmlns:a16="http://schemas.microsoft.com/office/drawing/2014/main" id="{5898F0D7-2F74-464D-B27D-B909BCD3D04E}"/>
                </a:ext>
              </a:extLst>
            </p:cNvPr>
            <p:cNvSpPr/>
            <p:nvPr/>
          </p:nvSpPr>
          <p:spPr>
            <a:xfrm>
              <a:off x="9271488" y="312127"/>
              <a:ext cx="659424" cy="553915"/>
            </a:xfrm>
            <a:custGeom>
              <a:avLst/>
              <a:gdLst>
                <a:gd name="connsiteX0" fmla="*/ 0 w 659424"/>
                <a:gd name="connsiteY0" fmla="*/ 118696 h 553915"/>
                <a:gd name="connsiteX1" fmla="*/ 329712 w 659424"/>
                <a:gd name="connsiteY1" fmla="*/ 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301137 w 659424"/>
                <a:gd name="connsiteY1" fmla="*/ 3175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266212 w 659424"/>
                <a:gd name="connsiteY1" fmla="*/ 635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9424" h="553915">
                  <a:moveTo>
                    <a:pt x="0" y="118696"/>
                  </a:moveTo>
                  <a:lnTo>
                    <a:pt x="266212" y="6350"/>
                  </a:lnTo>
                  <a:lnTo>
                    <a:pt x="659424" y="0"/>
                  </a:lnTo>
                  <a:cubicBezTo>
                    <a:pt x="657958" y="136281"/>
                    <a:pt x="656493" y="272561"/>
                    <a:pt x="655027" y="408842"/>
                  </a:cubicBezTo>
                  <a:lnTo>
                    <a:pt x="483577" y="553915"/>
                  </a:lnTo>
                  <a:lnTo>
                    <a:pt x="483577" y="55391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Tahoma"/>
                <a:ea typeface="+mn-ea"/>
                <a:cs typeface="+mn-cs"/>
              </a:endParaRPr>
            </a:p>
          </p:txBody>
        </p:sp>
        <p:cxnSp>
          <p:nvCxnSpPr>
            <p:cNvPr id="34" name="Straight Connector 33">
              <a:extLst>
                <a:ext uri="{FF2B5EF4-FFF2-40B4-BE49-F238E27FC236}">
                  <a16:creationId xmlns:a16="http://schemas.microsoft.com/office/drawing/2014/main" id="{2021D739-154A-BB43-A68A-E0FA88A1CE2F}"/>
                </a:ext>
              </a:extLst>
            </p:cNvPr>
            <p:cNvCxnSpPr>
              <a:cxnSpLocks/>
              <a:endCxn id="32" idx="2"/>
            </p:cNvCxnSpPr>
            <p:nvPr/>
          </p:nvCxnSpPr>
          <p:spPr>
            <a:xfrm flipV="1">
              <a:off x="9753599" y="312127"/>
              <a:ext cx="177313" cy="1186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5933772-28FC-9744-A9EC-C6EB77AFF3C3}"/>
                </a:ext>
              </a:extLst>
            </p:cNvPr>
            <p:cNvCxnSpPr>
              <a:cxnSpLocks/>
              <a:stCxn id="31" idx="1"/>
              <a:endCxn id="31" idx="3"/>
            </p:cNvCxnSpPr>
            <p:nvPr/>
          </p:nvCxnSpPr>
          <p:spPr>
            <a:xfrm>
              <a:off x="9267092" y="650631"/>
              <a:ext cx="4879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10F4B5-C907-D748-B024-714F5119F133}"/>
                </a:ext>
              </a:extLst>
            </p:cNvPr>
            <p:cNvCxnSpPr>
              <a:cxnSpLocks/>
              <a:stCxn id="31" idx="0"/>
              <a:endCxn id="31" idx="2"/>
            </p:cNvCxnSpPr>
            <p:nvPr/>
          </p:nvCxnSpPr>
          <p:spPr>
            <a:xfrm>
              <a:off x="9511079" y="430823"/>
              <a:ext cx="0" cy="4396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B636F50-D518-1F46-9415-0FC6C1F76A0E}"/>
                </a:ext>
              </a:extLst>
            </p:cNvPr>
            <p:cNvCxnSpPr>
              <a:cxnSpLocks/>
              <a:stCxn id="31" idx="3"/>
            </p:cNvCxnSpPr>
            <p:nvPr/>
          </p:nvCxnSpPr>
          <p:spPr>
            <a:xfrm flipV="1">
              <a:off x="9755065" y="501162"/>
              <a:ext cx="175847" cy="1494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5A3864D-9BB0-4445-8A74-C311C60B2937}"/>
                </a:ext>
              </a:extLst>
            </p:cNvPr>
            <p:cNvCxnSpPr>
              <a:cxnSpLocks/>
              <a:stCxn id="31" idx="0"/>
            </p:cNvCxnSpPr>
            <p:nvPr/>
          </p:nvCxnSpPr>
          <p:spPr>
            <a:xfrm flipV="1">
              <a:off x="9511079" y="314325"/>
              <a:ext cx="213946" cy="116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2597585-99B2-E348-98FF-6AC7B73E1EA6}"/>
                </a:ext>
              </a:extLst>
            </p:cNvPr>
            <p:cNvCxnSpPr>
              <a:cxnSpLocks/>
            </p:cNvCxnSpPr>
            <p:nvPr/>
          </p:nvCxnSpPr>
          <p:spPr>
            <a:xfrm>
              <a:off x="9426575" y="364881"/>
              <a:ext cx="4164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219548D-6647-2141-BCD5-562D3C009A63}"/>
                </a:ext>
              </a:extLst>
            </p:cNvPr>
            <p:cNvCxnSpPr>
              <a:cxnSpLocks/>
            </p:cNvCxnSpPr>
            <p:nvPr/>
          </p:nvCxnSpPr>
          <p:spPr>
            <a:xfrm flipH="1">
              <a:off x="9842988" y="369277"/>
              <a:ext cx="1" cy="4308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102" name="Table 101">
            <a:extLst>
              <a:ext uri="{FF2B5EF4-FFF2-40B4-BE49-F238E27FC236}">
                <a16:creationId xmlns:a16="http://schemas.microsoft.com/office/drawing/2014/main" id="{BD69E0FE-943B-6B44-A053-372EEA3C2658}"/>
              </a:ext>
            </a:extLst>
          </p:cNvPr>
          <p:cNvGraphicFramePr>
            <a:graphicFrameLocks noGrp="1"/>
          </p:cNvGraphicFramePr>
          <p:nvPr>
            <p:extLst>
              <p:ext uri="{D42A27DB-BD31-4B8C-83A1-F6EECF244321}">
                <p14:modId xmlns:p14="http://schemas.microsoft.com/office/powerpoint/2010/main" val="4268001768"/>
              </p:ext>
            </p:extLst>
          </p:nvPr>
        </p:nvGraphicFramePr>
        <p:xfrm>
          <a:off x="7361453" y="2716497"/>
          <a:ext cx="2897140" cy="370840"/>
        </p:xfrm>
        <a:graphic>
          <a:graphicData uri="http://schemas.openxmlformats.org/drawingml/2006/table">
            <a:tbl>
              <a:tblPr firstRow="1" bandRow="1">
                <a:tableStyleId>{69012ECD-51FC-41F1-AA8D-1B2483CD663E}</a:tableStyleId>
              </a:tblPr>
              <a:tblGrid>
                <a:gridCol w="579428">
                  <a:extLst>
                    <a:ext uri="{9D8B030D-6E8A-4147-A177-3AD203B41FA5}">
                      <a16:colId xmlns:a16="http://schemas.microsoft.com/office/drawing/2014/main" val="1756198571"/>
                    </a:ext>
                  </a:extLst>
                </a:gridCol>
                <a:gridCol w="579428">
                  <a:extLst>
                    <a:ext uri="{9D8B030D-6E8A-4147-A177-3AD203B41FA5}">
                      <a16:colId xmlns:a16="http://schemas.microsoft.com/office/drawing/2014/main" val="1127329863"/>
                    </a:ext>
                  </a:extLst>
                </a:gridCol>
                <a:gridCol w="579428">
                  <a:extLst>
                    <a:ext uri="{9D8B030D-6E8A-4147-A177-3AD203B41FA5}">
                      <a16:colId xmlns:a16="http://schemas.microsoft.com/office/drawing/2014/main" val="2678950988"/>
                    </a:ext>
                  </a:extLst>
                </a:gridCol>
                <a:gridCol w="579428">
                  <a:extLst>
                    <a:ext uri="{9D8B030D-6E8A-4147-A177-3AD203B41FA5}">
                      <a16:colId xmlns:a16="http://schemas.microsoft.com/office/drawing/2014/main" val="1176141117"/>
                    </a:ext>
                  </a:extLst>
                </a:gridCol>
                <a:gridCol w="579428">
                  <a:extLst>
                    <a:ext uri="{9D8B030D-6E8A-4147-A177-3AD203B41FA5}">
                      <a16:colId xmlns:a16="http://schemas.microsoft.com/office/drawing/2014/main" val="1657715159"/>
                    </a:ext>
                  </a:extLst>
                </a:gridCol>
              </a:tblGrid>
              <a:tr h="370840">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aphicFrame>
        <p:nvGraphicFramePr>
          <p:cNvPr id="41" name="Table 40">
            <a:extLst>
              <a:ext uri="{FF2B5EF4-FFF2-40B4-BE49-F238E27FC236}">
                <a16:creationId xmlns:a16="http://schemas.microsoft.com/office/drawing/2014/main" id="{B43F1F75-B860-3C44-964E-96F81DA368ED}"/>
              </a:ext>
            </a:extLst>
          </p:cNvPr>
          <p:cNvGraphicFramePr>
            <a:graphicFrameLocks noGrp="1"/>
          </p:cNvGraphicFramePr>
          <p:nvPr>
            <p:extLst>
              <p:ext uri="{D42A27DB-BD31-4B8C-83A1-F6EECF244321}">
                <p14:modId xmlns:p14="http://schemas.microsoft.com/office/powerpoint/2010/main" val="2640557624"/>
              </p:ext>
            </p:extLst>
          </p:nvPr>
        </p:nvGraphicFramePr>
        <p:xfrm>
          <a:off x="6511562" y="4498527"/>
          <a:ext cx="3753592" cy="370840"/>
        </p:xfrm>
        <a:graphic>
          <a:graphicData uri="http://schemas.openxmlformats.org/drawingml/2006/table">
            <a:tbl>
              <a:tblPr firstRow="1" bandRow="1">
                <a:tableStyleId>{69012ECD-51FC-41F1-AA8D-1B2483CD663E}</a:tableStyleId>
              </a:tblPr>
              <a:tblGrid>
                <a:gridCol w="1707970">
                  <a:extLst>
                    <a:ext uri="{9D8B030D-6E8A-4147-A177-3AD203B41FA5}">
                      <a16:colId xmlns:a16="http://schemas.microsoft.com/office/drawing/2014/main" val="1756198571"/>
                    </a:ext>
                  </a:extLst>
                </a:gridCol>
                <a:gridCol w="549913">
                  <a:extLst>
                    <a:ext uri="{9D8B030D-6E8A-4147-A177-3AD203B41FA5}">
                      <a16:colId xmlns:a16="http://schemas.microsoft.com/office/drawing/2014/main" val="1127329863"/>
                    </a:ext>
                  </a:extLst>
                </a:gridCol>
                <a:gridCol w="490562">
                  <a:extLst>
                    <a:ext uri="{9D8B030D-6E8A-4147-A177-3AD203B41FA5}">
                      <a16:colId xmlns:a16="http://schemas.microsoft.com/office/drawing/2014/main" val="2678950988"/>
                    </a:ext>
                  </a:extLst>
                </a:gridCol>
                <a:gridCol w="518279">
                  <a:extLst>
                    <a:ext uri="{9D8B030D-6E8A-4147-A177-3AD203B41FA5}">
                      <a16:colId xmlns:a16="http://schemas.microsoft.com/office/drawing/2014/main" val="1176141117"/>
                    </a:ext>
                  </a:extLst>
                </a:gridCol>
                <a:gridCol w="486868">
                  <a:extLst>
                    <a:ext uri="{9D8B030D-6E8A-4147-A177-3AD203B41FA5}">
                      <a16:colId xmlns:a16="http://schemas.microsoft.com/office/drawing/2014/main" val="1657715159"/>
                    </a:ext>
                  </a:extLst>
                </a:gridCol>
              </a:tblGrid>
              <a:tr h="370840">
                <a:tc>
                  <a:txBody>
                    <a:bodyPr/>
                    <a:lstStyle/>
                    <a:p>
                      <a:r>
                        <a:rPr lang="sv-SE" dirty="0">
                          <a:ln>
                            <a:noFill/>
                          </a:ln>
                        </a:rPr>
                        <a:t>cm + ix-</a:t>
                      </a:r>
                      <a:r>
                        <a:rPr lang="sv-SE" dirty="0" err="1">
                          <a:ln>
                            <a:noFill/>
                          </a:ln>
                        </a:rPr>
                        <a:t>sizes</a:t>
                      </a:r>
                      <a:endParaRPr lang="sv-SE"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sz="1600" dirty="0">
                          <a:ln>
                            <a:noFill/>
                          </a:ln>
                        </a:rPr>
                        <a:t>ix</a:t>
                      </a:r>
                      <a:endParaRPr lang="sv-SE"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sz="1600" dirty="0">
                          <a:ln>
                            <a:noFill/>
                          </a:ln>
                        </a:rPr>
                        <a:t>ix</a:t>
                      </a:r>
                      <a:endParaRPr lang="sv-SE"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sz="1600" dirty="0">
                          <a:ln>
                            <a:noFill/>
                          </a:ln>
                        </a:rPr>
                        <a:t>ix</a:t>
                      </a:r>
                      <a:endParaRPr lang="sv-SE"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sz="1600" dirty="0">
                          <a:ln>
                            <a:noFill/>
                          </a:ln>
                        </a:rPr>
                        <a:t>ix</a:t>
                      </a:r>
                      <a:endParaRPr lang="sv-SE"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pSp>
        <p:nvGrpSpPr>
          <p:cNvPr id="77" name="Group 76">
            <a:extLst>
              <a:ext uri="{FF2B5EF4-FFF2-40B4-BE49-F238E27FC236}">
                <a16:creationId xmlns:a16="http://schemas.microsoft.com/office/drawing/2014/main" id="{D453D5B6-EFF6-F34C-A49A-C31469D2C07F}"/>
              </a:ext>
            </a:extLst>
          </p:cNvPr>
          <p:cNvGrpSpPr/>
          <p:nvPr/>
        </p:nvGrpSpPr>
        <p:grpSpPr>
          <a:xfrm>
            <a:off x="9703264" y="561688"/>
            <a:ext cx="2359895" cy="798422"/>
            <a:chOff x="8977516" y="935327"/>
            <a:chExt cx="2359895" cy="798422"/>
          </a:xfrm>
        </p:grpSpPr>
        <p:sp>
          <p:nvSpPr>
            <p:cNvPr id="78" name="Oval 77">
              <a:extLst>
                <a:ext uri="{FF2B5EF4-FFF2-40B4-BE49-F238E27FC236}">
                  <a16:creationId xmlns:a16="http://schemas.microsoft.com/office/drawing/2014/main" id="{DB3CC812-4C28-AF4B-82E3-BD7D3D205077}"/>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0" name="Oval 79">
              <a:extLst>
                <a:ext uri="{FF2B5EF4-FFF2-40B4-BE49-F238E27FC236}">
                  <a16:creationId xmlns:a16="http://schemas.microsoft.com/office/drawing/2014/main" id="{120B04CB-7583-5244-90D1-B4338548D8C6}"/>
                </a:ext>
              </a:extLst>
            </p:cNvPr>
            <p:cNvSpPr/>
            <p:nvPr/>
          </p:nvSpPr>
          <p:spPr>
            <a:xfrm>
              <a:off x="10212712"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1" name="Straight Arrow Connector 80">
              <a:extLst>
                <a:ext uri="{FF2B5EF4-FFF2-40B4-BE49-F238E27FC236}">
                  <a16:creationId xmlns:a16="http://schemas.microsoft.com/office/drawing/2014/main" id="{6E1ABB12-533F-0944-9031-FD6334F4FE12}"/>
                </a:ext>
              </a:extLst>
            </p:cNvPr>
            <p:cNvCxnSpPr>
              <a:cxnSpLocks/>
              <a:stCxn id="78" idx="4"/>
              <a:endCxn id="87"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25BD1EBF-83DA-204F-BB32-A03B6320BADD}"/>
                </a:ext>
              </a:extLst>
            </p:cNvPr>
            <p:cNvSpPr/>
            <p:nvPr/>
          </p:nvSpPr>
          <p:spPr>
            <a:xfrm>
              <a:off x="10521511"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4" name="Oval 83">
              <a:extLst>
                <a:ext uri="{FF2B5EF4-FFF2-40B4-BE49-F238E27FC236}">
                  <a16:creationId xmlns:a16="http://schemas.microsoft.com/office/drawing/2014/main" id="{4ED16C1C-FA9A-1243-988B-DDD4AB59C699}"/>
                </a:ext>
              </a:extLst>
            </p:cNvPr>
            <p:cNvSpPr/>
            <p:nvPr/>
          </p:nvSpPr>
          <p:spPr>
            <a:xfrm>
              <a:off x="10830310"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6" name="Oval 85">
              <a:extLst>
                <a:ext uri="{FF2B5EF4-FFF2-40B4-BE49-F238E27FC236}">
                  <a16:creationId xmlns:a16="http://schemas.microsoft.com/office/drawing/2014/main" id="{64E52613-FB2B-0547-908D-DE16A5B67B22}"/>
                </a:ext>
              </a:extLst>
            </p:cNvPr>
            <p:cNvSpPr/>
            <p:nvPr/>
          </p:nvSpPr>
          <p:spPr>
            <a:xfrm>
              <a:off x="11139107"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7" name="Oval 86">
              <a:extLst>
                <a:ext uri="{FF2B5EF4-FFF2-40B4-BE49-F238E27FC236}">
                  <a16:creationId xmlns:a16="http://schemas.microsoft.com/office/drawing/2014/main" id="{1CE6D009-9337-3143-B98D-7C4E09C22DC9}"/>
                </a:ext>
              </a:extLst>
            </p:cNvPr>
            <p:cNvSpPr/>
            <p:nvPr/>
          </p:nvSpPr>
          <p:spPr>
            <a:xfrm>
              <a:off x="8977516"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9" name="Oval 88">
              <a:extLst>
                <a:ext uri="{FF2B5EF4-FFF2-40B4-BE49-F238E27FC236}">
                  <a16:creationId xmlns:a16="http://schemas.microsoft.com/office/drawing/2014/main" id="{8FFA84FE-DACF-0E4B-933E-96FDE2F9C5C9}"/>
                </a:ext>
              </a:extLst>
            </p:cNvPr>
            <p:cNvSpPr/>
            <p:nvPr/>
          </p:nvSpPr>
          <p:spPr>
            <a:xfrm>
              <a:off x="9286315"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Oval 89">
              <a:extLst>
                <a:ext uri="{FF2B5EF4-FFF2-40B4-BE49-F238E27FC236}">
                  <a16:creationId xmlns:a16="http://schemas.microsoft.com/office/drawing/2014/main" id="{71A8CF43-0690-6648-8E9C-60C1D8420B3D}"/>
                </a:ext>
              </a:extLst>
            </p:cNvPr>
            <p:cNvSpPr/>
            <p:nvPr/>
          </p:nvSpPr>
          <p:spPr>
            <a:xfrm>
              <a:off x="9595114"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2" name="Oval 91">
              <a:extLst>
                <a:ext uri="{FF2B5EF4-FFF2-40B4-BE49-F238E27FC236}">
                  <a16:creationId xmlns:a16="http://schemas.microsoft.com/office/drawing/2014/main" id="{09D7DFB7-F116-2942-B8B2-3F9728DD0299}"/>
                </a:ext>
              </a:extLst>
            </p:cNvPr>
            <p:cNvSpPr/>
            <p:nvPr/>
          </p:nvSpPr>
          <p:spPr>
            <a:xfrm>
              <a:off x="9903913"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3" name="Straight Arrow Connector 92">
              <a:extLst>
                <a:ext uri="{FF2B5EF4-FFF2-40B4-BE49-F238E27FC236}">
                  <a16:creationId xmlns:a16="http://schemas.microsoft.com/office/drawing/2014/main" id="{394CB57A-471F-4048-A15D-E33EB18C41CD}"/>
                </a:ext>
              </a:extLst>
            </p:cNvPr>
            <p:cNvCxnSpPr>
              <a:cxnSpLocks/>
              <a:stCxn id="78" idx="4"/>
              <a:endCxn id="89"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F1376AA-D4A2-8F42-8F6C-3698795600C1}"/>
                </a:ext>
              </a:extLst>
            </p:cNvPr>
            <p:cNvCxnSpPr>
              <a:cxnSpLocks/>
              <a:stCxn id="78" idx="4"/>
              <a:endCxn id="90"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D6CEE5AB-652F-6243-A641-37E6433614AA}"/>
                </a:ext>
              </a:extLst>
            </p:cNvPr>
            <p:cNvCxnSpPr>
              <a:cxnSpLocks/>
              <a:stCxn id="78" idx="4"/>
              <a:endCxn id="92"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08FCA4C7-89FA-084D-B6B6-B7B605552911}"/>
                </a:ext>
              </a:extLst>
            </p:cNvPr>
            <p:cNvCxnSpPr>
              <a:cxnSpLocks/>
              <a:stCxn id="78" idx="4"/>
              <a:endCxn id="80"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5949A0FB-6623-5944-BF22-9A99FB5D5BEB}"/>
                </a:ext>
              </a:extLst>
            </p:cNvPr>
            <p:cNvCxnSpPr>
              <a:cxnSpLocks/>
              <a:stCxn id="78" idx="4"/>
              <a:endCxn id="83"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5E1AF1AE-6A0E-334D-B9EC-F494B351D07D}"/>
                </a:ext>
              </a:extLst>
            </p:cNvPr>
            <p:cNvCxnSpPr>
              <a:cxnSpLocks/>
              <a:stCxn id="78"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801F303D-3CDD-244C-AD63-E346EB325386}"/>
                </a:ext>
              </a:extLst>
            </p:cNvPr>
            <p:cNvCxnSpPr>
              <a:cxnSpLocks/>
              <a:stCxn id="78" idx="4"/>
              <a:endCxn id="86"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44" name="Table 43">
            <a:extLst>
              <a:ext uri="{FF2B5EF4-FFF2-40B4-BE49-F238E27FC236}">
                <a16:creationId xmlns:a16="http://schemas.microsoft.com/office/drawing/2014/main" id="{0D9889CE-8BAB-8F46-8D3A-F77B94BA1558}"/>
              </a:ext>
            </a:extLst>
          </p:cNvPr>
          <p:cNvGraphicFramePr>
            <a:graphicFrameLocks noGrp="1"/>
          </p:cNvGraphicFramePr>
          <p:nvPr>
            <p:extLst>
              <p:ext uri="{D42A27DB-BD31-4B8C-83A1-F6EECF244321}">
                <p14:modId xmlns:p14="http://schemas.microsoft.com/office/powerpoint/2010/main" val="647039907"/>
              </p:ext>
            </p:extLst>
          </p:nvPr>
        </p:nvGraphicFramePr>
        <p:xfrm>
          <a:off x="5334945" y="1800356"/>
          <a:ext cx="4923648" cy="370840"/>
        </p:xfrm>
        <a:graphic>
          <a:graphicData uri="http://schemas.openxmlformats.org/drawingml/2006/table">
            <a:tbl>
              <a:tblPr firstRow="1" bandRow="1">
                <a:tableStyleId>{69012ECD-51FC-41F1-AA8D-1B2483CD663E}</a:tableStyleId>
              </a:tblPr>
              <a:tblGrid>
                <a:gridCol w="615456">
                  <a:extLst>
                    <a:ext uri="{9D8B030D-6E8A-4147-A177-3AD203B41FA5}">
                      <a16:colId xmlns:a16="http://schemas.microsoft.com/office/drawing/2014/main" val="1756198571"/>
                    </a:ext>
                  </a:extLst>
                </a:gridCol>
                <a:gridCol w="615456">
                  <a:extLst>
                    <a:ext uri="{9D8B030D-6E8A-4147-A177-3AD203B41FA5}">
                      <a16:colId xmlns:a16="http://schemas.microsoft.com/office/drawing/2014/main" val="4263019376"/>
                    </a:ext>
                  </a:extLst>
                </a:gridCol>
                <a:gridCol w="615456">
                  <a:extLst>
                    <a:ext uri="{9D8B030D-6E8A-4147-A177-3AD203B41FA5}">
                      <a16:colId xmlns:a16="http://schemas.microsoft.com/office/drawing/2014/main" val="1127329863"/>
                    </a:ext>
                  </a:extLst>
                </a:gridCol>
                <a:gridCol w="615456">
                  <a:extLst>
                    <a:ext uri="{9D8B030D-6E8A-4147-A177-3AD203B41FA5}">
                      <a16:colId xmlns:a16="http://schemas.microsoft.com/office/drawing/2014/main" val="2678950988"/>
                    </a:ext>
                  </a:extLst>
                </a:gridCol>
                <a:gridCol w="615456">
                  <a:extLst>
                    <a:ext uri="{9D8B030D-6E8A-4147-A177-3AD203B41FA5}">
                      <a16:colId xmlns:a16="http://schemas.microsoft.com/office/drawing/2014/main" val="4273871643"/>
                    </a:ext>
                  </a:extLst>
                </a:gridCol>
                <a:gridCol w="615456">
                  <a:extLst>
                    <a:ext uri="{9D8B030D-6E8A-4147-A177-3AD203B41FA5}">
                      <a16:colId xmlns:a16="http://schemas.microsoft.com/office/drawing/2014/main" val="1749195828"/>
                    </a:ext>
                  </a:extLst>
                </a:gridCol>
                <a:gridCol w="615456">
                  <a:extLst>
                    <a:ext uri="{9D8B030D-6E8A-4147-A177-3AD203B41FA5}">
                      <a16:colId xmlns:a16="http://schemas.microsoft.com/office/drawing/2014/main" val="1176141117"/>
                    </a:ext>
                  </a:extLst>
                </a:gridCol>
                <a:gridCol w="615456">
                  <a:extLst>
                    <a:ext uri="{9D8B030D-6E8A-4147-A177-3AD203B41FA5}">
                      <a16:colId xmlns:a16="http://schemas.microsoft.com/office/drawing/2014/main" val="1657715159"/>
                    </a:ext>
                  </a:extLst>
                </a:gridCol>
              </a:tblGrid>
              <a:tr h="370840">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60000"/>
                        <a:lumOff val="40000"/>
                      </a:schemeClr>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ix</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aphicFrame>
        <p:nvGraphicFramePr>
          <p:cNvPr id="46" name="Table 45">
            <a:extLst>
              <a:ext uri="{FF2B5EF4-FFF2-40B4-BE49-F238E27FC236}">
                <a16:creationId xmlns:a16="http://schemas.microsoft.com/office/drawing/2014/main" id="{36A14330-4220-7D49-BBEE-3BC1F6DB9F06}"/>
              </a:ext>
            </a:extLst>
          </p:cNvPr>
          <p:cNvGraphicFramePr>
            <a:graphicFrameLocks noGrp="1"/>
          </p:cNvGraphicFramePr>
          <p:nvPr>
            <p:extLst>
              <p:ext uri="{D42A27DB-BD31-4B8C-83A1-F6EECF244321}">
                <p14:modId xmlns:p14="http://schemas.microsoft.com/office/powerpoint/2010/main" val="777119688"/>
              </p:ext>
            </p:extLst>
          </p:nvPr>
        </p:nvGraphicFramePr>
        <p:xfrm>
          <a:off x="5334945" y="3307035"/>
          <a:ext cx="4923648" cy="370840"/>
        </p:xfrm>
        <a:graphic>
          <a:graphicData uri="http://schemas.openxmlformats.org/drawingml/2006/table">
            <a:tbl>
              <a:tblPr firstRow="1" bandRow="1">
                <a:tableStyleId>{69012ECD-51FC-41F1-AA8D-1B2483CD663E}</a:tableStyleId>
              </a:tblPr>
              <a:tblGrid>
                <a:gridCol w="615456">
                  <a:extLst>
                    <a:ext uri="{9D8B030D-6E8A-4147-A177-3AD203B41FA5}">
                      <a16:colId xmlns:a16="http://schemas.microsoft.com/office/drawing/2014/main" val="1756198571"/>
                    </a:ext>
                  </a:extLst>
                </a:gridCol>
                <a:gridCol w="615456">
                  <a:extLst>
                    <a:ext uri="{9D8B030D-6E8A-4147-A177-3AD203B41FA5}">
                      <a16:colId xmlns:a16="http://schemas.microsoft.com/office/drawing/2014/main" val="4263019376"/>
                    </a:ext>
                  </a:extLst>
                </a:gridCol>
                <a:gridCol w="615456">
                  <a:extLst>
                    <a:ext uri="{9D8B030D-6E8A-4147-A177-3AD203B41FA5}">
                      <a16:colId xmlns:a16="http://schemas.microsoft.com/office/drawing/2014/main" val="1127329863"/>
                    </a:ext>
                  </a:extLst>
                </a:gridCol>
                <a:gridCol w="615456">
                  <a:extLst>
                    <a:ext uri="{9D8B030D-6E8A-4147-A177-3AD203B41FA5}">
                      <a16:colId xmlns:a16="http://schemas.microsoft.com/office/drawing/2014/main" val="2678950988"/>
                    </a:ext>
                  </a:extLst>
                </a:gridCol>
                <a:gridCol w="615456">
                  <a:extLst>
                    <a:ext uri="{9D8B030D-6E8A-4147-A177-3AD203B41FA5}">
                      <a16:colId xmlns:a16="http://schemas.microsoft.com/office/drawing/2014/main" val="4273871643"/>
                    </a:ext>
                  </a:extLst>
                </a:gridCol>
                <a:gridCol w="615456">
                  <a:extLst>
                    <a:ext uri="{9D8B030D-6E8A-4147-A177-3AD203B41FA5}">
                      <a16:colId xmlns:a16="http://schemas.microsoft.com/office/drawing/2014/main" val="1749195828"/>
                    </a:ext>
                  </a:extLst>
                </a:gridCol>
                <a:gridCol w="615456">
                  <a:extLst>
                    <a:ext uri="{9D8B030D-6E8A-4147-A177-3AD203B41FA5}">
                      <a16:colId xmlns:a16="http://schemas.microsoft.com/office/drawing/2014/main" val="1176141117"/>
                    </a:ext>
                  </a:extLst>
                </a:gridCol>
                <a:gridCol w="615456">
                  <a:extLst>
                    <a:ext uri="{9D8B030D-6E8A-4147-A177-3AD203B41FA5}">
                      <a16:colId xmlns:a16="http://schemas.microsoft.com/office/drawing/2014/main" val="1657715159"/>
                    </a:ext>
                  </a:extLst>
                </a:gridCol>
              </a:tblGrid>
              <a:tr h="370840">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r>
                        <a:rPr lang="sv-SE" dirty="0">
                          <a:ln>
                            <a:noFill/>
                          </a:ln>
                        </a:rPr>
                        <a:t>cm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75422797"/>
                  </a:ext>
                </a:extLst>
              </a:tr>
            </a:tbl>
          </a:graphicData>
        </a:graphic>
      </p:graphicFrame>
      <p:grpSp>
        <p:nvGrpSpPr>
          <p:cNvPr id="59" name="Group 58">
            <a:extLst>
              <a:ext uri="{FF2B5EF4-FFF2-40B4-BE49-F238E27FC236}">
                <a16:creationId xmlns:a16="http://schemas.microsoft.com/office/drawing/2014/main" id="{ED1812BC-E3D2-B24A-8309-3766512A2547}"/>
              </a:ext>
            </a:extLst>
          </p:cNvPr>
          <p:cNvGrpSpPr>
            <a:grpSpLocks noChangeAspect="1"/>
          </p:cNvGrpSpPr>
          <p:nvPr/>
        </p:nvGrpSpPr>
        <p:grpSpPr>
          <a:xfrm>
            <a:off x="10388612" y="3200666"/>
            <a:ext cx="456583" cy="441630"/>
            <a:chOff x="8534400" y="3886200"/>
            <a:chExt cx="1967236" cy="1902810"/>
          </a:xfrm>
        </p:grpSpPr>
        <p:sp>
          <p:nvSpPr>
            <p:cNvPr id="60" name="Cube 59">
              <a:extLst>
                <a:ext uri="{FF2B5EF4-FFF2-40B4-BE49-F238E27FC236}">
                  <a16:creationId xmlns:a16="http://schemas.microsoft.com/office/drawing/2014/main" id="{05F79C21-3B6B-534D-9AE0-5DF879AA78A6}"/>
                </a:ext>
              </a:extLst>
            </p:cNvPr>
            <p:cNvSpPr>
              <a:spLocks noChangeAspect="1"/>
            </p:cNvSpPr>
            <p:nvPr/>
          </p:nvSpPr>
          <p:spPr>
            <a:xfrm>
              <a:off x="8773636" y="4061010"/>
              <a:ext cx="1728000" cy="1728000"/>
            </a:xfrm>
            <a:prstGeom prst="cub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cxnSp>
          <p:nvCxnSpPr>
            <p:cNvPr id="61" name="Straight Connector 60">
              <a:extLst>
                <a:ext uri="{FF2B5EF4-FFF2-40B4-BE49-F238E27FC236}">
                  <a16:creationId xmlns:a16="http://schemas.microsoft.com/office/drawing/2014/main" id="{A27D2163-3C50-0748-9882-7DC66082FC45}"/>
                </a:ext>
              </a:extLst>
            </p:cNvPr>
            <p:cNvCxnSpPr>
              <a:stCxn id="60" idx="2"/>
              <a:endCxn id="60" idx="4"/>
            </p:cNvCxnSpPr>
            <p:nvPr/>
          </p:nvCxnSpPr>
          <p:spPr>
            <a:xfrm>
              <a:off x="8773636" y="5141010"/>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DE11543-9815-1B4C-BB6C-3107C22562C5}"/>
                </a:ext>
              </a:extLst>
            </p:cNvPr>
            <p:cNvCxnSpPr>
              <a:cxnSpLocks/>
              <a:stCxn id="60" idx="4"/>
              <a:endCxn id="60" idx="5"/>
            </p:cNvCxnSpPr>
            <p:nvPr/>
          </p:nvCxnSpPr>
          <p:spPr>
            <a:xfrm flipV="1">
              <a:off x="10069636" y="4709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3B5DBD6-0C46-B74B-B458-5A881E45E40B}"/>
                </a:ext>
              </a:extLst>
            </p:cNvPr>
            <p:cNvCxnSpPr>
              <a:cxnSpLocks/>
              <a:stCxn id="60" idx="3"/>
              <a:endCxn id="60" idx="1"/>
            </p:cNvCxnSpPr>
            <p:nvPr/>
          </p:nvCxnSpPr>
          <p:spPr>
            <a:xfrm flipV="1">
              <a:off x="9421636"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A27D476-8425-EB4D-ADF0-6A3F05DE296C}"/>
                </a:ext>
              </a:extLst>
            </p:cNvPr>
            <p:cNvCxnSpPr>
              <a:cxnSpLocks/>
              <a:stCxn id="60" idx="1"/>
              <a:endCxn id="60" idx="0"/>
            </p:cNvCxnSpPr>
            <p:nvPr/>
          </p:nvCxnSpPr>
          <p:spPr>
            <a:xfrm flipV="1">
              <a:off x="9421636" y="4061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FD8214C-36DB-BF4B-94D2-425B6AA8E97E}"/>
                </a:ext>
              </a:extLst>
            </p:cNvPr>
            <p:cNvCxnSpPr>
              <a:cxnSpLocks/>
            </p:cNvCxnSpPr>
            <p:nvPr/>
          </p:nvCxnSpPr>
          <p:spPr>
            <a:xfrm>
              <a:off x="9008687" y="425680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6699CA2-AFB9-B745-B6D7-00793E326376}"/>
                </a:ext>
              </a:extLst>
            </p:cNvPr>
            <p:cNvCxnSpPr>
              <a:cxnSpLocks/>
            </p:cNvCxnSpPr>
            <p:nvPr/>
          </p:nvCxnSpPr>
          <p:spPr>
            <a:xfrm>
              <a:off x="9107744" y="416155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4830FD7-C4D0-C843-90D2-660AFAC2FDBA}"/>
                </a:ext>
              </a:extLst>
            </p:cNvPr>
            <p:cNvCxnSpPr>
              <a:cxnSpLocks/>
            </p:cNvCxnSpPr>
            <p:nvPr/>
          </p:nvCxnSpPr>
          <p:spPr>
            <a:xfrm>
              <a:off x="8911873" y="4364752"/>
              <a:ext cx="12900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EC07098-FB0C-B94D-A16B-69A993734C49}"/>
                </a:ext>
              </a:extLst>
            </p:cNvPr>
            <p:cNvCxnSpPr>
              <a:cxnSpLocks/>
            </p:cNvCxnSpPr>
            <p:nvPr/>
          </p:nvCxnSpPr>
          <p:spPr>
            <a:xfrm flipV="1">
              <a:off x="10069636" y="4385010"/>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BF0B5F3-C568-D84A-87AA-394DCF7C7DA9}"/>
                </a:ext>
              </a:extLst>
            </p:cNvPr>
            <p:cNvCxnSpPr>
              <a:cxnSpLocks/>
            </p:cNvCxnSpPr>
            <p:nvPr/>
          </p:nvCxnSpPr>
          <p:spPr>
            <a:xfrm flipV="1">
              <a:off x="10069636" y="5040467"/>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A698AF6-170D-AA4F-B90B-60B221E332EB}"/>
                </a:ext>
              </a:extLst>
            </p:cNvPr>
            <p:cNvCxnSpPr/>
            <p:nvPr/>
          </p:nvCxnSpPr>
          <p:spPr>
            <a:xfrm>
              <a:off x="8773636" y="4814520"/>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C6B261-000A-8C46-B5F1-3ECB479D1EDE}"/>
                </a:ext>
              </a:extLst>
            </p:cNvPr>
            <p:cNvCxnSpPr/>
            <p:nvPr/>
          </p:nvCxnSpPr>
          <p:spPr>
            <a:xfrm>
              <a:off x="8773636" y="5472467"/>
              <a:ext cx="12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710AD6A-A42F-A74E-A3E4-DDCF802B7D50}"/>
                </a:ext>
              </a:extLst>
            </p:cNvPr>
            <p:cNvCxnSpPr>
              <a:cxnSpLocks/>
            </p:cNvCxnSpPr>
            <p:nvPr/>
          </p:nvCxnSpPr>
          <p:spPr>
            <a:xfrm flipV="1">
              <a:off x="9751021"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8B81D19-AF8A-A942-895C-7D65FC9D83B6}"/>
                </a:ext>
              </a:extLst>
            </p:cNvPr>
            <p:cNvCxnSpPr>
              <a:cxnSpLocks/>
            </p:cNvCxnSpPr>
            <p:nvPr/>
          </p:nvCxnSpPr>
          <p:spPr>
            <a:xfrm flipV="1">
              <a:off x="9098815" y="449301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4AE5073-00CA-484B-8CCF-AEDF661D75E1}"/>
                </a:ext>
              </a:extLst>
            </p:cNvPr>
            <p:cNvCxnSpPr>
              <a:cxnSpLocks/>
            </p:cNvCxnSpPr>
            <p:nvPr/>
          </p:nvCxnSpPr>
          <p:spPr>
            <a:xfrm flipV="1">
              <a:off x="9758769" y="4056631"/>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96BC12C-7318-1E46-9502-1018EED61971}"/>
                </a:ext>
              </a:extLst>
            </p:cNvPr>
            <p:cNvCxnSpPr>
              <a:cxnSpLocks/>
            </p:cNvCxnSpPr>
            <p:nvPr/>
          </p:nvCxnSpPr>
          <p:spPr>
            <a:xfrm flipV="1">
              <a:off x="9090716" y="4054383"/>
              <a:ext cx="432000" cy="43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09CA127-D117-8644-9D89-80287A18A7CD}"/>
                </a:ext>
              </a:extLst>
            </p:cNvPr>
            <p:cNvCxnSpPr>
              <a:cxnSpLocks/>
            </p:cNvCxnSpPr>
            <p:nvPr/>
          </p:nvCxnSpPr>
          <p:spPr>
            <a:xfrm flipV="1">
              <a:off x="10298769" y="4255370"/>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DC4D71C-99CE-E044-8AB6-E462004B272E}"/>
                </a:ext>
              </a:extLst>
            </p:cNvPr>
            <p:cNvCxnSpPr>
              <a:cxnSpLocks/>
            </p:cNvCxnSpPr>
            <p:nvPr/>
          </p:nvCxnSpPr>
          <p:spPr>
            <a:xfrm flipV="1">
              <a:off x="10397826" y="4161552"/>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2F3DF1E-7068-FE4E-85B6-8C034676DFAC}"/>
                </a:ext>
              </a:extLst>
            </p:cNvPr>
            <p:cNvCxnSpPr>
              <a:cxnSpLocks/>
            </p:cNvCxnSpPr>
            <p:nvPr/>
          </p:nvCxnSpPr>
          <p:spPr>
            <a:xfrm flipV="1">
              <a:off x="10196736" y="4364752"/>
              <a:ext cx="0" cy="129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10601E11-A62A-214D-A438-065D3A1AF0AE}"/>
                </a:ext>
              </a:extLst>
            </p:cNvPr>
            <p:cNvSpPr txBox="1"/>
            <p:nvPr/>
          </p:nvSpPr>
          <p:spPr>
            <a:xfrm>
              <a:off x="8534400" y="3886200"/>
              <a:ext cx="0" cy="0"/>
            </a:xfrm>
            <a:prstGeom prst="rect">
              <a:avLst/>
            </a:prstGeom>
          </p:spPr>
          <p:txBody>
            <a:bodyPr vert="horz" wrap="none" lIns="91440" tIns="45720" rIns="91440" bIns="45720" rtlCol="0" anchor="t">
              <a:normAutofit fontScale="25000" lnSpcReduction="20000"/>
            </a:bodyPr>
            <a:lstStyle/>
            <a:p>
              <a:endParaRPr lang="sv-SE" dirty="0">
                <a:solidFill>
                  <a:schemeClr val="tx1">
                    <a:lumMod val="40000"/>
                    <a:lumOff val="60000"/>
                  </a:schemeClr>
                </a:solidFill>
              </a:endParaRPr>
            </a:p>
          </p:txBody>
        </p:sp>
      </p:grpSp>
    </p:spTree>
    <p:extLst>
      <p:ext uri="{BB962C8B-B14F-4D97-AF65-F5344CB8AC3E}">
        <p14:creationId xmlns:p14="http://schemas.microsoft.com/office/powerpoint/2010/main" val="4261840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3375-7F4D-AC44-9FCD-2FB5641F7619}"/>
              </a:ext>
            </a:extLst>
          </p:cNvPr>
          <p:cNvSpPr>
            <a:spLocks noGrp="1"/>
          </p:cNvSpPr>
          <p:nvPr>
            <p:ph type="title"/>
          </p:nvPr>
        </p:nvSpPr>
        <p:spPr/>
        <p:txBody>
          <a:bodyPr/>
          <a:lstStyle/>
          <a:p>
            <a:r>
              <a:rPr lang="sv-SE" dirty="0" err="1"/>
              <a:t>Encodings</a:t>
            </a:r>
            <a:r>
              <a:rPr lang="sv-SE" dirty="0"/>
              <a:t> </a:t>
            </a:r>
            <a:r>
              <a:rPr lang="sv-SE" dirty="0" err="1"/>
              <a:t>of</a:t>
            </a:r>
            <a:r>
              <a:rPr lang="sv-SE" dirty="0"/>
              <a:t> SVO and DAG </a:t>
            </a:r>
            <a:r>
              <a:rPr lang="sv-SE" dirty="0" err="1"/>
              <a:t>nodes</a:t>
            </a:r>
            <a:endParaRPr lang="sv-SE" dirty="0"/>
          </a:p>
        </p:txBody>
      </p:sp>
      <p:sp>
        <p:nvSpPr>
          <p:cNvPr id="3" name="Content Placeholder 2">
            <a:extLst>
              <a:ext uri="{FF2B5EF4-FFF2-40B4-BE49-F238E27FC236}">
                <a16:creationId xmlns:a16="http://schemas.microsoft.com/office/drawing/2014/main" id="{D6D1C4FB-8987-CF4B-AAB8-32873F6A2E3D}"/>
              </a:ext>
            </a:extLst>
          </p:cNvPr>
          <p:cNvSpPr>
            <a:spLocks noGrp="1"/>
          </p:cNvSpPr>
          <p:nvPr>
            <p:ph idx="1"/>
          </p:nvPr>
        </p:nvSpPr>
        <p:spPr>
          <a:xfrm>
            <a:off x="838200" y="1230409"/>
            <a:ext cx="10515600" cy="4991759"/>
          </a:xfrm>
        </p:spPr>
        <p:txBody>
          <a:bodyPr>
            <a:normAutofit/>
          </a:bodyPr>
          <a:lstStyle/>
          <a:p>
            <a:pPr>
              <a:lnSpc>
                <a:spcPct val="110000"/>
              </a:lnSpc>
              <a:spcBef>
                <a:spcPts val="600"/>
              </a:spcBef>
            </a:pPr>
            <a:r>
              <a:rPr lang="en-US" sz="2400" dirty="0">
                <a:solidFill>
                  <a:schemeClr val="tx1"/>
                </a:solidFill>
              </a:rPr>
              <a:t>For further DAG compression, next talk explores:</a:t>
            </a:r>
          </a:p>
          <a:p>
            <a:pPr lvl="1">
              <a:lnSpc>
                <a:spcPct val="110000"/>
              </a:lnSpc>
              <a:spcBef>
                <a:spcPts val="600"/>
              </a:spcBef>
            </a:pPr>
            <a:r>
              <a:rPr lang="en-US" sz="2000" dirty="0"/>
              <a:t>Reflection symmetries (</a:t>
            </a:r>
            <a:r>
              <a:rPr lang="en-US" sz="2000" dirty="0" err="1"/>
              <a:t>Jaspe</a:t>
            </a:r>
            <a:r>
              <a:rPr lang="en-US" sz="2000" dirty="0"/>
              <a:t>)</a:t>
            </a:r>
          </a:p>
        </p:txBody>
      </p:sp>
      <p:sp>
        <p:nvSpPr>
          <p:cNvPr id="4" name="Footer Placeholder 3">
            <a:extLst>
              <a:ext uri="{FF2B5EF4-FFF2-40B4-BE49-F238E27FC236}">
                <a16:creationId xmlns:a16="http://schemas.microsoft.com/office/drawing/2014/main" id="{36219C0D-4713-814F-8151-8FE06FA115EF}"/>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315759D8-8736-CD46-B416-EB9E9727DCF4}"/>
              </a:ext>
            </a:extLst>
          </p:cNvPr>
          <p:cNvSpPr>
            <a:spLocks noGrp="1"/>
          </p:cNvSpPr>
          <p:nvPr>
            <p:ph type="sldNum" sz="quarter" idx="12"/>
          </p:nvPr>
        </p:nvSpPr>
        <p:spPr/>
        <p:txBody>
          <a:bodyPr/>
          <a:lstStyle/>
          <a:p>
            <a:fld id="{7AD14076-261D-44E2-B486-4068BDBB861D}" type="slidenum">
              <a:rPr lang="en-US" smtClean="0"/>
              <a:pPr/>
              <a:t>16</a:t>
            </a:fld>
            <a:endParaRPr lang="en-US"/>
          </a:p>
        </p:txBody>
      </p:sp>
      <p:grpSp>
        <p:nvGrpSpPr>
          <p:cNvPr id="62" name="Group 61">
            <a:extLst>
              <a:ext uri="{FF2B5EF4-FFF2-40B4-BE49-F238E27FC236}">
                <a16:creationId xmlns:a16="http://schemas.microsoft.com/office/drawing/2014/main" id="{27196C68-4CAD-D944-A539-709DDD9D1EEA}"/>
              </a:ext>
            </a:extLst>
          </p:cNvPr>
          <p:cNvGrpSpPr/>
          <p:nvPr/>
        </p:nvGrpSpPr>
        <p:grpSpPr>
          <a:xfrm>
            <a:off x="8773636" y="635747"/>
            <a:ext cx="663820" cy="558311"/>
            <a:chOff x="9267092" y="312127"/>
            <a:chExt cx="663820" cy="558311"/>
          </a:xfrm>
        </p:grpSpPr>
        <p:sp>
          <p:nvSpPr>
            <p:cNvPr id="31" name="Rectangle 30">
              <a:extLst>
                <a:ext uri="{FF2B5EF4-FFF2-40B4-BE49-F238E27FC236}">
                  <a16:creationId xmlns:a16="http://schemas.microsoft.com/office/drawing/2014/main" id="{17EB5BA0-C6D3-5A4F-8FB3-CFFA968775AF}"/>
                </a:ext>
              </a:extLst>
            </p:cNvPr>
            <p:cNvSpPr/>
            <p:nvPr/>
          </p:nvSpPr>
          <p:spPr>
            <a:xfrm>
              <a:off x="9267092" y="430823"/>
              <a:ext cx="487973" cy="4396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Freeform 31">
              <a:extLst>
                <a:ext uri="{FF2B5EF4-FFF2-40B4-BE49-F238E27FC236}">
                  <a16:creationId xmlns:a16="http://schemas.microsoft.com/office/drawing/2014/main" id="{5898F0D7-2F74-464D-B27D-B909BCD3D04E}"/>
                </a:ext>
              </a:extLst>
            </p:cNvPr>
            <p:cNvSpPr/>
            <p:nvPr/>
          </p:nvSpPr>
          <p:spPr>
            <a:xfrm>
              <a:off x="9271488" y="312127"/>
              <a:ext cx="659424" cy="553915"/>
            </a:xfrm>
            <a:custGeom>
              <a:avLst/>
              <a:gdLst>
                <a:gd name="connsiteX0" fmla="*/ 0 w 659424"/>
                <a:gd name="connsiteY0" fmla="*/ 118696 h 553915"/>
                <a:gd name="connsiteX1" fmla="*/ 329712 w 659424"/>
                <a:gd name="connsiteY1" fmla="*/ 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301137 w 659424"/>
                <a:gd name="connsiteY1" fmla="*/ 3175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 name="connsiteX0" fmla="*/ 0 w 659424"/>
                <a:gd name="connsiteY0" fmla="*/ 118696 h 553915"/>
                <a:gd name="connsiteX1" fmla="*/ 266212 w 659424"/>
                <a:gd name="connsiteY1" fmla="*/ 6350 h 553915"/>
                <a:gd name="connsiteX2" fmla="*/ 659424 w 659424"/>
                <a:gd name="connsiteY2" fmla="*/ 0 h 553915"/>
                <a:gd name="connsiteX3" fmla="*/ 655027 w 659424"/>
                <a:gd name="connsiteY3" fmla="*/ 408842 h 553915"/>
                <a:gd name="connsiteX4" fmla="*/ 483577 w 659424"/>
                <a:gd name="connsiteY4" fmla="*/ 553915 h 553915"/>
                <a:gd name="connsiteX5" fmla="*/ 483577 w 659424"/>
                <a:gd name="connsiteY5" fmla="*/ 553915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9424" h="553915">
                  <a:moveTo>
                    <a:pt x="0" y="118696"/>
                  </a:moveTo>
                  <a:lnTo>
                    <a:pt x="266212" y="6350"/>
                  </a:lnTo>
                  <a:lnTo>
                    <a:pt x="659424" y="0"/>
                  </a:lnTo>
                  <a:cubicBezTo>
                    <a:pt x="657958" y="136281"/>
                    <a:pt x="656493" y="272561"/>
                    <a:pt x="655027" y="408842"/>
                  </a:cubicBezTo>
                  <a:lnTo>
                    <a:pt x="483577" y="553915"/>
                  </a:lnTo>
                  <a:lnTo>
                    <a:pt x="483577" y="55391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4" name="Straight Connector 33">
              <a:extLst>
                <a:ext uri="{FF2B5EF4-FFF2-40B4-BE49-F238E27FC236}">
                  <a16:creationId xmlns:a16="http://schemas.microsoft.com/office/drawing/2014/main" id="{2021D739-154A-BB43-A68A-E0FA88A1CE2F}"/>
                </a:ext>
              </a:extLst>
            </p:cNvPr>
            <p:cNvCxnSpPr>
              <a:cxnSpLocks/>
              <a:endCxn id="32" idx="2"/>
            </p:cNvCxnSpPr>
            <p:nvPr/>
          </p:nvCxnSpPr>
          <p:spPr>
            <a:xfrm flipV="1">
              <a:off x="9753599" y="312127"/>
              <a:ext cx="177313" cy="1186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5933772-28FC-9744-A9EC-C6EB77AFF3C3}"/>
                </a:ext>
              </a:extLst>
            </p:cNvPr>
            <p:cNvCxnSpPr>
              <a:cxnSpLocks/>
              <a:stCxn id="31" idx="1"/>
              <a:endCxn id="31" idx="3"/>
            </p:cNvCxnSpPr>
            <p:nvPr/>
          </p:nvCxnSpPr>
          <p:spPr>
            <a:xfrm>
              <a:off x="9267092" y="650631"/>
              <a:ext cx="4879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10F4B5-C907-D748-B024-714F5119F133}"/>
                </a:ext>
              </a:extLst>
            </p:cNvPr>
            <p:cNvCxnSpPr>
              <a:cxnSpLocks/>
              <a:stCxn id="31" idx="0"/>
              <a:endCxn id="31" idx="2"/>
            </p:cNvCxnSpPr>
            <p:nvPr/>
          </p:nvCxnSpPr>
          <p:spPr>
            <a:xfrm>
              <a:off x="9511079" y="430823"/>
              <a:ext cx="0" cy="4396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B636F50-D518-1F46-9415-0FC6C1F76A0E}"/>
                </a:ext>
              </a:extLst>
            </p:cNvPr>
            <p:cNvCxnSpPr>
              <a:cxnSpLocks/>
              <a:stCxn id="31" idx="3"/>
            </p:cNvCxnSpPr>
            <p:nvPr/>
          </p:nvCxnSpPr>
          <p:spPr>
            <a:xfrm flipV="1">
              <a:off x="9755065" y="501162"/>
              <a:ext cx="175847" cy="1494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5A3864D-9BB0-4445-8A74-C311C60B2937}"/>
                </a:ext>
              </a:extLst>
            </p:cNvPr>
            <p:cNvCxnSpPr>
              <a:cxnSpLocks/>
              <a:stCxn id="31" idx="0"/>
            </p:cNvCxnSpPr>
            <p:nvPr/>
          </p:nvCxnSpPr>
          <p:spPr>
            <a:xfrm flipV="1">
              <a:off x="9511079" y="314325"/>
              <a:ext cx="213946" cy="116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2597585-99B2-E348-98FF-6AC7B73E1EA6}"/>
                </a:ext>
              </a:extLst>
            </p:cNvPr>
            <p:cNvCxnSpPr>
              <a:cxnSpLocks/>
            </p:cNvCxnSpPr>
            <p:nvPr/>
          </p:nvCxnSpPr>
          <p:spPr>
            <a:xfrm>
              <a:off x="9426575" y="364881"/>
              <a:ext cx="4164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219548D-6647-2141-BCD5-562D3C009A63}"/>
                </a:ext>
              </a:extLst>
            </p:cNvPr>
            <p:cNvCxnSpPr>
              <a:cxnSpLocks/>
            </p:cNvCxnSpPr>
            <p:nvPr/>
          </p:nvCxnSpPr>
          <p:spPr>
            <a:xfrm flipH="1">
              <a:off x="9842988" y="369277"/>
              <a:ext cx="1" cy="4308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6889F47B-4333-A04C-A0E8-C29B673F79F7}"/>
              </a:ext>
            </a:extLst>
          </p:cNvPr>
          <p:cNvGrpSpPr/>
          <p:nvPr/>
        </p:nvGrpSpPr>
        <p:grpSpPr>
          <a:xfrm>
            <a:off x="9703264" y="561688"/>
            <a:ext cx="2359895" cy="798422"/>
            <a:chOff x="8977516" y="935327"/>
            <a:chExt cx="2359895" cy="798422"/>
          </a:xfrm>
        </p:grpSpPr>
        <p:sp>
          <p:nvSpPr>
            <p:cNvPr id="61" name="Oval 60">
              <a:extLst>
                <a:ext uri="{FF2B5EF4-FFF2-40B4-BE49-F238E27FC236}">
                  <a16:creationId xmlns:a16="http://schemas.microsoft.com/office/drawing/2014/main" id="{F71713E5-AB5C-CE47-9ED1-D7B08F44B80C}"/>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5" name="Oval 64">
              <a:extLst>
                <a:ext uri="{FF2B5EF4-FFF2-40B4-BE49-F238E27FC236}">
                  <a16:creationId xmlns:a16="http://schemas.microsoft.com/office/drawing/2014/main" id="{D98634BF-8DDC-C74F-BDFE-8735C4E1E434}"/>
                </a:ext>
              </a:extLst>
            </p:cNvPr>
            <p:cNvSpPr/>
            <p:nvPr/>
          </p:nvSpPr>
          <p:spPr>
            <a:xfrm>
              <a:off x="10212712"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4" name="Straight Arrow Connector 73">
              <a:extLst>
                <a:ext uri="{FF2B5EF4-FFF2-40B4-BE49-F238E27FC236}">
                  <a16:creationId xmlns:a16="http://schemas.microsoft.com/office/drawing/2014/main" id="{D057ABC7-04D8-FD43-8783-6A0F95FEB7DB}"/>
                </a:ext>
              </a:extLst>
            </p:cNvPr>
            <p:cNvCxnSpPr>
              <a:cxnSpLocks/>
              <a:stCxn id="61" idx="4"/>
              <a:endCxn id="80"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223E9A30-1A13-5A44-A91A-FA4721A698C7}"/>
                </a:ext>
              </a:extLst>
            </p:cNvPr>
            <p:cNvSpPr/>
            <p:nvPr/>
          </p:nvSpPr>
          <p:spPr>
            <a:xfrm>
              <a:off x="10521511"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7" name="Oval 76">
              <a:extLst>
                <a:ext uri="{FF2B5EF4-FFF2-40B4-BE49-F238E27FC236}">
                  <a16:creationId xmlns:a16="http://schemas.microsoft.com/office/drawing/2014/main" id="{36386D42-91B9-3F4B-BD46-8F975F7A5483}"/>
                </a:ext>
              </a:extLst>
            </p:cNvPr>
            <p:cNvSpPr/>
            <p:nvPr/>
          </p:nvSpPr>
          <p:spPr>
            <a:xfrm>
              <a:off x="10830310"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8" name="Oval 77">
              <a:extLst>
                <a:ext uri="{FF2B5EF4-FFF2-40B4-BE49-F238E27FC236}">
                  <a16:creationId xmlns:a16="http://schemas.microsoft.com/office/drawing/2014/main" id="{6480DD06-CF47-6249-8BC9-CA82A3DBADC0}"/>
                </a:ext>
              </a:extLst>
            </p:cNvPr>
            <p:cNvSpPr/>
            <p:nvPr/>
          </p:nvSpPr>
          <p:spPr>
            <a:xfrm>
              <a:off x="11139107"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0" name="Oval 79">
              <a:extLst>
                <a:ext uri="{FF2B5EF4-FFF2-40B4-BE49-F238E27FC236}">
                  <a16:creationId xmlns:a16="http://schemas.microsoft.com/office/drawing/2014/main" id="{B8FF9639-9EB2-E84D-A4FF-4DD5A796776E}"/>
                </a:ext>
              </a:extLst>
            </p:cNvPr>
            <p:cNvSpPr/>
            <p:nvPr/>
          </p:nvSpPr>
          <p:spPr>
            <a:xfrm>
              <a:off x="8977516"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1" name="Oval 80">
              <a:extLst>
                <a:ext uri="{FF2B5EF4-FFF2-40B4-BE49-F238E27FC236}">
                  <a16:creationId xmlns:a16="http://schemas.microsoft.com/office/drawing/2014/main" id="{B69F2BC2-C2B6-6A44-ABBF-A55CEE862731}"/>
                </a:ext>
              </a:extLst>
            </p:cNvPr>
            <p:cNvSpPr/>
            <p:nvPr/>
          </p:nvSpPr>
          <p:spPr>
            <a:xfrm>
              <a:off x="9286315"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Oval 82">
              <a:extLst>
                <a:ext uri="{FF2B5EF4-FFF2-40B4-BE49-F238E27FC236}">
                  <a16:creationId xmlns:a16="http://schemas.microsoft.com/office/drawing/2014/main" id="{2A2BC5CD-3894-714C-BE60-40C6ABA23EF2}"/>
                </a:ext>
              </a:extLst>
            </p:cNvPr>
            <p:cNvSpPr/>
            <p:nvPr/>
          </p:nvSpPr>
          <p:spPr>
            <a:xfrm>
              <a:off x="9595114"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4" name="Oval 83">
              <a:extLst>
                <a:ext uri="{FF2B5EF4-FFF2-40B4-BE49-F238E27FC236}">
                  <a16:creationId xmlns:a16="http://schemas.microsoft.com/office/drawing/2014/main" id="{B87F91D7-0B68-704B-BE03-083AFA28C673}"/>
                </a:ext>
              </a:extLst>
            </p:cNvPr>
            <p:cNvSpPr/>
            <p:nvPr/>
          </p:nvSpPr>
          <p:spPr>
            <a:xfrm>
              <a:off x="9903913" y="1544714"/>
              <a:ext cx="198304" cy="189035"/>
            </a:xfrm>
            <a:prstGeom prst="ellipse">
              <a:avLst/>
            </a:prstGeom>
            <a:solidFill>
              <a:schemeClr val="accent1">
                <a:alpha val="1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6" name="Straight Arrow Connector 85">
              <a:extLst>
                <a:ext uri="{FF2B5EF4-FFF2-40B4-BE49-F238E27FC236}">
                  <a16:creationId xmlns:a16="http://schemas.microsoft.com/office/drawing/2014/main" id="{2A667C10-7940-8944-96DB-F0BA08F264B4}"/>
                </a:ext>
              </a:extLst>
            </p:cNvPr>
            <p:cNvCxnSpPr>
              <a:cxnSpLocks/>
              <a:stCxn id="61" idx="4"/>
              <a:endCxn id="81"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D643E96-BD33-A946-9E8B-8A48AA374EE0}"/>
                </a:ext>
              </a:extLst>
            </p:cNvPr>
            <p:cNvCxnSpPr>
              <a:cxnSpLocks/>
              <a:stCxn id="61" idx="4"/>
              <a:endCxn id="83"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A998ED18-5457-AE4A-8D1A-CB9A874A59FD}"/>
                </a:ext>
              </a:extLst>
            </p:cNvPr>
            <p:cNvCxnSpPr>
              <a:cxnSpLocks/>
              <a:stCxn id="61" idx="4"/>
              <a:endCxn id="84"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848B00BE-F054-7148-AAD1-23F38038D06F}"/>
                </a:ext>
              </a:extLst>
            </p:cNvPr>
            <p:cNvCxnSpPr>
              <a:cxnSpLocks/>
              <a:stCxn id="61" idx="4"/>
              <a:endCxn id="65"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6835C85A-2AAF-D643-85EA-956978B61AA1}"/>
                </a:ext>
              </a:extLst>
            </p:cNvPr>
            <p:cNvCxnSpPr>
              <a:cxnSpLocks/>
              <a:stCxn id="61" idx="4"/>
              <a:endCxn id="75"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F9C23C1-2043-C646-941E-DEB8BA5FF70D}"/>
                </a:ext>
              </a:extLst>
            </p:cNvPr>
            <p:cNvCxnSpPr>
              <a:cxnSpLocks/>
              <a:stCxn id="61"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A5BEA769-9F9D-4543-BEA2-DEFF585A8DAA}"/>
                </a:ext>
              </a:extLst>
            </p:cNvPr>
            <p:cNvCxnSpPr>
              <a:cxnSpLocks/>
              <a:stCxn id="61" idx="4"/>
              <a:endCxn id="78"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3422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362831" y="1561275"/>
          <a:ext cx="7622338" cy="38925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p:cNvSpPr txBox="1"/>
          <p:nvPr/>
        </p:nvSpPr>
        <p:spPr>
          <a:xfrm>
            <a:off x="8528066" y="2082781"/>
            <a:ext cx="795646" cy="369332"/>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dirty="0">
                <a:solidFill>
                  <a:prstClr val="white"/>
                </a:solidFill>
              </a:rPr>
              <a:t>12 GB</a:t>
            </a:r>
            <a:endParaRPr lang="en-US" dirty="0">
              <a:solidFill>
                <a:prstClr val="white"/>
              </a:solidFill>
            </a:endParaRPr>
          </a:p>
        </p:txBody>
      </p:sp>
      <p:sp>
        <p:nvSpPr>
          <p:cNvPr id="6" name="TextBox 5"/>
          <p:cNvSpPr txBox="1"/>
          <p:nvPr/>
        </p:nvSpPr>
        <p:spPr>
          <a:xfrm>
            <a:off x="9030546" y="4493232"/>
            <a:ext cx="860961" cy="646331"/>
          </a:xfrm>
          <a:prstGeom prst="rect">
            <a:avLst/>
          </a:prstGeom>
          <a:noFill/>
        </p:spPr>
        <p:txBody>
          <a:bodyPr wrap="square" rtlCol="0">
            <a:spAutoFit/>
          </a:bodyPr>
          <a:lstStyle/>
          <a:p>
            <a:r>
              <a:rPr lang="sv-SE" dirty="0">
                <a:solidFill>
                  <a:prstClr val="white"/>
                </a:solidFill>
              </a:rPr>
              <a:t>476 MB</a:t>
            </a:r>
            <a:endParaRPr lang="en-US" dirty="0">
              <a:solidFill>
                <a:prstClr val="white"/>
              </a:solidFill>
            </a:endParaRPr>
          </a:p>
        </p:txBody>
      </p:sp>
      <p:sp>
        <p:nvSpPr>
          <p:cNvPr id="8" name="Title 1"/>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sv-SE" sz="3600"/>
              <a:t>Memory Consumption:  Crytek Sponza</a:t>
            </a:r>
          </a:p>
        </p:txBody>
      </p:sp>
      <p:sp>
        <p:nvSpPr>
          <p:cNvPr id="2" name="Footer Placeholder 1"/>
          <p:cNvSpPr>
            <a:spLocks noGrp="1"/>
          </p:cNvSpPr>
          <p:nvPr>
            <p:ph type="ftr" sz="quarter" idx="11"/>
          </p:nvPr>
        </p:nvSpPr>
        <p:spPr/>
        <p:txBody>
          <a:bodyPr/>
          <a:lstStyle/>
          <a:p>
            <a:r>
              <a:rPr lang="en-US"/>
              <a:t>Course: Voxel DAGs. /Ulf Assarsson</a:t>
            </a:r>
            <a:endParaRPr lang="sv-SE" dirty="0"/>
          </a:p>
        </p:txBody>
      </p:sp>
      <p:sp>
        <p:nvSpPr>
          <p:cNvPr id="3" name="Slide Number Placeholder 2"/>
          <p:cNvSpPr>
            <a:spLocks noGrp="1"/>
          </p:cNvSpPr>
          <p:nvPr>
            <p:ph type="sldNum" sz="quarter" idx="12"/>
          </p:nvPr>
        </p:nvSpPr>
        <p:spPr/>
        <p:txBody>
          <a:bodyPr/>
          <a:lstStyle/>
          <a:p>
            <a:fld id="{8171BA1C-0D73-441A-A4F1-65037133FE72}" type="slidenum">
              <a:rPr lang="sv-SE" smtClean="0"/>
              <a:t>17</a:t>
            </a:fld>
            <a:endParaRPr lang="sv-SE"/>
          </a:p>
        </p:txBody>
      </p:sp>
      <p:sp>
        <p:nvSpPr>
          <p:cNvPr id="10" name="TextBox 9">
            <a:extLst>
              <a:ext uri="{FF2B5EF4-FFF2-40B4-BE49-F238E27FC236}">
                <a16:creationId xmlns:a16="http://schemas.microsoft.com/office/drawing/2014/main" id="{D33DAB1F-081F-C942-95D7-4EF5F731004A}"/>
              </a:ext>
            </a:extLst>
          </p:cNvPr>
          <p:cNvSpPr txBox="1"/>
          <p:nvPr/>
        </p:nvSpPr>
        <p:spPr>
          <a:xfrm>
            <a:off x="8663697" y="1797773"/>
            <a:ext cx="753435" cy="570016"/>
          </a:xfrm>
          <a:prstGeom prst="rect">
            <a:avLst/>
          </a:prstGeom>
        </p:spPr>
        <p:txBody>
          <a:bodyPr vert="horz" wrap="square" lIns="91440" tIns="45720" rIns="91440" bIns="45720" rtlCol="0" anchor="t">
            <a:normAutofit/>
          </a:bodyPr>
          <a:lstStyle/>
          <a:p>
            <a:r>
              <a:rPr lang="sv-SE" dirty="0">
                <a:solidFill>
                  <a:srgbClr val="FFFF00"/>
                </a:solidFill>
              </a:rPr>
              <a:t>x 26</a:t>
            </a:r>
          </a:p>
        </p:txBody>
      </p:sp>
      <p:sp>
        <p:nvSpPr>
          <p:cNvPr id="11" name="TextBox 10">
            <a:extLst>
              <a:ext uri="{FF2B5EF4-FFF2-40B4-BE49-F238E27FC236}">
                <a16:creationId xmlns:a16="http://schemas.microsoft.com/office/drawing/2014/main" id="{E136A875-5A6E-3E4A-8C93-E6AF017D4299}"/>
              </a:ext>
            </a:extLst>
          </p:cNvPr>
          <p:cNvSpPr txBox="1"/>
          <p:nvPr/>
        </p:nvSpPr>
        <p:spPr>
          <a:xfrm>
            <a:off x="7488039" y="3828190"/>
            <a:ext cx="753435" cy="570016"/>
          </a:xfrm>
          <a:prstGeom prst="rect">
            <a:avLst/>
          </a:prstGeom>
        </p:spPr>
        <p:txBody>
          <a:bodyPr vert="horz" wrap="square" lIns="91440" tIns="45720" rIns="91440" bIns="45720" rtlCol="0" anchor="t">
            <a:normAutofit/>
          </a:bodyPr>
          <a:lstStyle/>
          <a:p>
            <a:r>
              <a:rPr lang="sv-SE" dirty="0">
                <a:solidFill>
                  <a:srgbClr val="FFFF00"/>
                </a:solidFill>
              </a:rPr>
              <a:t>x 17</a:t>
            </a:r>
          </a:p>
        </p:txBody>
      </p:sp>
      <p:sp>
        <p:nvSpPr>
          <p:cNvPr id="12" name="TextBox 11">
            <a:extLst>
              <a:ext uri="{FF2B5EF4-FFF2-40B4-BE49-F238E27FC236}">
                <a16:creationId xmlns:a16="http://schemas.microsoft.com/office/drawing/2014/main" id="{5EA14A21-492E-A741-ADEF-1F5BDE7B7545}"/>
              </a:ext>
            </a:extLst>
          </p:cNvPr>
          <p:cNvSpPr txBox="1"/>
          <p:nvPr/>
        </p:nvSpPr>
        <p:spPr>
          <a:xfrm>
            <a:off x="6691906" y="4362581"/>
            <a:ext cx="753435" cy="570016"/>
          </a:xfrm>
          <a:prstGeom prst="rect">
            <a:avLst/>
          </a:prstGeom>
        </p:spPr>
        <p:txBody>
          <a:bodyPr vert="horz" wrap="square" lIns="91440" tIns="45720" rIns="91440" bIns="45720" rtlCol="0" anchor="t">
            <a:normAutofit/>
          </a:bodyPr>
          <a:lstStyle/>
          <a:p>
            <a:r>
              <a:rPr lang="sv-SE" dirty="0">
                <a:solidFill>
                  <a:srgbClr val="FFFF00"/>
                </a:solidFill>
              </a:rPr>
              <a:t>x 11</a:t>
            </a:r>
          </a:p>
        </p:txBody>
      </p:sp>
      <p:sp>
        <p:nvSpPr>
          <p:cNvPr id="13" name="TextBox 12">
            <a:extLst>
              <a:ext uri="{FF2B5EF4-FFF2-40B4-BE49-F238E27FC236}">
                <a16:creationId xmlns:a16="http://schemas.microsoft.com/office/drawing/2014/main" id="{AB20ABC7-BE75-8B45-9325-F504321C8964}"/>
              </a:ext>
            </a:extLst>
          </p:cNvPr>
          <p:cNvSpPr txBox="1"/>
          <p:nvPr/>
        </p:nvSpPr>
        <p:spPr>
          <a:xfrm>
            <a:off x="4804215" y="4505107"/>
            <a:ext cx="753435" cy="570016"/>
          </a:xfrm>
          <a:prstGeom prst="rect">
            <a:avLst/>
          </a:prstGeom>
        </p:spPr>
        <p:txBody>
          <a:bodyPr vert="horz" wrap="square" lIns="91440" tIns="45720" rIns="91440" bIns="45720" rtlCol="0" anchor="t">
            <a:normAutofit/>
          </a:bodyPr>
          <a:lstStyle/>
          <a:p>
            <a:r>
              <a:rPr lang="sv-SE" dirty="0">
                <a:solidFill>
                  <a:srgbClr val="FFFF00"/>
                </a:solidFill>
              </a:rPr>
              <a:t>x 4.4</a:t>
            </a:r>
          </a:p>
        </p:txBody>
      </p:sp>
      <p:sp>
        <p:nvSpPr>
          <p:cNvPr id="14" name="TextBox 13">
            <a:extLst>
              <a:ext uri="{FF2B5EF4-FFF2-40B4-BE49-F238E27FC236}">
                <a16:creationId xmlns:a16="http://schemas.microsoft.com/office/drawing/2014/main" id="{4DF267F4-E077-5844-8AFB-367EFE2832B1}"/>
              </a:ext>
            </a:extLst>
          </p:cNvPr>
          <p:cNvSpPr txBox="1"/>
          <p:nvPr/>
        </p:nvSpPr>
        <p:spPr>
          <a:xfrm>
            <a:off x="5709286" y="4469482"/>
            <a:ext cx="753435" cy="570016"/>
          </a:xfrm>
          <a:prstGeom prst="rect">
            <a:avLst/>
          </a:prstGeom>
        </p:spPr>
        <p:txBody>
          <a:bodyPr vert="horz" wrap="square" lIns="91440" tIns="45720" rIns="91440" bIns="45720" rtlCol="0" anchor="t">
            <a:normAutofit/>
          </a:bodyPr>
          <a:lstStyle/>
          <a:p>
            <a:r>
              <a:rPr lang="sv-SE" dirty="0">
                <a:solidFill>
                  <a:srgbClr val="FFFF00"/>
                </a:solidFill>
              </a:rPr>
              <a:t>x 7.2</a:t>
            </a:r>
          </a:p>
        </p:txBody>
      </p:sp>
      <p:sp>
        <p:nvSpPr>
          <p:cNvPr id="15" name="TextBox 14">
            <a:extLst>
              <a:ext uri="{FF2B5EF4-FFF2-40B4-BE49-F238E27FC236}">
                <a16:creationId xmlns:a16="http://schemas.microsoft.com/office/drawing/2014/main" id="{BE724C80-EBFD-D041-A9BE-525C1C569DEF}"/>
              </a:ext>
            </a:extLst>
          </p:cNvPr>
          <p:cNvSpPr txBox="1"/>
          <p:nvPr/>
        </p:nvSpPr>
        <p:spPr>
          <a:xfrm>
            <a:off x="3906745" y="4552585"/>
            <a:ext cx="753435" cy="570016"/>
          </a:xfrm>
          <a:prstGeom prst="rect">
            <a:avLst/>
          </a:prstGeom>
        </p:spPr>
        <p:txBody>
          <a:bodyPr vert="horz" wrap="square" lIns="91440" tIns="45720" rIns="91440" bIns="45720" rtlCol="0" anchor="t">
            <a:normAutofit/>
          </a:bodyPr>
          <a:lstStyle/>
          <a:p>
            <a:r>
              <a:rPr lang="sv-SE" dirty="0">
                <a:solidFill>
                  <a:srgbClr val="FFFF00"/>
                </a:solidFill>
              </a:rPr>
              <a:t>x 3.0</a:t>
            </a:r>
          </a:p>
        </p:txBody>
      </p:sp>
      <p:sp>
        <p:nvSpPr>
          <p:cNvPr id="16" name="TextBox 15">
            <a:extLst>
              <a:ext uri="{FF2B5EF4-FFF2-40B4-BE49-F238E27FC236}">
                <a16:creationId xmlns:a16="http://schemas.microsoft.com/office/drawing/2014/main" id="{2CB39CC4-96E6-BF4A-A8F9-12B5D118B733}"/>
              </a:ext>
            </a:extLst>
          </p:cNvPr>
          <p:cNvSpPr txBox="1"/>
          <p:nvPr/>
        </p:nvSpPr>
        <p:spPr>
          <a:xfrm>
            <a:off x="2997400" y="4569547"/>
            <a:ext cx="709442" cy="570016"/>
          </a:xfrm>
          <a:prstGeom prst="rect">
            <a:avLst/>
          </a:prstGeom>
        </p:spPr>
        <p:txBody>
          <a:bodyPr vert="horz" wrap="square" lIns="91440" tIns="45720" rIns="91440" bIns="45720" rtlCol="0" anchor="t">
            <a:normAutofit/>
          </a:bodyPr>
          <a:lstStyle/>
          <a:p>
            <a:r>
              <a:rPr lang="sv-SE" dirty="0">
                <a:solidFill>
                  <a:srgbClr val="FFFF00"/>
                </a:solidFill>
              </a:rPr>
              <a:t>x 1.5</a:t>
            </a:r>
          </a:p>
        </p:txBody>
      </p:sp>
      <p:sp>
        <p:nvSpPr>
          <p:cNvPr id="17" name="TextBox 16">
            <a:extLst>
              <a:ext uri="{FF2B5EF4-FFF2-40B4-BE49-F238E27FC236}">
                <a16:creationId xmlns:a16="http://schemas.microsoft.com/office/drawing/2014/main" id="{545E65ED-D8A3-D847-862A-243D4F075CBF}"/>
              </a:ext>
            </a:extLst>
          </p:cNvPr>
          <p:cNvSpPr txBox="1"/>
          <p:nvPr/>
        </p:nvSpPr>
        <p:spPr>
          <a:xfrm>
            <a:off x="8663696" y="1495819"/>
            <a:ext cx="2475359" cy="502638"/>
          </a:xfrm>
          <a:prstGeom prst="rect">
            <a:avLst/>
          </a:prstGeom>
        </p:spPr>
        <p:txBody>
          <a:bodyPr vert="horz" wrap="square" lIns="91440" tIns="45720" rIns="91440" bIns="45720" rtlCol="0" anchor="t">
            <a:normAutofit fontScale="92500"/>
          </a:bodyPr>
          <a:lstStyle/>
          <a:p>
            <a:r>
              <a:rPr lang="sv-SE" dirty="0">
                <a:solidFill>
                  <a:srgbClr val="7030A0"/>
                </a:solidFill>
              </a:rPr>
              <a:t>x 53 vs </a:t>
            </a:r>
            <a:r>
              <a:rPr lang="sv-SE" dirty="0" err="1">
                <a:solidFill>
                  <a:srgbClr val="7030A0"/>
                </a:solidFill>
              </a:rPr>
              <a:t>traversable</a:t>
            </a:r>
            <a:r>
              <a:rPr lang="sv-SE" dirty="0">
                <a:solidFill>
                  <a:srgbClr val="7030A0"/>
                </a:solidFill>
              </a:rPr>
              <a:t> SVO</a:t>
            </a:r>
          </a:p>
        </p:txBody>
      </p:sp>
      <p:sp>
        <p:nvSpPr>
          <p:cNvPr id="18" name="TextBox 17">
            <a:extLst>
              <a:ext uri="{FF2B5EF4-FFF2-40B4-BE49-F238E27FC236}">
                <a16:creationId xmlns:a16="http://schemas.microsoft.com/office/drawing/2014/main" id="{5FE5D394-BC9C-E24E-AB77-82E6EB28C148}"/>
              </a:ext>
            </a:extLst>
          </p:cNvPr>
          <p:cNvSpPr txBox="1"/>
          <p:nvPr/>
        </p:nvSpPr>
        <p:spPr>
          <a:xfrm>
            <a:off x="4803475" y="4304259"/>
            <a:ext cx="2475359" cy="502638"/>
          </a:xfrm>
          <a:prstGeom prst="rect">
            <a:avLst/>
          </a:prstGeom>
        </p:spPr>
        <p:txBody>
          <a:bodyPr vert="horz" wrap="square" lIns="91440" tIns="45720" rIns="91440" bIns="45720" rtlCol="0" anchor="t">
            <a:normAutofit fontScale="85000" lnSpcReduction="10000"/>
          </a:bodyPr>
          <a:lstStyle/>
          <a:p>
            <a:r>
              <a:rPr lang="sv-SE" dirty="0">
                <a:solidFill>
                  <a:srgbClr val="7030A0"/>
                </a:solidFill>
                <a:effectLst>
                  <a:outerShdw blurRad="50800" dist="38100" dir="2700000" algn="tl" rotWithShape="0">
                    <a:schemeClr val="bg1">
                      <a:alpha val="40000"/>
                    </a:schemeClr>
                  </a:outerShdw>
                </a:effectLst>
              </a:rPr>
              <a:t>x 8.9 vs </a:t>
            </a:r>
            <a:r>
              <a:rPr lang="sv-SE" dirty="0" err="1">
                <a:solidFill>
                  <a:srgbClr val="7030A0"/>
                </a:solidFill>
                <a:effectLst>
                  <a:outerShdw blurRad="50800" dist="38100" dir="2700000" algn="tl" rotWithShape="0">
                    <a:schemeClr val="bg1">
                      <a:alpha val="40000"/>
                    </a:schemeClr>
                  </a:outerShdw>
                </a:effectLst>
              </a:rPr>
              <a:t>traversable</a:t>
            </a:r>
            <a:r>
              <a:rPr lang="sv-SE" dirty="0">
                <a:solidFill>
                  <a:srgbClr val="7030A0"/>
                </a:solidFill>
                <a:effectLst>
                  <a:outerShdw blurRad="50800" dist="38100" dir="2700000" algn="tl" rotWithShape="0">
                    <a:schemeClr val="bg1">
                      <a:alpha val="40000"/>
                    </a:schemeClr>
                  </a:outerShdw>
                </a:effectLst>
              </a:rPr>
              <a:t> SVO</a:t>
            </a:r>
          </a:p>
        </p:txBody>
      </p:sp>
      <p:sp>
        <p:nvSpPr>
          <p:cNvPr id="19" name="TextBox 18">
            <a:extLst>
              <a:ext uri="{FF2B5EF4-FFF2-40B4-BE49-F238E27FC236}">
                <a16:creationId xmlns:a16="http://schemas.microsoft.com/office/drawing/2014/main" id="{7D1909E2-FAED-324F-82E2-4C3A43A1A9D3}"/>
              </a:ext>
            </a:extLst>
          </p:cNvPr>
          <p:cNvSpPr txBox="1"/>
          <p:nvPr/>
        </p:nvSpPr>
        <p:spPr>
          <a:xfrm>
            <a:off x="4141693" y="1102659"/>
            <a:ext cx="5701553" cy="376517"/>
          </a:xfrm>
          <a:prstGeom prst="rect">
            <a:avLst/>
          </a:prstGeom>
        </p:spPr>
        <p:txBody>
          <a:bodyPr vert="horz" wrap="square" lIns="91440" tIns="45720" rIns="91440" bIns="45720" rtlCol="0" anchor="t">
            <a:normAutofit/>
          </a:bodyPr>
          <a:lstStyle/>
          <a:p>
            <a:r>
              <a:rPr lang="sv-SE" dirty="0"/>
              <a:t>DAG vs pointer-less (=non-</a:t>
            </a:r>
            <a:r>
              <a:rPr lang="sv-SE" dirty="0" err="1"/>
              <a:t>traversable</a:t>
            </a:r>
            <a:r>
              <a:rPr lang="sv-SE" dirty="0"/>
              <a:t>) SVO</a:t>
            </a:r>
          </a:p>
        </p:txBody>
      </p:sp>
    </p:spTree>
    <p:extLst>
      <p:ext uri="{BB962C8B-B14F-4D97-AF65-F5344CB8AC3E}">
        <p14:creationId xmlns:p14="http://schemas.microsoft.com/office/powerpoint/2010/main" val="325955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545280" y="1561275"/>
          <a:ext cx="7439889" cy="389255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8411688" y="1569769"/>
            <a:ext cx="795646" cy="369332"/>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a:solidFill>
                  <a:prstClr val="white"/>
                </a:solidFill>
              </a:rPr>
              <a:t>12 GB</a:t>
            </a:r>
            <a:endParaRPr lang="en-US">
              <a:solidFill>
                <a:prstClr val="white"/>
              </a:solidFill>
            </a:endParaRPr>
          </a:p>
        </p:txBody>
      </p:sp>
      <p:sp>
        <p:nvSpPr>
          <p:cNvPr id="8" name="TextBox 7"/>
          <p:cNvSpPr txBox="1"/>
          <p:nvPr/>
        </p:nvSpPr>
        <p:spPr>
          <a:xfrm>
            <a:off x="8346375" y="2719699"/>
            <a:ext cx="1036616" cy="369332"/>
          </a:xfrm>
          <a:prstGeom prst="rect">
            <a:avLst/>
          </a:prstGeom>
          <a:noFill/>
        </p:spPr>
        <p:txBody>
          <a:bodyPr wrap="square" rtlCol="0">
            <a:spAutoFit/>
          </a:bodyPr>
          <a:lstStyle/>
          <a:p>
            <a:r>
              <a:rPr lang="sv-SE" dirty="0">
                <a:solidFill>
                  <a:prstClr val="white"/>
                </a:solidFill>
              </a:rPr>
              <a:t>476 MB</a:t>
            </a:r>
            <a:endParaRPr lang="en-US" dirty="0">
              <a:solidFill>
                <a:prstClr val="white"/>
              </a:solidFill>
            </a:endParaRPr>
          </a:p>
        </p:txBody>
      </p:sp>
      <p:sp>
        <p:nvSpPr>
          <p:cNvPr id="10" name="Title 1"/>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sv-SE" sz="3600" dirty="0" err="1"/>
              <a:t>Memory</a:t>
            </a:r>
            <a:r>
              <a:rPr lang="sv-SE" sz="3600" dirty="0"/>
              <a:t> </a:t>
            </a:r>
            <a:r>
              <a:rPr lang="sv-SE" sz="3600" dirty="0" err="1"/>
              <a:t>Consumption</a:t>
            </a:r>
            <a:r>
              <a:rPr lang="sv-SE" sz="3600" dirty="0"/>
              <a:t>:  </a:t>
            </a:r>
            <a:r>
              <a:rPr lang="sv-SE" sz="3600" dirty="0" err="1"/>
              <a:t>Crytek</a:t>
            </a:r>
            <a:r>
              <a:rPr lang="sv-SE" sz="3600" dirty="0"/>
              <a:t> </a:t>
            </a:r>
            <a:r>
              <a:rPr lang="sv-SE" sz="3600" dirty="0" err="1"/>
              <a:t>Sponza</a:t>
            </a:r>
            <a:endParaRPr lang="sv-SE" sz="3600" dirty="0"/>
          </a:p>
        </p:txBody>
      </p:sp>
      <p:sp>
        <p:nvSpPr>
          <p:cNvPr id="3" name="Slide Number Placeholder 2"/>
          <p:cNvSpPr>
            <a:spLocks noGrp="1"/>
          </p:cNvSpPr>
          <p:nvPr>
            <p:ph type="sldNum" sz="quarter" idx="12"/>
          </p:nvPr>
        </p:nvSpPr>
        <p:spPr/>
        <p:txBody>
          <a:bodyPr/>
          <a:lstStyle/>
          <a:p>
            <a:fld id="{8171BA1C-0D73-441A-A4F1-65037133FE72}" type="slidenum">
              <a:rPr lang="sv-SE" smtClean="0"/>
              <a:t>18</a:t>
            </a:fld>
            <a:endParaRPr lang="sv-SE"/>
          </a:p>
        </p:txBody>
      </p:sp>
      <p:sp>
        <p:nvSpPr>
          <p:cNvPr id="7" name="TextBox 6">
            <a:extLst>
              <a:ext uri="{FF2B5EF4-FFF2-40B4-BE49-F238E27FC236}">
                <a16:creationId xmlns:a16="http://schemas.microsoft.com/office/drawing/2014/main" id="{9504B4ED-06F7-0C44-82CE-B204D6E5FE6E}"/>
              </a:ext>
            </a:extLst>
          </p:cNvPr>
          <p:cNvSpPr txBox="1"/>
          <p:nvPr/>
        </p:nvSpPr>
        <p:spPr>
          <a:xfrm>
            <a:off x="2782956" y="6003234"/>
            <a:ext cx="8921363" cy="712593"/>
          </a:xfrm>
          <a:prstGeom prst="rect">
            <a:avLst/>
          </a:prstGeom>
        </p:spPr>
        <p:txBody>
          <a:bodyPr vert="horz" wrap="square" lIns="91440" tIns="45720" rIns="91440" bIns="45720" rtlCol="0" anchor="t">
            <a:normAutofit/>
          </a:bodyPr>
          <a:lstStyle/>
          <a:p>
            <a:r>
              <a:rPr lang="sv-SE" dirty="0" err="1"/>
              <a:t>Doubling</a:t>
            </a:r>
            <a:r>
              <a:rPr lang="sv-SE" dirty="0"/>
              <a:t> resolution in </a:t>
            </a:r>
            <a:r>
              <a:rPr lang="sv-SE" dirty="0" err="1"/>
              <a:t>xyz</a:t>
            </a:r>
            <a:r>
              <a:rPr lang="sv-SE" dirty="0"/>
              <a:t> (8x)  =&gt; 	DAG: 2.6x </a:t>
            </a:r>
            <a:r>
              <a:rPr lang="sv-SE" dirty="0" err="1"/>
              <a:t>size</a:t>
            </a:r>
            <a:r>
              <a:rPr lang="sv-SE" dirty="0"/>
              <a:t> </a:t>
            </a:r>
            <a:r>
              <a:rPr lang="sv-SE" dirty="0" err="1"/>
              <a:t>increase</a:t>
            </a:r>
            <a:r>
              <a:rPr lang="sv-SE" dirty="0"/>
              <a:t>	(</a:t>
            </a:r>
            <a:r>
              <a:rPr lang="sv-SE" dirty="0" err="1"/>
              <a:t>very</a:t>
            </a:r>
            <a:r>
              <a:rPr lang="sv-SE" dirty="0"/>
              <a:t> </a:t>
            </a:r>
            <a:r>
              <a:rPr lang="sv-SE" dirty="0" err="1"/>
              <a:t>typical</a:t>
            </a:r>
            <a:endParaRPr lang="sv-SE" dirty="0"/>
          </a:p>
          <a:p>
            <a:r>
              <a:rPr lang="sv-SE" dirty="0"/>
              <a:t>				SVO: 4.0x </a:t>
            </a:r>
            <a:r>
              <a:rPr lang="sv-SE" dirty="0" err="1"/>
              <a:t>size</a:t>
            </a:r>
            <a:r>
              <a:rPr lang="sv-SE" dirty="0"/>
              <a:t> </a:t>
            </a:r>
            <a:r>
              <a:rPr lang="sv-SE" dirty="0" err="1"/>
              <a:t>increase</a:t>
            </a:r>
            <a:r>
              <a:rPr lang="sv-SE" dirty="0"/>
              <a:t>	    </a:t>
            </a:r>
            <a:r>
              <a:rPr lang="sv-SE" dirty="0" err="1"/>
              <a:t>figures</a:t>
            </a:r>
            <a:r>
              <a:rPr lang="sv-SE" dirty="0"/>
              <a:t>)</a:t>
            </a:r>
          </a:p>
        </p:txBody>
      </p:sp>
      <p:sp>
        <p:nvSpPr>
          <p:cNvPr id="12" name="TextBox 11">
            <a:extLst>
              <a:ext uri="{FF2B5EF4-FFF2-40B4-BE49-F238E27FC236}">
                <a16:creationId xmlns:a16="http://schemas.microsoft.com/office/drawing/2014/main" id="{B3677A66-36EE-8240-92B3-69D49220F121}"/>
              </a:ext>
            </a:extLst>
          </p:cNvPr>
          <p:cNvSpPr txBox="1"/>
          <p:nvPr/>
        </p:nvSpPr>
        <p:spPr>
          <a:xfrm>
            <a:off x="4200939" y="6321287"/>
            <a:ext cx="0" cy="0"/>
          </a:xfrm>
          <a:prstGeom prst="rect">
            <a:avLst/>
          </a:prstGeom>
        </p:spPr>
        <p:txBody>
          <a:bodyPr vert="horz" wrap="none" lIns="91440" tIns="45720" rIns="91440" bIns="45720" rtlCol="0" anchor="t">
            <a:normAutofit fontScale="25000" lnSpcReduction="20000"/>
          </a:bodyPr>
          <a:lstStyle/>
          <a:p>
            <a:endParaRPr lang="sv-SE" dirty="0">
              <a:solidFill>
                <a:schemeClr val="tx1">
                  <a:lumMod val="40000"/>
                  <a:lumOff val="60000"/>
                </a:schemeClr>
              </a:solidFill>
            </a:endParaRPr>
          </a:p>
        </p:txBody>
      </p:sp>
      <p:sp>
        <p:nvSpPr>
          <p:cNvPr id="13" name="TextBox 12">
            <a:extLst>
              <a:ext uri="{FF2B5EF4-FFF2-40B4-BE49-F238E27FC236}">
                <a16:creationId xmlns:a16="http://schemas.microsoft.com/office/drawing/2014/main" id="{66261435-9C83-0848-AD0F-64535E27E871}"/>
              </a:ext>
            </a:extLst>
          </p:cNvPr>
          <p:cNvSpPr txBox="1"/>
          <p:nvPr/>
        </p:nvSpPr>
        <p:spPr>
          <a:xfrm>
            <a:off x="5847910" y="3025932"/>
            <a:ext cx="1325217" cy="379832"/>
          </a:xfrm>
          <a:prstGeom prst="rect">
            <a:avLst/>
          </a:prstGeom>
        </p:spPr>
        <p:txBody>
          <a:bodyPr vert="horz" wrap="square" lIns="91440" tIns="45720" rIns="91440" bIns="45720" rtlCol="0" anchor="t">
            <a:normAutofit fontScale="92500"/>
          </a:bodyPr>
          <a:lstStyle/>
          <a:p>
            <a:r>
              <a:rPr lang="sv-SE" dirty="0" err="1">
                <a:solidFill>
                  <a:srgbClr val="FF0000"/>
                </a:solidFill>
              </a:rPr>
              <a:t>Slope</a:t>
            </a:r>
            <a:r>
              <a:rPr lang="sv-SE" dirty="0">
                <a:solidFill>
                  <a:srgbClr val="FF0000"/>
                </a:solidFill>
              </a:rPr>
              <a:t> = 2.6</a:t>
            </a:r>
          </a:p>
        </p:txBody>
      </p:sp>
      <p:sp>
        <p:nvSpPr>
          <p:cNvPr id="14" name="TextBox 13">
            <a:extLst>
              <a:ext uri="{FF2B5EF4-FFF2-40B4-BE49-F238E27FC236}">
                <a16:creationId xmlns:a16="http://schemas.microsoft.com/office/drawing/2014/main" id="{38AB0B82-7BA8-0D40-9E99-0C343BB4C6B7}"/>
              </a:ext>
            </a:extLst>
          </p:cNvPr>
          <p:cNvSpPr txBox="1"/>
          <p:nvPr/>
        </p:nvSpPr>
        <p:spPr>
          <a:xfrm>
            <a:off x="5731652" y="2118948"/>
            <a:ext cx="1540306" cy="351949"/>
          </a:xfrm>
          <a:prstGeom prst="rect">
            <a:avLst/>
          </a:prstGeom>
          <a:effectLst>
            <a:outerShdw blurRad="63500" sx="102000" sy="102000" algn="ctr" rotWithShape="0">
              <a:schemeClr val="bg1">
                <a:alpha val="40000"/>
              </a:schemeClr>
            </a:outerShdw>
          </a:effectLst>
        </p:spPr>
        <p:txBody>
          <a:bodyPr vert="horz" wrap="square" lIns="91440" tIns="45720" rIns="91440" bIns="45720" rtlCol="0" anchor="t">
            <a:normAutofit/>
          </a:bodyPr>
          <a:lstStyle/>
          <a:p>
            <a:r>
              <a:rPr lang="sv-SE" sz="1700" dirty="0" err="1">
                <a:solidFill>
                  <a:schemeClr val="accent1"/>
                </a:solidFill>
                <a:effectLst>
                  <a:outerShdw blurRad="50800" dist="38100" dir="2700000" algn="tl" rotWithShape="0">
                    <a:schemeClr val="bg1">
                      <a:alpha val="40000"/>
                    </a:schemeClr>
                  </a:outerShdw>
                </a:effectLst>
              </a:rPr>
              <a:t>Slope</a:t>
            </a:r>
            <a:r>
              <a:rPr lang="sv-SE" sz="1700" dirty="0">
                <a:solidFill>
                  <a:schemeClr val="accent1"/>
                </a:solidFill>
                <a:effectLst>
                  <a:outerShdw blurRad="50800" dist="38100" dir="2700000" algn="tl" rotWithShape="0">
                    <a:schemeClr val="bg1">
                      <a:alpha val="40000"/>
                    </a:schemeClr>
                  </a:outerShdw>
                </a:effectLst>
              </a:rPr>
              <a:t> = 4.0</a:t>
            </a:r>
          </a:p>
        </p:txBody>
      </p:sp>
      <p:sp>
        <p:nvSpPr>
          <p:cNvPr id="16" name="Rectangle 15">
            <a:extLst>
              <a:ext uri="{FF2B5EF4-FFF2-40B4-BE49-F238E27FC236}">
                <a16:creationId xmlns:a16="http://schemas.microsoft.com/office/drawing/2014/main" id="{30DA4CC8-F4B9-8145-B6CB-65C076DD9A1F}"/>
              </a:ext>
            </a:extLst>
          </p:cNvPr>
          <p:cNvSpPr/>
          <p:nvPr/>
        </p:nvSpPr>
        <p:spPr>
          <a:xfrm>
            <a:off x="2376893" y="900497"/>
            <a:ext cx="4882170" cy="523220"/>
          </a:xfrm>
          <a:prstGeom prst="rect">
            <a:avLst/>
          </a:prstGeom>
        </p:spPr>
        <p:txBody>
          <a:bodyPr wrap="none">
            <a:spAutoFit/>
          </a:bodyPr>
          <a:lstStyle/>
          <a:p>
            <a:r>
              <a:rPr lang="sv-SE" sz="2800" dirty="0">
                <a:solidFill>
                  <a:schemeClr val="bg1">
                    <a:lumMod val="50000"/>
                  </a:schemeClr>
                </a:solidFill>
              </a:rPr>
              <a:t> – </a:t>
            </a:r>
            <a:r>
              <a:rPr lang="sv-SE" sz="2800" dirty="0" err="1">
                <a:solidFill>
                  <a:schemeClr val="bg1">
                    <a:lumMod val="50000"/>
                  </a:schemeClr>
                </a:solidFill>
              </a:rPr>
              <a:t>Doubling</a:t>
            </a:r>
            <a:r>
              <a:rPr lang="sv-SE" sz="2800" dirty="0">
                <a:solidFill>
                  <a:schemeClr val="bg1">
                    <a:lumMod val="50000"/>
                  </a:schemeClr>
                </a:solidFill>
              </a:rPr>
              <a:t> resolution in </a:t>
            </a:r>
            <a:r>
              <a:rPr lang="sv-SE" sz="2800" dirty="0" err="1">
                <a:solidFill>
                  <a:schemeClr val="bg1">
                    <a:lumMod val="50000"/>
                  </a:schemeClr>
                </a:solidFill>
              </a:rPr>
              <a:t>x,y,z</a:t>
            </a:r>
            <a:endParaRPr lang="sv-SE" sz="1400" dirty="0">
              <a:solidFill>
                <a:schemeClr val="bg1">
                  <a:lumMod val="50000"/>
                </a:schemeClr>
              </a:solidFill>
            </a:endParaRPr>
          </a:p>
        </p:txBody>
      </p:sp>
    </p:spTree>
    <p:extLst>
      <p:ext uri="{BB962C8B-B14F-4D97-AF65-F5344CB8AC3E}">
        <p14:creationId xmlns:p14="http://schemas.microsoft.com/office/powerpoint/2010/main" val="3268569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545280" y="1561275"/>
          <a:ext cx="7439889" cy="389255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8411688" y="1569769"/>
            <a:ext cx="795646" cy="369332"/>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a:solidFill>
                  <a:prstClr val="white"/>
                </a:solidFill>
              </a:rPr>
              <a:t>12 GB</a:t>
            </a:r>
            <a:endParaRPr lang="en-US">
              <a:solidFill>
                <a:prstClr val="white"/>
              </a:solidFill>
            </a:endParaRPr>
          </a:p>
        </p:txBody>
      </p:sp>
      <p:sp>
        <p:nvSpPr>
          <p:cNvPr id="8" name="TextBox 7"/>
          <p:cNvSpPr txBox="1"/>
          <p:nvPr/>
        </p:nvSpPr>
        <p:spPr>
          <a:xfrm>
            <a:off x="8346375" y="2719699"/>
            <a:ext cx="1005443" cy="369332"/>
          </a:xfrm>
          <a:prstGeom prst="rect">
            <a:avLst/>
          </a:prstGeom>
          <a:noFill/>
        </p:spPr>
        <p:txBody>
          <a:bodyPr wrap="square" rtlCol="0">
            <a:spAutoFit/>
          </a:bodyPr>
          <a:lstStyle/>
          <a:p>
            <a:r>
              <a:rPr lang="sv-SE" dirty="0">
                <a:solidFill>
                  <a:prstClr val="white"/>
                </a:solidFill>
              </a:rPr>
              <a:t>476 MB</a:t>
            </a:r>
            <a:endParaRPr lang="en-US" dirty="0">
              <a:solidFill>
                <a:prstClr val="white"/>
              </a:solidFill>
            </a:endParaRPr>
          </a:p>
        </p:txBody>
      </p:sp>
      <p:sp>
        <p:nvSpPr>
          <p:cNvPr id="10" name="Title 1"/>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sv-SE" sz="3600"/>
              <a:t>Memory Consumption:  Crytek Sponza</a:t>
            </a:r>
          </a:p>
        </p:txBody>
      </p:sp>
      <p:sp>
        <p:nvSpPr>
          <p:cNvPr id="2" name="Footer Placeholder 1"/>
          <p:cNvSpPr>
            <a:spLocks noGrp="1"/>
          </p:cNvSpPr>
          <p:nvPr>
            <p:ph type="ftr" sz="quarter" idx="11"/>
          </p:nvPr>
        </p:nvSpPr>
        <p:spPr/>
        <p:txBody>
          <a:bodyPr/>
          <a:lstStyle/>
          <a:p>
            <a:r>
              <a:rPr lang="en-US"/>
              <a:t>Course: Voxel DAGs. /Ulf Assarsson</a:t>
            </a:r>
            <a:endParaRPr lang="sv-SE" dirty="0"/>
          </a:p>
        </p:txBody>
      </p:sp>
      <p:sp>
        <p:nvSpPr>
          <p:cNvPr id="3" name="Slide Number Placeholder 2"/>
          <p:cNvSpPr>
            <a:spLocks noGrp="1"/>
          </p:cNvSpPr>
          <p:nvPr>
            <p:ph type="sldNum" sz="quarter" idx="12"/>
          </p:nvPr>
        </p:nvSpPr>
        <p:spPr/>
        <p:txBody>
          <a:bodyPr/>
          <a:lstStyle/>
          <a:p>
            <a:fld id="{8171BA1C-0D73-441A-A4F1-65037133FE72}" type="slidenum">
              <a:rPr lang="sv-SE" smtClean="0"/>
              <a:t>19</a:t>
            </a:fld>
            <a:endParaRPr lang="sv-SE"/>
          </a:p>
        </p:txBody>
      </p:sp>
      <p:cxnSp>
        <p:nvCxnSpPr>
          <p:cNvPr id="7" name="Straight Connector 6">
            <a:extLst>
              <a:ext uri="{FF2B5EF4-FFF2-40B4-BE49-F238E27FC236}">
                <a16:creationId xmlns:a16="http://schemas.microsoft.com/office/drawing/2014/main" id="{485E8C4C-96C4-C04F-B31E-5194864DE6D3}"/>
              </a:ext>
            </a:extLst>
          </p:cNvPr>
          <p:cNvCxnSpPr/>
          <p:nvPr/>
        </p:nvCxnSpPr>
        <p:spPr>
          <a:xfrm>
            <a:off x="3379177" y="4257675"/>
            <a:ext cx="0" cy="471488"/>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A336BDA-7899-BD4A-BAAD-8CB39C814849}"/>
              </a:ext>
            </a:extLst>
          </p:cNvPr>
          <p:cNvSpPr/>
          <p:nvPr/>
        </p:nvSpPr>
        <p:spPr>
          <a:xfrm>
            <a:off x="1642763" y="3951508"/>
            <a:ext cx="1890902" cy="369332"/>
          </a:xfrm>
          <a:prstGeom prst="rect">
            <a:avLst/>
          </a:prstGeom>
        </p:spPr>
        <p:txBody>
          <a:bodyPr wrap="none">
            <a:spAutoFit/>
          </a:bodyPr>
          <a:lstStyle/>
          <a:p>
            <a:r>
              <a:rPr lang="sv-SE" dirty="0" err="1">
                <a:solidFill>
                  <a:srgbClr val="7030A0"/>
                </a:solidFill>
              </a:rPr>
              <a:t>traversable</a:t>
            </a:r>
            <a:r>
              <a:rPr lang="sv-SE" dirty="0">
                <a:solidFill>
                  <a:srgbClr val="7030A0"/>
                </a:solidFill>
              </a:rPr>
              <a:t> SVO:</a:t>
            </a:r>
            <a:endParaRPr lang="sv-SE" dirty="0"/>
          </a:p>
        </p:txBody>
      </p:sp>
      <p:cxnSp>
        <p:nvCxnSpPr>
          <p:cNvPr id="13" name="Straight Connector 12">
            <a:extLst>
              <a:ext uri="{FF2B5EF4-FFF2-40B4-BE49-F238E27FC236}">
                <a16:creationId xmlns:a16="http://schemas.microsoft.com/office/drawing/2014/main" id="{0E08166F-2C2F-1E47-82B1-539FBB46A056}"/>
              </a:ext>
            </a:extLst>
          </p:cNvPr>
          <p:cNvCxnSpPr/>
          <p:nvPr/>
        </p:nvCxnSpPr>
        <p:spPr>
          <a:xfrm>
            <a:off x="4007983" y="3979068"/>
            <a:ext cx="0" cy="471488"/>
          </a:xfrm>
          <a:prstGeom prst="line">
            <a:avLst/>
          </a:prstGeom>
          <a:ln w="254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3402698-00AD-AF42-A43A-649E4D97268D}"/>
              </a:ext>
            </a:extLst>
          </p:cNvPr>
          <p:cNvSpPr/>
          <p:nvPr/>
        </p:nvSpPr>
        <p:spPr>
          <a:xfrm>
            <a:off x="3886121" y="4454368"/>
            <a:ext cx="1938223" cy="369332"/>
          </a:xfrm>
          <a:prstGeom prst="rect">
            <a:avLst/>
          </a:prstGeom>
        </p:spPr>
        <p:txBody>
          <a:bodyPr wrap="none">
            <a:spAutoFit/>
          </a:bodyPr>
          <a:lstStyle/>
          <a:p>
            <a:r>
              <a:rPr lang="sv-SE" dirty="0">
                <a:solidFill>
                  <a:srgbClr val="00B0F0"/>
                </a:solidFill>
              </a:rPr>
              <a:t>Pointer-less SVO:</a:t>
            </a:r>
          </a:p>
        </p:txBody>
      </p:sp>
      <p:sp>
        <p:nvSpPr>
          <p:cNvPr id="15" name="Rectangle 14">
            <a:extLst>
              <a:ext uri="{FF2B5EF4-FFF2-40B4-BE49-F238E27FC236}">
                <a16:creationId xmlns:a16="http://schemas.microsoft.com/office/drawing/2014/main" id="{F91012B3-DB00-D74E-AC48-B7BD7BEFF276}"/>
              </a:ext>
            </a:extLst>
          </p:cNvPr>
          <p:cNvSpPr/>
          <p:nvPr/>
        </p:nvSpPr>
        <p:spPr>
          <a:xfrm>
            <a:off x="2376893" y="900497"/>
            <a:ext cx="3141950" cy="523220"/>
          </a:xfrm>
          <a:prstGeom prst="rect">
            <a:avLst/>
          </a:prstGeom>
        </p:spPr>
        <p:txBody>
          <a:bodyPr wrap="none">
            <a:spAutoFit/>
          </a:bodyPr>
          <a:lstStyle/>
          <a:p>
            <a:r>
              <a:rPr lang="sv-SE" sz="2800" dirty="0">
                <a:solidFill>
                  <a:schemeClr val="bg1">
                    <a:lumMod val="50000"/>
                  </a:schemeClr>
                </a:solidFill>
              </a:rPr>
              <a:t> – cross-over </a:t>
            </a:r>
            <a:r>
              <a:rPr lang="sv-SE" sz="2800" dirty="0" err="1">
                <a:solidFill>
                  <a:schemeClr val="bg1">
                    <a:lumMod val="50000"/>
                  </a:schemeClr>
                </a:solidFill>
              </a:rPr>
              <a:t>point</a:t>
            </a:r>
            <a:endParaRPr lang="sv-SE" sz="1400" dirty="0">
              <a:solidFill>
                <a:schemeClr val="bg1">
                  <a:lumMod val="50000"/>
                </a:schemeClr>
              </a:solidFill>
            </a:endParaRPr>
          </a:p>
        </p:txBody>
      </p:sp>
    </p:spTree>
    <p:extLst>
      <p:ext uri="{BB962C8B-B14F-4D97-AF65-F5344CB8AC3E}">
        <p14:creationId xmlns:p14="http://schemas.microsoft.com/office/powerpoint/2010/main" val="1042934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545280" y="1561275"/>
          <a:ext cx="7439889" cy="389255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9233804" y="1844819"/>
            <a:ext cx="952951" cy="369332"/>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dirty="0">
                <a:solidFill>
                  <a:prstClr val="black"/>
                </a:solidFill>
              </a:rPr>
              <a:t>5.1 GB</a:t>
            </a:r>
            <a:endParaRPr lang="en-US" dirty="0">
              <a:solidFill>
                <a:prstClr val="black"/>
              </a:solidFill>
            </a:endParaRPr>
          </a:p>
        </p:txBody>
      </p:sp>
      <p:sp>
        <p:nvSpPr>
          <p:cNvPr id="8" name="TextBox 7"/>
          <p:cNvSpPr txBox="1"/>
          <p:nvPr/>
        </p:nvSpPr>
        <p:spPr>
          <a:xfrm>
            <a:off x="9273891" y="2448273"/>
            <a:ext cx="860961" cy="369332"/>
          </a:xfrm>
          <a:prstGeom prst="rect">
            <a:avLst/>
          </a:prstGeom>
          <a:noFill/>
        </p:spPr>
        <p:txBody>
          <a:bodyPr wrap="square" rtlCol="0">
            <a:spAutoFit/>
          </a:bodyPr>
          <a:lstStyle/>
          <a:p>
            <a:r>
              <a:rPr lang="sv-SE" dirty="0">
                <a:solidFill>
                  <a:prstClr val="white"/>
                </a:solidFill>
              </a:rPr>
              <a:t>0.9GB</a:t>
            </a:r>
            <a:endParaRPr lang="en-US" dirty="0">
              <a:solidFill>
                <a:prstClr val="white"/>
              </a:solidFill>
            </a:endParaRPr>
          </a:p>
        </p:txBody>
      </p:sp>
      <p:sp>
        <p:nvSpPr>
          <p:cNvPr id="3" name="Footer Placeholder 2"/>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20</a:t>
            </a:fld>
            <a:endParaRPr lang="sv-SE"/>
          </a:p>
        </p:txBody>
      </p:sp>
      <p:sp>
        <p:nvSpPr>
          <p:cNvPr id="11" name="Title 1">
            <a:extLst>
              <a:ext uri="{FF2B5EF4-FFF2-40B4-BE49-F238E27FC236}">
                <a16:creationId xmlns:a16="http://schemas.microsoft.com/office/drawing/2014/main" id="{701FC452-7BCC-274E-A6B8-9D76AA7417F5}"/>
              </a:ext>
            </a:extLst>
          </p:cNvPr>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t>Memory</a:t>
            </a:r>
            <a:r>
              <a:rPr lang="sv-SE" sz="3600" dirty="0"/>
              <a:t> </a:t>
            </a:r>
            <a:r>
              <a:rPr lang="sv-SE" sz="3600" dirty="0" err="1"/>
              <a:t>Consumption</a:t>
            </a:r>
            <a:r>
              <a:rPr lang="sv-SE" sz="3600" dirty="0"/>
              <a:t>:  Epic </a:t>
            </a:r>
            <a:r>
              <a:rPr lang="sv-SE" sz="3600" dirty="0" err="1"/>
              <a:t>Citadel</a:t>
            </a:r>
            <a:endParaRPr lang="sv-SE" sz="3600" dirty="0"/>
          </a:p>
        </p:txBody>
      </p:sp>
      <p:sp>
        <p:nvSpPr>
          <p:cNvPr id="10" name="TextBox 9">
            <a:extLst>
              <a:ext uri="{FF2B5EF4-FFF2-40B4-BE49-F238E27FC236}">
                <a16:creationId xmlns:a16="http://schemas.microsoft.com/office/drawing/2014/main" id="{F0F1E188-7C11-004E-AA22-2BA3699D988D}"/>
              </a:ext>
            </a:extLst>
          </p:cNvPr>
          <p:cNvSpPr txBox="1"/>
          <p:nvPr/>
        </p:nvSpPr>
        <p:spPr>
          <a:xfrm>
            <a:off x="9480060" y="1565319"/>
            <a:ext cx="2475359" cy="502638"/>
          </a:xfrm>
          <a:prstGeom prst="rect">
            <a:avLst/>
          </a:prstGeom>
        </p:spPr>
        <p:txBody>
          <a:bodyPr vert="horz" wrap="square" lIns="91440" tIns="45720" rIns="91440" bIns="45720" rtlCol="0" anchor="t">
            <a:normAutofit fontScale="92500"/>
          </a:bodyPr>
          <a:lstStyle/>
          <a:p>
            <a:r>
              <a:rPr lang="sv-SE" dirty="0">
                <a:solidFill>
                  <a:srgbClr val="7030A0"/>
                </a:solidFill>
              </a:rPr>
              <a:t>x 15 vs </a:t>
            </a:r>
            <a:r>
              <a:rPr lang="sv-SE" dirty="0" err="1">
                <a:solidFill>
                  <a:srgbClr val="7030A0"/>
                </a:solidFill>
              </a:rPr>
              <a:t>traversable</a:t>
            </a:r>
            <a:r>
              <a:rPr lang="sv-SE" dirty="0">
                <a:solidFill>
                  <a:srgbClr val="7030A0"/>
                </a:solidFill>
              </a:rPr>
              <a:t> SVO</a:t>
            </a:r>
          </a:p>
        </p:txBody>
      </p:sp>
      <p:sp>
        <p:nvSpPr>
          <p:cNvPr id="12" name="TextBox 11">
            <a:extLst>
              <a:ext uri="{FF2B5EF4-FFF2-40B4-BE49-F238E27FC236}">
                <a16:creationId xmlns:a16="http://schemas.microsoft.com/office/drawing/2014/main" id="{94F5510C-2F32-4C4A-BCC2-7E3E73C49B94}"/>
              </a:ext>
            </a:extLst>
          </p:cNvPr>
          <p:cNvSpPr txBox="1"/>
          <p:nvPr/>
        </p:nvSpPr>
        <p:spPr>
          <a:xfrm>
            <a:off x="9780632" y="2137720"/>
            <a:ext cx="753435" cy="570016"/>
          </a:xfrm>
          <a:prstGeom prst="rect">
            <a:avLst/>
          </a:prstGeom>
        </p:spPr>
        <p:txBody>
          <a:bodyPr vert="horz" wrap="square" lIns="91440" tIns="45720" rIns="91440" bIns="45720" rtlCol="0" anchor="t">
            <a:normAutofit/>
          </a:bodyPr>
          <a:lstStyle/>
          <a:p>
            <a:r>
              <a:rPr lang="sv-SE" sz="1600" dirty="0"/>
              <a:t>x 5.7</a:t>
            </a:r>
          </a:p>
        </p:txBody>
      </p:sp>
      <p:sp>
        <p:nvSpPr>
          <p:cNvPr id="2" name="TextBox 1">
            <a:extLst>
              <a:ext uri="{FF2B5EF4-FFF2-40B4-BE49-F238E27FC236}">
                <a16:creationId xmlns:a16="http://schemas.microsoft.com/office/drawing/2014/main" id="{8533E6E1-7A85-5847-8B9C-8E3F397E90C4}"/>
              </a:ext>
            </a:extLst>
          </p:cNvPr>
          <p:cNvSpPr txBox="1"/>
          <p:nvPr/>
        </p:nvSpPr>
        <p:spPr>
          <a:xfrm>
            <a:off x="7841548" y="5990092"/>
            <a:ext cx="4475955" cy="363100"/>
          </a:xfrm>
          <a:prstGeom prst="rect">
            <a:avLst/>
          </a:prstGeom>
        </p:spPr>
        <p:txBody>
          <a:bodyPr vert="horz" wrap="square" lIns="91440" tIns="45720" rIns="91440" bIns="45720" rtlCol="0" anchor="t">
            <a:normAutofit fontScale="92500"/>
          </a:bodyPr>
          <a:lstStyle/>
          <a:p>
            <a:r>
              <a:rPr lang="sv-SE" dirty="0" err="1"/>
              <a:t>We</a:t>
            </a:r>
            <a:r>
              <a:rPr lang="sv-SE" dirty="0"/>
              <a:t> </a:t>
            </a:r>
            <a:r>
              <a:rPr lang="sv-SE" dirty="0" err="1"/>
              <a:t>will</a:t>
            </a:r>
            <a:r>
              <a:rPr lang="sv-SE" dirty="0"/>
              <a:t> </a:t>
            </a:r>
            <a:r>
              <a:rPr lang="sv-SE" dirty="0" err="1"/>
              <a:t>see</a:t>
            </a:r>
            <a:r>
              <a:rPr lang="sv-SE" dirty="0"/>
              <a:t> </a:t>
            </a:r>
            <a:r>
              <a:rPr lang="sv-SE" dirty="0" err="1"/>
              <a:t>more</a:t>
            </a:r>
            <a:r>
              <a:rPr lang="sv-SE" dirty="0"/>
              <a:t> </a:t>
            </a:r>
            <a:r>
              <a:rPr lang="sv-SE" dirty="0" err="1"/>
              <a:t>statistics</a:t>
            </a:r>
            <a:r>
              <a:rPr lang="sv-SE" dirty="0"/>
              <a:t> in </a:t>
            </a:r>
            <a:r>
              <a:rPr lang="sv-SE" dirty="0" err="1"/>
              <a:t>next</a:t>
            </a:r>
            <a:r>
              <a:rPr lang="sv-SE" dirty="0"/>
              <a:t> session…</a:t>
            </a:r>
          </a:p>
        </p:txBody>
      </p:sp>
      <p:sp>
        <p:nvSpPr>
          <p:cNvPr id="13" name="TextBox 12">
            <a:extLst>
              <a:ext uri="{FF2B5EF4-FFF2-40B4-BE49-F238E27FC236}">
                <a16:creationId xmlns:a16="http://schemas.microsoft.com/office/drawing/2014/main" id="{E0100E4F-0BC3-FF42-AD17-9D574CFCD033}"/>
              </a:ext>
            </a:extLst>
          </p:cNvPr>
          <p:cNvSpPr txBox="1"/>
          <p:nvPr/>
        </p:nvSpPr>
        <p:spPr>
          <a:xfrm>
            <a:off x="8907965" y="5042537"/>
            <a:ext cx="860961" cy="369332"/>
          </a:xfrm>
          <a:prstGeom prst="rect">
            <a:avLst/>
          </a:prstGeom>
          <a:noFill/>
        </p:spPr>
        <p:txBody>
          <a:bodyPr wrap="square" rtlCol="0">
            <a:spAutoFit/>
          </a:bodyPr>
          <a:lstStyle/>
          <a:p>
            <a:r>
              <a:rPr lang="sv-SE" dirty="0">
                <a:solidFill>
                  <a:prstClr val="white"/>
                </a:solidFill>
              </a:rPr>
              <a:t>128K</a:t>
            </a:r>
            <a:r>
              <a:rPr lang="sv-SE" baseline="30000" dirty="0">
                <a:solidFill>
                  <a:prstClr val="white"/>
                </a:solidFill>
              </a:rPr>
              <a:t>3</a:t>
            </a:r>
            <a:endParaRPr lang="en-US" baseline="30000" dirty="0">
              <a:solidFill>
                <a:prstClr val="white"/>
              </a:solidFill>
            </a:endParaRPr>
          </a:p>
        </p:txBody>
      </p:sp>
      <p:cxnSp>
        <p:nvCxnSpPr>
          <p:cNvPr id="14" name="Straight Connector 13">
            <a:extLst>
              <a:ext uri="{FF2B5EF4-FFF2-40B4-BE49-F238E27FC236}">
                <a16:creationId xmlns:a16="http://schemas.microsoft.com/office/drawing/2014/main" id="{6013A3F5-B953-B34F-A725-953D2C393FB7}"/>
              </a:ext>
            </a:extLst>
          </p:cNvPr>
          <p:cNvCxnSpPr/>
          <p:nvPr/>
        </p:nvCxnSpPr>
        <p:spPr>
          <a:xfrm flipV="1">
            <a:off x="8691996" y="2114550"/>
            <a:ext cx="519545" cy="238991"/>
          </a:xfrm>
          <a:prstGeom prst="line">
            <a:avLst/>
          </a:prstGeom>
          <a:ln w="19050">
            <a:solidFill>
              <a:srgbClr val="4AAEEA"/>
            </a:solidFill>
            <a:tailEnd type="diamo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726290-1950-EA4C-9706-A2A59A4B59BF}"/>
              </a:ext>
            </a:extLst>
          </p:cNvPr>
          <p:cNvCxnSpPr>
            <a:cxnSpLocks/>
          </p:cNvCxnSpPr>
          <p:nvPr/>
        </p:nvCxnSpPr>
        <p:spPr>
          <a:xfrm flipV="1">
            <a:off x="8676121" y="2406650"/>
            <a:ext cx="547254" cy="181842"/>
          </a:xfrm>
          <a:prstGeom prst="line">
            <a:avLst/>
          </a:prstGeom>
          <a:ln w="19050">
            <a:solidFill>
              <a:srgbClr val="EC3324"/>
            </a:solidFill>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541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545280" y="1561275"/>
          <a:ext cx="7439889" cy="389255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8412318" y="1813534"/>
            <a:ext cx="795646" cy="369332"/>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a:solidFill>
                  <a:prstClr val="white"/>
                </a:solidFill>
              </a:rPr>
              <a:t>3 GB</a:t>
            </a:r>
            <a:endParaRPr lang="en-US">
              <a:solidFill>
                <a:prstClr val="white"/>
              </a:solidFill>
            </a:endParaRPr>
          </a:p>
        </p:txBody>
      </p:sp>
      <p:sp>
        <p:nvSpPr>
          <p:cNvPr id="8" name="TextBox 7"/>
          <p:cNvSpPr txBox="1"/>
          <p:nvPr/>
        </p:nvSpPr>
        <p:spPr>
          <a:xfrm>
            <a:off x="8346375" y="2590802"/>
            <a:ext cx="860961" cy="646331"/>
          </a:xfrm>
          <a:prstGeom prst="rect">
            <a:avLst/>
          </a:prstGeom>
          <a:noFill/>
        </p:spPr>
        <p:txBody>
          <a:bodyPr wrap="square" rtlCol="0">
            <a:spAutoFit/>
          </a:bodyPr>
          <a:lstStyle/>
          <a:p>
            <a:r>
              <a:rPr lang="sv-SE">
                <a:solidFill>
                  <a:prstClr val="white"/>
                </a:solidFill>
              </a:rPr>
              <a:t>742 MB</a:t>
            </a:r>
            <a:endParaRPr lang="en-US">
              <a:solidFill>
                <a:prstClr val="white"/>
              </a:solidFill>
            </a:endParaRPr>
          </a:p>
        </p:txBody>
      </p:sp>
      <p:sp>
        <p:nvSpPr>
          <p:cNvPr id="3" name="Footer Placeholder 2"/>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21</a:t>
            </a:fld>
            <a:endParaRPr lang="sv-SE"/>
          </a:p>
        </p:txBody>
      </p:sp>
      <p:sp>
        <p:nvSpPr>
          <p:cNvPr id="11" name="Title 1">
            <a:extLst>
              <a:ext uri="{FF2B5EF4-FFF2-40B4-BE49-F238E27FC236}">
                <a16:creationId xmlns:a16="http://schemas.microsoft.com/office/drawing/2014/main" id="{41C75A47-117E-8645-B4F7-D0A79C3754C2}"/>
              </a:ext>
            </a:extLst>
          </p:cNvPr>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t>Memory</a:t>
            </a:r>
            <a:r>
              <a:rPr lang="sv-SE" sz="3600" dirty="0"/>
              <a:t> </a:t>
            </a:r>
            <a:r>
              <a:rPr lang="sv-SE" sz="3600" dirty="0" err="1"/>
              <a:t>Consumption</a:t>
            </a:r>
            <a:r>
              <a:rPr lang="sv-SE" sz="3600" dirty="0"/>
              <a:t>:  </a:t>
            </a:r>
            <a:r>
              <a:rPr lang="sv-SE" sz="3600" dirty="0" err="1"/>
              <a:t>SanMiguel</a:t>
            </a:r>
            <a:endParaRPr lang="sv-SE" sz="3600" dirty="0"/>
          </a:p>
        </p:txBody>
      </p:sp>
    </p:spTree>
    <p:extLst>
      <p:ext uri="{BB962C8B-B14F-4D97-AF65-F5344CB8AC3E}">
        <p14:creationId xmlns:p14="http://schemas.microsoft.com/office/powerpoint/2010/main" val="3486098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b="13381"/>
          <a:stretch/>
        </p:blipFill>
        <p:spPr>
          <a:xfrm>
            <a:off x="1524000" y="1440000"/>
            <a:ext cx="9144000" cy="4455268"/>
          </a:xfrm>
        </p:spPr>
      </p:pic>
      <p:graphicFrame>
        <p:nvGraphicFramePr>
          <p:cNvPr id="9" name="Content Placeholder 8"/>
          <p:cNvGraphicFramePr>
            <a:graphicFrameLocks noGrp="1"/>
          </p:cNvGraphicFramePr>
          <p:nvPr>
            <p:ph sz="half" idx="2"/>
            <p:extLst/>
          </p:nvPr>
        </p:nvGraphicFramePr>
        <p:xfrm>
          <a:off x="2545280" y="1561275"/>
          <a:ext cx="7439889" cy="389255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7351275" y="1784819"/>
            <a:ext cx="795646" cy="646331"/>
          </a:xfrm>
          <a:prstGeom prst="rect">
            <a:avLst/>
          </a:prstGeom>
          <a:noFill/>
          <a:effectLst>
            <a:outerShdw blurRad="50800" dir="5400000" algn="ctr" rotWithShape="0">
              <a:srgbClr val="000000">
                <a:alpha val="0"/>
              </a:srgbClr>
            </a:outerShdw>
            <a:softEdge rad="0"/>
          </a:effectLst>
        </p:spPr>
        <p:txBody>
          <a:bodyPr wrap="square" rtlCol="0">
            <a:spAutoFit/>
          </a:bodyPr>
          <a:lstStyle/>
          <a:p>
            <a:r>
              <a:rPr lang="sv-SE">
                <a:solidFill>
                  <a:prstClr val="white"/>
                </a:solidFill>
              </a:rPr>
              <a:t>3.0 GB</a:t>
            </a:r>
            <a:endParaRPr lang="en-US">
              <a:solidFill>
                <a:prstClr val="white"/>
              </a:solidFill>
            </a:endParaRPr>
          </a:p>
        </p:txBody>
      </p:sp>
      <p:sp>
        <p:nvSpPr>
          <p:cNvPr id="8" name="TextBox 7"/>
          <p:cNvSpPr txBox="1"/>
          <p:nvPr/>
        </p:nvSpPr>
        <p:spPr>
          <a:xfrm>
            <a:off x="7318620" y="2421524"/>
            <a:ext cx="860961" cy="646331"/>
          </a:xfrm>
          <a:prstGeom prst="rect">
            <a:avLst/>
          </a:prstGeom>
          <a:noFill/>
        </p:spPr>
        <p:txBody>
          <a:bodyPr wrap="square" rtlCol="0">
            <a:spAutoFit/>
          </a:bodyPr>
          <a:lstStyle/>
          <a:p>
            <a:r>
              <a:rPr lang="sv-SE">
                <a:solidFill>
                  <a:prstClr val="white"/>
                </a:solidFill>
              </a:rPr>
              <a:t>2.6 GB</a:t>
            </a:r>
            <a:endParaRPr lang="en-US">
              <a:solidFill>
                <a:prstClr val="white"/>
              </a:solidFill>
            </a:endParaRPr>
          </a:p>
        </p:txBody>
      </p:sp>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22</a:t>
            </a:fld>
            <a:endParaRPr lang="sv-SE"/>
          </a:p>
        </p:txBody>
      </p:sp>
      <p:sp>
        <p:nvSpPr>
          <p:cNvPr id="11" name="Title 1">
            <a:extLst>
              <a:ext uri="{FF2B5EF4-FFF2-40B4-BE49-F238E27FC236}">
                <a16:creationId xmlns:a16="http://schemas.microsoft.com/office/drawing/2014/main" id="{A5A21AE2-8420-7545-AE5E-973E8BE5BB4B}"/>
              </a:ext>
            </a:extLst>
          </p:cNvPr>
          <p:cNvSpPr txBox="1">
            <a:spLocks/>
          </p:cNvSpPr>
          <p:nvPr/>
        </p:nvSpPr>
        <p:spPr>
          <a:xfrm>
            <a:off x="2348401" y="536293"/>
            <a:ext cx="7731125" cy="52387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t>Memory</a:t>
            </a:r>
            <a:r>
              <a:rPr lang="sv-SE" sz="3600" dirty="0"/>
              <a:t> </a:t>
            </a:r>
            <a:r>
              <a:rPr lang="sv-SE" sz="3600" dirty="0" err="1"/>
              <a:t>Consumption</a:t>
            </a:r>
            <a:r>
              <a:rPr lang="sv-SE" sz="3600" dirty="0"/>
              <a:t>:  </a:t>
            </a:r>
            <a:r>
              <a:rPr lang="sv-SE" sz="3600" dirty="0" err="1"/>
              <a:t>Hairball</a:t>
            </a:r>
            <a:endParaRPr lang="sv-SE" sz="3600" dirty="0"/>
          </a:p>
        </p:txBody>
      </p:sp>
    </p:spTree>
    <p:extLst>
      <p:ext uri="{BB962C8B-B14F-4D97-AF65-F5344CB8AC3E}">
        <p14:creationId xmlns:p14="http://schemas.microsoft.com/office/powerpoint/2010/main" val="3055005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81CC-87BF-B742-A7A2-FB4298AF14DB}"/>
              </a:ext>
            </a:extLst>
          </p:cNvPr>
          <p:cNvSpPr>
            <a:spLocks noGrp="1"/>
          </p:cNvSpPr>
          <p:nvPr>
            <p:ph type="title"/>
          </p:nvPr>
        </p:nvSpPr>
        <p:spPr/>
        <p:txBody>
          <a:bodyPr/>
          <a:lstStyle/>
          <a:p>
            <a:r>
              <a:rPr lang="sv-SE" dirty="0"/>
              <a:t>SVO → DAG </a:t>
            </a:r>
            <a:r>
              <a:rPr lang="sv-SE" dirty="0" err="1"/>
              <a:t>construction</a:t>
            </a:r>
            <a:endParaRPr lang="sv-SE" dirty="0"/>
          </a:p>
        </p:txBody>
      </p:sp>
      <p:sp>
        <p:nvSpPr>
          <p:cNvPr id="3" name="Content Placeholder 2">
            <a:extLst>
              <a:ext uri="{FF2B5EF4-FFF2-40B4-BE49-F238E27FC236}">
                <a16:creationId xmlns:a16="http://schemas.microsoft.com/office/drawing/2014/main" id="{7D2F6291-EC4B-8741-8222-115E33E4E857}"/>
              </a:ext>
            </a:extLst>
          </p:cNvPr>
          <p:cNvSpPr>
            <a:spLocks noGrp="1"/>
          </p:cNvSpPr>
          <p:nvPr>
            <p:ph idx="1"/>
          </p:nvPr>
        </p:nvSpPr>
        <p:spPr/>
        <p:txBody>
          <a:bodyPr/>
          <a:lstStyle/>
          <a:p>
            <a:r>
              <a:rPr lang="sv-SE" dirty="0"/>
              <a:t>SVO:</a:t>
            </a:r>
          </a:p>
        </p:txBody>
      </p:sp>
      <p:sp>
        <p:nvSpPr>
          <p:cNvPr id="4" name="Footer Placeholder 3">
            <a:extLst>
              <a:ext uri="{FF2B5EF4-FFF2-40B4-BE49-F238E27FC236}">
                <a16:creationId xmlns:a16="http://schemas.microsoft.com/office/drawing/2014/main" id="{64ED09FB-0B64-A04B-A3CB-419706416122}"/>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AE206B2-4409-2148-89C8-629FD317391E}"/>
              </a:ext>
            </a:extLst>
          </p:cNvPr>
          <p:cNvSpPr>
            <a:spLocks noGrp="1"/>
          </p:cNvSpPr>
          <p:nvPr>
            <p:ph type="sldNum" sz="quarter" idx="12"/>
          </p:nvPr>
        </p:nvSpPr>
        <p:spPr/>
        <p:txBody>
          <a:bodyPr/>
          <a:lstStyle/>
          <a:p>
            <a:fld id="{7AD14076-261D-44E2-B486-4068BDBB861D}" type="slidenum">
              <a:rPr lang="en-US" smtClean="0"/>
              <a:pPr/>
              <a:t>23</a:t>
            </a:fld>
            <a:endParaRPr lang="en-US"/>
          </a:p>
        </p:txBody>
      </p:sp>
      <p:grpSp>
        <p:nvGrpSpPr>
          <p:cNvPr id="6" name="Group 5">
            <a:extLst>
              <a:ext uri="{FF2B5EF4-FFF2-40B4-BE49-F238E27FC236}">
                <a16:creationId xmlns:a16="http://schemas.microsoft.com/office/drawing/2014/main" id="{5745333F-FEC0-2242-B2A1-0E7A9A78E820}"/>
              </a:ext>
            </a:extLst>
          </p:cNvPr>
          <p:cNvGrpSpPr/>
          <p:nvPr/>
        </p:nvGrpSpPr>
        <p:grpSpPr>
          <a:xfrm>
            <a:off x="9703264" y="845895"/>
            <a:ext cx="2359895" cy="798422"/>
            <a:chOff x="8977516" y="935327"/>
            <a:chExt cx="2359895" cy="798422"/>
          </a:xfrm>
        </p:grpSpPr>
        <p:sp>
          <p:nvSpPr>
            <p:cNvPr id="7" name="Oval 6">
              <a:extLst>
                <a:ext uri="{FF2B5EF4-FFF2-40B4-BE49-F238E27FC236}">
                  <a16:creationId xmlns:a16="http://schemas.microsoft.com/office/drawing/2014/main" id="{8EBF8CBD-49D5-EC46-AC9E-1962F7538553}"/>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Oval 7">
              <a:extLst>
                <a:ext uri="{FF2B5EF4-FFF2-40B4-BE49-F238E27FC236}">
                  <a16:creationId xmlns:a16="http://schemas.microsoft.com/office/drawing/2014/main" id="{0004AF16-BA1D-C743-A1C2-C9C25981B05F}"/>
                </a:ext>
              </a:extLst>
            </p:cNvPr>
            <p:cNvSpPr/>
            <p:nvPr/>
          </p:nvSpPr>
          <p:spPr>
            <a:xfrm>
              <a:off x="10212712"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Straight Arrow Connector 8">
              <a:extLst>
                <a:ext uri="{FF2B5EF4-FFF2-40B4-BE49-F238E27FC236}">
                  <a16:creationId xmlns:a16="http://schemas.microsoft.com/office/drawing/2014/main" id="{B05E3482-B700-3E4E-8F67-775ED29C2C6E}"/>
                </a:ext>
              </a:extLst>
            </p:cNvPr>
            <p:cNvCxnSpPr>
              <a:cxnSpLocks/>
              <a:stCxn id="7" idx="4"/>
              <a:endCxn id="13"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FDE564C-D56F-B146-8218-2A882C47ABD1}"/>
                </a:ext>
              </a:extLst>
            </p:cNvPr>
            <p:cNvSpPr/>
            <p:nvPr/>
          </p:nvSpPr>
          <p:spPr>
            <a:xfrm>
              <a:off x="10521511"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10">
              <a:extLst>
                <a:ext uri="{FF2B5EF4-FFF2-40B4-BE49-F238E27FC236}">
                  <a16:creationId xmlns:a16="http://schemas.microsoft.com/office/drawing/2014/main" id="{EDF838CC-34E5-6642-9368-02B270A41535}"/>
                </a:ext>
              </a:extLst>
            </p:cNvPr>
            <p:cNvSpPr/>
            <p:nvPr/>
          </p:nvSpPr>
          <p:spPr>
            <a:xfrm>
              <a:off x="10830310"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a:extLst>
                <a:ext uri="{FF2B5EF4-FFF2-40B4-BE49-F238E27FC236}">
                  <a16:creationId xmlns:a16="http://schemas.microsoft.com/office/drawing/2014/main" id="{E87F657D-020D-7A4F-B559-710A70F14091}"/>
                </a:ext>
              </a:extLst>
            </p:cNvPr>
            <p:cNvSpPr/>
            <p:nvPr/>
          </p:nvSpPr>
          <p:spPr>
            <a:xfrm>
              <a:off x="11139107"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a:extLst>
                <a:ext uri="{FF2B5EF4-FFF2-40B4-BE49-F238E27FC236}">
                  <a16:creationId xmlns:a16="http://schemas.microsoft.com/office/drawing/2014/main" id="{F69A2B1B-9993-584F-87D9-5BE0022A9761}"/>
                </a:ext>
              </a:extLst>
            </p:cNvPr>
            <p:cNvSpPr/>
            <p:nvPr/>
          </p:nvSpPr>
          <p:spPr>
            <a:xfrm>
              <a:off x="8977516"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13">
              <a:extLst>
                <a:ext uri="{FF2B5EF4-FFF2-40B4-BE49-F238E27FC236}">
                  <a16:creationId xmlns:a16="http://schemas.microsoft.com/office/drawing/2014/main" id="{175DC243-9C29-9640-8883-47C5BB6B16D3}"/>
                </a:ext>
              </a:extLst>
            </p:cNvPr>
            <p:cNvSpPr/>
            <p:nvPr/>
          </p:nvSpPr>
          <p:spPr>
            <a:xfrm>
              <a:off x="9286315"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14">
              <a:extLst>
                <a:ext uri="{FF2B5EF4-FFF2-40B4-BE49-F238E27FC236}">
                  <a16:creationId xmlns:a16="http://schemas.microsoft.com/office/drawing/2014/main" id="{F3AF33AB-A2A9-1A4A-8814-796271EB4E03}"/>
                </a:ext>
              </a:extLst>
            </p:cNvPr>
            <p:cNvSpPr/>
            <p:nvPr/>
          </p:nvSpPr>
          <p:spPr>
            <a:xfrm>
              <a:off x="9595114"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15">
              <a:extLst>
                <a:ext uri="{FF2B5EF4-FFF2-40B4-BE49-F238E27FC236}">
                  <a16:creationId xmlns:a16="http://schemas.microsoft.com/office/drawing/2014/main" id="{C9640373-9343-5045-AADE-682E8E5280AE}"/>
                </a:ext>
              </a:extLst>
            </p:cNvPr>
            <p:cNvSpPr/>
            <p:nvPr/>
          </p:nvSpPr>
          <p:spPr>
            <a:xfrm>
              <a:off x="9903913"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a:extLst>
                <a:ext uri="{FF2B5EF4-FFF2-40B4-BE49-F238E27FC236}">
                  <a16:creationId xmlns:a16="http://schemas.microsoft.com/office/drawing/2014/main" id="{37D1F784-AD45-4B48-9394-BAD936F8483C}"/>
                </a:ext>
              </a:extLst>
            </p:cNvPr>
            <p:cNvCxnSpPr>
              <a:cxnSpLocks/>
              <a:stCxn id="7" idx="4"/>
              <a:endCxn id="14"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491ADE-526B-BA49-825B-DFBAA49F6236}"/>
                </a:ext>
              </a:extLst>
            </p:cNvPr>
            <p:cNvCxnSpPr>
              <a:cxnSpLocks/>
              <a:stCxn id="7" idx="4"/>
              <a:endCxn id="15"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F638020-3770-DF42-A113-F23BC9F371BA}"/>
                </a:ext>
              </a:extLst>
            </p:cNvPr>
            <p:cNvCxnSpPr>
              <a:cxnSpLocks/>
              <a:stCxn id="7" idx="4"/>
              <a:endCxn id="16"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58E7CE-8D44-4047-B050-BF321CFFFEDE}"/>
                </a:ext>
              </a:extLst>
            </p:cNvPr>
            <p:cNvCxnSpPr>
              <a:cxnSpLocks/>
              <a:stCxn id="7" idx="4"/>
              <a:endCxn id="8"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C7C3A2-8BF2-0942-BD6A-E5A71CD41D23}"/>
                </a:ext>
              </a:extLst>
            </p:cNvPr>
            <p:cNvCxnSpPr>
              <a:cxnSpLocks/>
              <a:stCxn id="7" idx="4"/>
              <a:endCxn id="10"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BFC52E-E475-A04A-8BD7-4A5E0CD7A323}"/>
                </a:ext>
              </a:extLst>
            </p:cNvPr>
            <p:cNvCxnSpPr>
              <a:cxnSpLocks/>
              <a:stCxn id="7"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BDB5CFD-4649-D94C-A98E-AC7439F117D3}"/>
                </a:ext>
              </a:extLst>
            </p:cNvPr>
            <p:cNvCxnSpPr>
              <a:cxnSpLocks/>
              <a:stCxn id="7" idx="4"/>
              <a:endCxn id="12"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7A309FE-2A80-BC44-BE39-D1E66FFAF528}"/>
              </a:ext>
            </a:extLst>
          </p:cNvPr>
          <p:cNvSpPr/>
          <p:nvPr/>
        </p:nvSpPr>
        <p:spPr>
          <a:xfrm>
            <a:off x="10640052" y="680505"/>
            <a:ext cx="507103" cy="518102"/>
          </a:xfrm>
          <a:prstGeom prst="ellipse">
            <a:avLst/>
          </a:prstGeom>
          <a:solidFill>
            <a:srgbClr val="92D05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Box 24">
            <a:extLst>
              <a:ext uri="{FF2B5EF4-FFF2-40B4-BE49-F238E27FC236}">
                <a16:creationId xmlns:a16="http://schemas.microsoft.com/office/drawing/2014/main" id="{E730AD07-27ED-2B4B-AFD2-42AA55EC1EFD}"/>
              </a:ext>
            </a:extLst>
          </p:cNvPr>
          <p:cNvSpPr txBox="1"/>
          <p:nvPr/>
        </p:nvSpPr>
        <p:spPr>
          <a:xfrm>
            <a:off x="9267569" y="674046"/>
            <a:ext cx="751494" cy="385598"/>
          </a:xfrm>
          <a:prstGeom prst="rect">
            <a:avLst/>
          </a:prstGeom>
        </p:spPr>
        <p:txBody>
          <a:bodyPr vert="horz" wrap="square" lIns="91440" tIns="45720" rIns="91440" bIns="45720" rtlCol="0" anchor="t">
            <a:normAutofit fontScale="77500" lnSpcReduction="20000"/>
          </a:bodyPr>
          <a:lstStyle/>
          <a:p>
            <a:r>
              <a:rPr lang="sv-SE" dirty="0">
                <a:solidFill>
                  <a:srgbClr val="00B050"/>
                </a:solidFill>
              </a:rPr>
              <a:t>1</a:t>
            </a:r>
            <a:r>
              <a:rPr lang="sv-SE" dirty="0">
                <a:solidFill>
                  <a:srgbClr val="92D050"/>
                </a:solidFill>
              </a:rPr>
              <a:t> </a:t>
            </a:r>
            <a:r>
              <a:rPr lang="sv-SE" dirty="0" err="1">
                <a:solidFill>
                  <a:srgbClr val="00B050"/>
                </a:solidFill>
              </a:rPr>
              <a:t>node</a:t>
            </a:r>
            <a:endParaRPr lang="sv-SE" dirty="0">
              <a:solidFill>
                <a:srgbClr val="00B050"/>
              </a:solidFill>
            </a:endParaRPr>
          </a:p>
        </p:txBody>
      </p:sp>
      <p:cxnSp>
        <p:nvCxnSpPr>
          <p:cNvPr id="27" name="Straight Arrow Connector 26">
            <a:extLst>
              <a:ext uri="{FF2B5EF4-FFF2-40B4-BE49-F238E27FC236}">
                <a16:creationId xmlns:a16="http://schemas.microsoft.com/office/drawing/2014/main" id="{035ED424-BF83-744E-95F1-3F12594CF594}"/>
              </a:ext>
            </a:extLst>
          </p:cNvPr>
          <p:cNvCxnSpPr>
            <a:stCxn id="25" idx="3"/>
            <a:endCxn id="24" idx="2"/>
          </p:cNvCxnSpPr>
          <p:nvPr/>
        </p:nvCxnSpPr>
        <p:spPr>
          <a:xfrm>
            <a:off x="10019063" y="866845"/>
            <a:ext cx="620989" cy="7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1AC11A70-04E7-8B48-AD20-02EFE7D081B7}"/>
              </a:ext>
            </a:extLst>
          </p:cNvPr>
          <p:cNvGraphicFramePr>
            <a:graphicFrameLocks noGrp="1"/>
          </p:cNvGraphicFramePr>
          <p:nvPr>
            <p:extLst>
              <p:ext uri="{D42A27DB-BD31-4B8C-83A1-F6EECF244321}">
                <p14:modId xmlns:p14="http://schemas.microsoft.com/office/powerpoint/2010/main" val="3855155859"/>
              </p:ext>
            </p:extLst>
          </p:nvPr>
        </p:nvGraphicFramePr>
        <p:xfrm>
          <a:off x="1459522" y="1975853"/>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4" name="TextBox 33">
            <a:extLst>
              <a:ext uri="{FF2B5EF4-FFF2-40B4-BE49-F238E27FC236}">
                <a16:creationId xmlns:a16="http://schemas.microsoft.com/office/drawing/2014/main" id="{5D12F037-E70A-2F4B-B023-D44DF88E3C3F}"/>
              </a:ext>
            </a:extLst>
          </p:cNvPr>
          <p:cNvSpPr txBox="1"/>
          <p:nvPr/>
        </p:nvSpPr>
        <p:spPr>
          <a:xfrm>
            <a:off x="483737" y="1938782"/>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0:</a:t>
            </a:r>
          </a:p>
        </p:txBody>
      </p:sp>
      <p:graphicFrame>
        <p:nvGraphicFramePr>
          <p:cNvPr id="35" name="Table 34">
            <a:extLst>
              <a:ext uri="{FF2B5EF4-FFF2-40B4-BE49-F238E27FC236}">
                <a16:creationId xmlns:a16="http://schemas.microsoft.com/office/drawing/2014/main" id="{518405E1-AE52-3440-99B3-1FA7A5493924}"/>
              </a:ext>
            </a:extLst>
          </p:cNvPr>
          <p:cNvGraphicFramePr>
            <a:graphicFrameLocks noGrp="1"/>
          </p:cNvGraphicFramePr>
          <p:nvPr>
            <p:extLst>
              <p:ext uri="{D42A27DB-BD31-4B8C-83A1-F6EECF244321}">
                <p14:modId xmlns:p14="http://schemas.microsoft.com/office/powerpoint/2010/main" val="1639374953"/>
              </p:ext>
            </p:extLst>
          </p:nvPr>
        </p:nvGraphicFramePr>
        <p:xfrm>
          <a:off x="1471879" y="2512459"/>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6" name="TextBox 35">
            <a:extLst>
              <a:ext uri="{FF2B5EF4-FFF2-40B4-BE49-F238E27FC236}">
                <a16:creationId xmlns:a16="http://schemas.microsoft.com/office/drawing/2014/main" id="{589B3C9A-A27F-8248-B148-B9CFB2A1F9E9}"/>
              </a:ext>
            </a:extLst>
          </p:cNvPr>
          <p:cNvSpPr txBox="1"/>
          <p:nvPr/>
        </p:nvSpPr>
        <p:spPr>
          <a:xfrm>
            <a:off x="483737" y="2475388"/>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1:</a:t>
            </a:r>
          </a:p>
        </p:txBody>
      </p:sp>
      <p:graphicFrame>
        <p:nvGraphicFramePr>
          <p:cNvPr id="37" name="Table 36">
            <a:extLst>
              <a:ext uri="{FF2B5EF4-FFF2-40B4-BE49-F238E27FC236}">
                <a16:creationId xmlns:a16="http://schemas.microsoft.com/office/drawing/2014/main" id="{0D404A63-0E42-3546-B13C-78930BA65959}"/>
              </a:ext>
            </a:extLst>
          </p:cNvPr>
          <p:cNvGraphicFramePr>
            <a:graphicFrameLocks noGrp="1"/>
          </p:cNvGraphicFramePr>
          <p:nvPr>
            <p:extLst>
              <p:ext uri="{D42A27DB-BD31-4B8C-83A1-F6EECF244321}">
                <p14:modId xmlns:p14="http://schemas.microsoft.com/office/powerpoint/2010/main" val="2827112367"/>
              </p:ext>
            </p:extLst>
          </p:nvPr>
        </p:nvGraphicFramePr>
        <p:xfrm>
          <a:off x="2476896" y="251657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38" name="Group 37">
            <a:extLst>
              <a:ext uri="{FF2B5EF4-FFF2-40B4-BE49-F238E27FC236}">
                <a16:creationId xmlns:a16="http://schemas.microsoft.com/office/drawing/2014/main" id="{AA16B280-CAA1-B240-941E-EE438D5724A9}"/>
              </a:ext>
            </a:extLst>
          </p:cNvPr>
          <p:cNvGrpSpPr>
            <a:grpSpLocks noChangeAspect="1"/>
          </p:cNvGrpSpPr>
          <p:nvPr/>
        </p:nvGrpSpPr>
        <p:grpSpPr>
          <a:xfrm>
            <a:off x="1890508" y="2598827"/>
            <a:ext cx="396583" cy="82590"/>
            <a:chOff x="4312098" y="4326059"/>
            <a:chExt cx="996381" cy="214411"/>
          </a:xfrm>
        </p:grpSpPr>
        <p:sp>
          <p:nvSpPr>
            <p:cNvPr id="39" name="Oval 38">
              <a:extLst>
                <a:ext uri="{FF2B5EF4-FFF2-40B4-BE49-F238E27FC236}">
                  <a16:creationId xmlns:a16="http://schemas.microsoft.com/office/drawing/2014/main" id="{77AEDFAB-4906-3144-8094-39FF27AA7174}"/>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Oval 39">
              <a:extLst>
                <a:ext uri="{FF2B5EF4-FFF2-40B4-BE49-F238E27FC236}">
                  <a16:creationId xmlns:a16="http://schemas.microsoft.com/office/drawing/2014/main" id="{074AC0CF-7C09-AA48-8184-EC52B12E7BD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Oval 40">
              <a:extLst>
                <a:ext uri="{FF2B5EF4-FFF2-40B4-BE49-F238E27FC236}">
                  <a16:creationId xmlns:a16="http://schemas.microsoft.com/office/drawing/2014/main" id="{A80F945A-DF0B-C94C-9CD4-943DF21D34C1}"/>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2" name="Table 41">
            <a:extLst>
              <a:ext uri="{FF2B5EF4-FFF2-40B4-BE49-F238E27FC236}">
                <a16:creationId xmlns:a16="http://schemas.microsoft.com/office/drawing/2014/main" id="{A06ED33E-9CDB-BD4E-BE67-2493A3121B57}"/>
              </a:ext>
            </a:extLst>
          </p:cNvPr>
          <p:cNvGraphicFramePr>
            <a:graphicFrameLocks noGrp="1"/>
          </p:cNvGraphicFramePr>
          <p:nvPr>
            <p:extLst>
              <p:ext uri="{D42A27DB-BD31-4B8C-83A1-F6EECF244321}">
                <p14:modId xmlns:p14="http://schemas.microsoft.com/office/powerpoint/2010/main" val="3160523892"/>
              </p:ext>
            </p:extLst>
          </p:nvPr>
        </p:nvGraphicFramePr>
        <p:xfrm>
          <a:off x="1475995" y="3814042"/>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43" name="TextBox 42">
            <a:extLst>
              <a:ext uri="{FF2B5EF4-FFF2-40B4-BE49-F238E27FC236}">
                <a16:creationId xmlns:a16="http://schemas.microsoft.com/office/drawing/2014/main" id="{BF974685-216E-7548-A9C4-369D7E371764}"/>
              </a:ext>
            </a:extLst>
          </p:cNvPr>
          <p:cNvSpPr txBox="1"/>
          <p:nvPr/>
        </p:nvSpPr>
        <p:spPr>
          <a:xfrm>
            <a:off x="483737" y="3776971"/>
            <a:ext cx="978271" cy="407574"/>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n-1:</a:t>
            </a:r>
          </a:p>
        </p:txBody>
      </p:sp>
      <p:graphicFrame>
        <p:nvGraphicFramePr>
          <p:cNvPr id="44" name="Table 43">
            <a:extLst>
              <a:ext uri="{FF2B5EF4-FFF2-40B4-BE49-F238E27FC236}">
                <a16:creationId xmlns:a16="http://schemas.microsoft.com/office/drawing/2014/main" id="{1F8B5783-3EF4-FD45-A075-E56BA727A82E}"/>
              </a:ext>
            </a:extLst>
          </p:cNvPr>
          <p:cNvGraphicFramePr>
            <a:graphicFrameLocks noGrp="1"/>
          </p:cNvGraphicFramePr>
          <p:nvPr>
            <p:extLst>
              <p:ext uri="{D42A27DB-BD31-4B8C-83A1-F6EECF244321}">
                <p14:modId xmlns:p14="http://schemas.microsoft.com/office/powerpoint/2010/main" val="3015632342"/>
              </p:ext>
            </p:extLst>
          </p:nvPr>
        </p:nvGraphicFramePr>
        <p:xfrm>
          <a:off x="3297980"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45" name="Group 44">
            <a:extLst>
              <a:ext uri="{FF2B5EF4-FFF2-40B4-BE49-F238E27FC236}">
                <a16:creationId xmlns:a16="http://schemas.microsoft.com/office/drawing/2014/main" id="{94AD23B3-7B68-404F-9D1D-D32C47BD0D0C}"/>
              </a:ext>
            </a:extLst>
          </p:cNvPr>
          <p:cNvGrpSpPr>
            <a:grpSpLocks noChangeAspect="1"/>
          </p:cNvGrpSpPr>
          <p:nvPr/>
        </p:nvGrpSpPr>
        <p:grpSpPr>
          <a:xfrm>
            <a:off x="2681713" y="3923270"/>
            <a:ext cx="396583" cy="82590"/>
            <a:chOff x="4312098" y="4326059"/>
            <a:chExt cx="996381" cy="214411"/>
          </a:xfrm>
        </p:grpSpPr>
        <p:sp>
          <p:nvSpPr>
            <p:cNvPr id="46" name="Oval 45">
              <a:extLst>
                <a:ext uri="{FF2B5EF4-FFF2-40B4-BE49-F238E27FC236}">
                  <a16:creationId xmlns:a16="http://schemas.microsoft.com/office/drawing/2014/main" id="{30BCE440-8CC7-564A-9DFD-0EEB2DB3FA2B}"/>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Oval 46">
              <a:extLst>
                <a:ext uri="{FF2B5EF4-FFF2-40B4-BE49-F238E27FC236}">
                  <a16:creationId xmlns:a16="http://schemas.microsoft.com/office/drawing/2014/main" id="{78B5653F-4376-E14D-9D2B-608060B598B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Oval 47">
              <a:extLst>
                <a:ext uri="{FF2B5EF4-FFF2-40B4-BE49-F238E27FC236}">
                  <a16:creationId xmlns:a16="http://schemas.microsoft.com/office/drawing/2014/main" id="{53816823-4638-7347-91F0-6D5EA75986A4}"/>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9" name="Table 48">
            <a:extLst>
              <a:ext uri="{FF2B5EF4-FFF2-40B4-BE49-F238E27FC236}">
                <a16:creationId xmlns:a16="http://schemas.microsoft.com/office/drawing/2014/main" id="{3E94691D-F8D7-554D-8460-739619D83959}"/>
              </a:ext>
            </a:extLst>
          </p:cNvPr>
          <p:cNvGraphicFramePr>
            <a:graphicFrameLocks noGrp="1"/>
          </p:cNvGraphicFramePr>
          <p:nvPr>
            <p:extLst>
              <p:ext uri="{D42A27DB-BD31-4B8C-83A1-F6EECF244321}">
                <p14:modId xmlns:p14="http://schemas.microsoft.com/office/powerpoint/2010/main" val="1383672715"/>
              </p:ext>
            </p:extLst>
          </p:nvPr>
        </p:nvGraphicFramePr>
        <p:xfrm>
          <a:off x="177946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0" name="Table 49">
            <a:extLst>
              <a:ext uri="{FF2B5EF4-FFF2-40B4-BE49-F238E27FC236}">
                <a16:creationId xmlns:a16="http://schemas.microsoft.com/office/drawing/2014/main" id="{BAEBCAD8-98AE-6C46-B0D4-AC751A28CD7C}"/>
              </a:ext>
            </a:extLst>
          </p:cNvPr>
          <p:cNvGraphicFramePr>
            <a:graphicFrameLocks noGrp="1"/>
          </p:cNvGraphicFramePr>
          <p:nvPr>
            <p:extLst>
              <p:ext uri="{D42A27DB-BD31-4B8C-83A1-F6EECF244321}">
                <p14:modId xmlns:p14="http://schemas.microsoft.com/office/powerpoint/2010/main" val="4118436066"/>
              </p:ext>
            </p:extLst>
          </p:nvPr>
        </p:nvGraphicFramePr>
        <p:xfrm>
          <a:off x="209545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1" name="Table 50">
            <a:extLst>
              <a:ext uri="{FF2B5EF4-FFF2-40B4-BE49-F238E27FC236}">
                <a16:creationId xmlns:a16="http://schemas.microsoft.com/office/drawing/2014/main" id="{1D5D0F63-FE14-A54B-B436-9B4F969387F0}"/>
              </a:ext>
            </a:extLst>
          </p:cNvPr>
          <p:cNvGraphicFramePr>
            <a:graphicFrameLocks noGrp="1"/>
          </p:cNvGraphicFramePr>
          <p:nvPr>
            <p:extLst>
              <p:ext uri="{D42A27DB-BD31-4B8C-83A1-F6EECF244321}">
                <p14:modId xmlns:p14="http://schemas.microsoft.com/office/powerpoint/2010/main" val="3722285823"/>
              </p:ext>
            </p:extLst>
          </p:nvPr>
        </p:nvGraphicFramePr>
        <p:xfrm>
          <a:off x="1459522" y="4439361"/>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52" name="TextBox 51">
            <a:extLst>
              <a:ext uri="{FF2B5EF4-FFF2-40B4-BE49-F238E27FC236}">
                <a16:creationId xmlns:a16="http://schemas.microsoft.com/office/drawing/2014/main" id="{4EE0AD8F-8FA6-1F48-BB0B-41EF2E950080}"/>
              </a:ext>
            </a:extLst>
          </p:cNvPr>
          <p:cNvSpPr txBox="1"/>
          <p:nvPr/>
        </p:nvSpPr>
        <p:spPr>
          <a:xfrm>
            <a:off x="483737" y="4402290"/>
            <a:ext cx="845546" cy="357087"/>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a:t>
            </a:r>
          </a:p>
        </p:txBody>
      </p:sp>
      <p:graphicFrame>
        <p:nvGraphicFramePr>
          <p:cNvPr id="53" name="Table 52">
            <a:extLst>
              <a:ext uri="{FF2B5EF4-FFF2-40B4-BE49-F238E27FC236}">
                <a16:creationId xmlns:a16="http://schemas.microsoft.com/office/drawing/2014/main" id="{932D197D-6C7E-1442-A4F3-04224D504223}"/>
              </a:ext>
            </a:extLst>
          </p:cNvPr>
          <p:cNvGraphicFramePr>
            <a:graphicFrameLocks noGrp="1"/>
          </p:cNvGraphicFramePr>
          <p:nvPr>
            <p:extLst>
              <p:ext uri="{D42A27DB-BD31-4B8C-83A1-F6EECF244321}">
                <p14:modId xmlns:p14="http://schemas.microsoft.com/office/powerpoint/2010/main" val="3098121754"/>
              </p:ext>
            </p:extLst>
          </p:nvPr>
        </p:nvGraphicFramePr>
        <p:xfrm>
          <a:off x="3692924"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54" name="Group 53">
            <a:extLst>
              <a:ext uri="{FF2B5EF4-FFF2-40B4-BE49-F238E27FC236}">
                <a16:creationId xmlns:a16="http://schemas.microsoft.com/office/drawing/2014/main" id="{3EACC972-4E0B-634A-B5F7-2E47B7E8A6C1}"/>
              </a:ext>
            </a:extLst>
          </p:cNvPr>
          <p:cNvGrpSpPr>
            <a:grpSpLocks noChangeAspect="1"/>
          </p:cNvGrpSpPr>
          <p:nvPr/>
        </p:nvGrpSpPr>
        <p:grpSpPr>
          <a:xfrm>
            <a:off x="2825880" y="4548589"/>
            <a:ext cx="396583" cy="82590"/>
            <a:chOff x="4312098" y="4326059"/>
            <a:chExt cx="996381" cy="214411"/>
          </a:xfrm>
        </p:grpSpPr>
        <p:sp>
          <p:nvSpPr>
            <p:cNvPr id="55" name="Oval 54">
              <a:extLst>
                <a:ext uri="{FF2B5EF4-FFF2-40B4-BE49-F238E27FC236}">
                  <a16:creationId xmlns:a16="http://schemas.microsoft.com/office/drawing/2014/main" id="{ABD25D82-B866-E24E-A6AA-24C453797C80}"/>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Oval 55">
              <a:extLst>
                <a:ext uri="{FF2B5EF4-FFF2-40B4-BE49-F238E27FC236}">
                  <a16:creationId xmlns:a16="http://schemas.microsoft.com/office/drawing/2014/main" id="{192CA270-BBD4-8344-9A1F-917849587F46}"/>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Oval 56">
              <a:extLst>
                <a:ext uri="{FF2B5EF4-FFF2-40B4-BE49-F238E27FC236}">
                  <a16:creationId xmlns:a16="http://schemas.microsoft.com/office/drawing/2014/main" id="{DD4434FE-CD6B-4D49-82DF-0C4D0A234BF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58" name="Table 57">
            <a:extLst>
              <a:ext uri="{FF2B5EF4-FFF2-40B4-BE49-F238E27FC236}">
                <a16:creationId xmlns:a16="http://schemas.microsoft.com/office/drawing/2014/main" id="{3332D8A6-143D-D943-B43C-83DAFC785A9F}"/>
              </a:ext>
            </a:extLst>
          </p:cNvPr>
          <p:cNvGraphicFramePr>
            <a:graphicFrameLocks noGrp="1"/>
          </p:cNvGraphicFramePr>
          <p:nvPr>
            <p:extLst>
              <p:ext uri="{D42A27DB-BD31-4B8C-83A1-F6EECF244321}">
                <p14:modId xmlns:p14="http://schemas.microsoft.com/office/powerpoint/2010/main" val="3917319430"/>
              </p:ext>
            </p:extLst>
          </p:nvPr>
        </p:nvGraphicFramePr>
        <p:xfrm>
          <a:off x="176298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9" name="Table 58">
            <a:extLst>
              <a:ext uri="{FF2B5EF4-FFF2-40B4-BE49-F238E27FC236}">
                <a16:creationId xmlns:a16="http://schemas.microsoft.com/office/drawing/2014/main" id="{11A378C5-D030-724E-81B6-46F49D20058B}"/>
              </a:ext>
            </a:extLst>
          </p:cNvPr>
          <p:cNvGraphicFramePr>
            <a:graphicFrameLocks noGrp="1"/>
          </p:cNvGraphicFramePr>
          <p:nvPr>
            <p:extLst>
              <p:ext uri="{D42A27DB-BD31-4B8C-83A1-F6EECF244321}">
                <p14:modId xmlns:p14="http://schemas.microsoft.com/office/powerpoint/2010/main" val="80077133"/>
              </p:ext>
            </p:extLst>
          </p:nvPr>
        </p:nvGraphicFramePr>
        <p:xfrm>
          <a:off x="207897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60" name="Table 59">
            <a:extLst>
              <a:ext uri="{FF2B5EF4-FFF2-40B4-BE49-F238E27FC236}">
                <a16:creationId xmlns:a16="http://schemas.microsoft.com/office/drawing/2014/main" id="{B4CBDF2F-53E0-7E4A-91AC-9E4545653BC8}"/>
              </a:ext>
            </a:extLst>
          </p:cNvPr>
          <p:cNvGraphicFramePr>
            <a:graphicFrameLocks noGrp="1"/>
          </p:cNvGraphicFramePr>
          <p:nvPr>
            <p:extLst>
              <p:ext uri="{D42A27DB-BD31-4B8C-83A1-F6EECF244321}">
                <p14:modId xmlns:p14="http://schemas.microsoft.com/office/powerpoint/2010/main" val="857740621"/>
              </p:ext>
            </p:extLst>
          </p:nvPr>
        </p:nvGraphicFramePr>
        <p:xfrm>
          <a:off x="400856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61" name="Table 60">
            <a:extLst>
              <a:ext uri="{FF2B5EF4-FFF2-40B4-BE49-F238E27FC236}">
                <a16:creationId xmlns:a16="http://schemas.microsoft.com/office/drawing/2014/main" id="{DB4AA25E-081A-E346-845D-B010B8AFE80B}"/>
              </a:ext>
            </a:extLst>
          </p:cNvPr>
          <p:cNvGraphicFramePr>
            <a:graphicFrameLocks noGrp="1"/>
          </p:cNvGraphicFramePr>
          <p:nvPr>
            <p:extLst>
              <p:ext uri="{D42A27DB-BD31-4B8C-83A1-F6EECF244321}">
                <p14:modId xmlns:p14="http://schemas.microsoft.com/office/powerpoint/2010/main" val="4236922733"/>
              </p:ext>
            </p:extLst>
          </p:nvPr>
        </p:nvGraphicFramePr>
        <p:xfrm>
          <a:off x="432455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62" name="Group 61">
            <a:extLst>
              <a:ext uri="{FF2B5EF4-FFF2-40B4-BE49-F238E27FC236}">
                <a16:creationId xmlns:a16="http://schemas.microsoft.com/office/drawing/2014/main" id="{527D54C7-F180-0248-AB51-13BA91A76D19}"/>
              </a:ext>
            </a:extLst>
          </p:cNvPr>
          <p:cNvGrpSpPr>
            <a:grpSpLocks noChangeAspect="1"/>
          </p:cNvGrpSpPr>
          <p:nvPr/>
        </p:nvGrpSpPr>
        <p:grpSpPr>
          <a:xfrm rot="5400000">
            <a:off x="1326232" y="3208426"/>
            <a:ext cx="495439" cy="82590"/>
            <a:chOff x="4187914" y="4326057"/>
            <a:chExt cx="1244751" cy="214413"/>
          </a:xfrm>
        </p:grpSpPr>
        <p:sp>
          <p:nvSpPr>
            <p:cNvPr id="63" name="Oval 62">
              <a:extLst>
                <a:ext uri="{FF2B5EF4-FFF2-40B4-BE49-F238E27FC236}">
                  <a16:creationId xmlns:a16="http://schemas.microsoft.com/office/drawing/2014/main" id="{55B14272-A337-EA48-A977-0D8698F7CBC4}"/>
                </a:ext>
              </a:extLst>
            </p:cNvPr>
            <p:cNvSpPr/>
            <p:nvPr/>
          </p:nvSpPr>
          <p:spPr>
            <a:xfrm>
              <a:off x="4187914" y="4326062"/>
              <a:ext cx="214410" cy="2144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Oval 63">
              <a:extLst>
                <a:ext uri="{FF2B5EF4-FFF2-40B4-BE49-F238E27FC236}">
                  <a16:creationId xmlns:a16="http://schemas.microsoft.com/office/drawing/2014/main" id="{FB9EFC2C-0D5E-E943-9EA2-B15227374E2B}"/>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Oval 64">
              <a:extLst>
                <a:ext uri="{FF2B5EF4-FFF2-40B4-BE49-F238E27FC236}">
                  <a16:creationId xmlns:a16="http://schemas.microsoft.com/office/drawing/2014/main" id="{0D51E750-E05E-0A4D-B15B-D41DD1E6F9B7}"/>
                </a:ext>
              </a:extLst>
            </p:cNvPr>
            <p:cNvSpPr/>
            <p:nvPr/>
          </p:nvSpPr>
          <p:spPr>
            <a:xfrm>
              <a:off x="5218253" y="4326057"/>
              <a:ext cx="214412" cy="2144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6" name="TextBox 65">
            <a:extLst>
              <a:ext uri="{FF2B5EF4-FFF2-40B4-BE49-F238E27FC236}">
                <a16:creationId xmlns:a16="http://schemas.microsoft.com/office/drawing/2014/main" id="{2312F7A0-1656-9944-B262-B2EEFC53D541}"/>
              </a:ext>
            </a:extLst>
          </p:cNvPr>
          <p:cNvSpPr txBox="1"/>
          <p:nvPr/>
        </p:nvSpPr>
        <p:spPr>
          <a:xfrm>
            <a:off x="5658674" y="1545530"/>
            <a:ext cx="5104817" cy="3425125"/>
          </a:xfrm>
          <a:prstGeom prst="rect">
            <a:avLst/>
          </a:prstGeom>
        </p:spPr>
        <p:txBody>
          <a:bodyPr vert="horz" wrap="square" lIns="91440" tIns="45720" rIns="91440" bIns="45720" rtlCol="0" anchor="t">
            <a:normAutofit/>
          </a:bodyPr>
          <a:lstStyle/>
          <a:p>
            <a:pPr>
              <a:lnSpc>
                <a:spcPct val="150000"/>
              </a:lnSpc>
            </a:pPr>
            <a:r>
              <a:rPr lang="sv-SE" dirty="0"/>
              <a:t>Construction </a:t>
            </a:r>
            <a:r>
              <a:rPr lang="sv-SE" dirty="0" err="1"/>
              <a:t>algorithm</a:t>
            </a:r>
            <a:r>
              <a:rPr lang="sv-SE" dirty="0"/>
              <a:t>:</a:t>
            </a:r>
          </a:p>
          <a:p>
            <a:pPr marL="342900" indent="-342900">
              <a:lnSpc>
                <a:spcPct val="150000"/>
              </a:lnSpc>
              <a:buFont typeface="Arial" panose="020B0604020202020204" pitchFamily="34" charset="0"/>
              <a:buChar char="•"/>
            </a:pPr>
            <a:r>
              <a:rPr lang="sv-SE" dirty="0"/>
              <a:t>For </a:t>
            </a:r>
            <a:r>
              <a:rPr lang="sv-SE" dirty="0" err="1"/>
              <a:t>each</a:t>
            </a:r>
            <a:r>
              <a:rPr lang="sv-SE" dirty="0"/>
              <a:t> </a:t>
            </a:r>
            <a:r>
              <a:rPr lang="sv-SE" dirty="0" err="1"/>
              <a:t>level</a:t>
            </a:r>
            <a:r>
              <a:rPr lang="sv-SE" dirty="0"/>
              <a:t>, </a:t>
            </a:r>
            <a:r>
              <a:rPr lang="sv-SE" dirty="0" err="1"/>
              <a:t>bottom-up</a:t>
            </a:r>
            <a:r>
              <a:rPr lang="sv-SE" dirty="0"/>
              <a:t>:</a:t>
            </a:r>
          </a:p>
          <a:p>
            <a:pPr marL="800100" lvl="1" indent="-342900">
              <a:lnSpc>
                <a:spcPct val="150000"/>
              </a:lnSpc>
              <a:buFont typeface="Arial" panose="020B0604020202020204" pitchFamily="34" charset="0"/>
              <a:buChar char="•"/>
            </a:pPr>
            <a:r>
              <a:rPr lang="sv-SE" dirty="0"/>
              <a:t>Sort the list </a:t>
            </a:r>
            <a:r>
              <a:rPr lang="sv-SE" dirty="0" err="1"/>
              <a:t>of</a:t>
            </a:r>
            <a:r>
              <a:rPr lang="sv-SE" dirty="0"/>
              <a:t> </a:t>
            </a:r>
            <a:r>
              <a:rPr lang="sv-SE" dirty="0" err="1"/>
              <a:t>nodes</a:t>
            </a:r>
            <a:endParaRPr lang="sv-SE" dirty="0"/>
          </a:p>
          <a:p>
            <a:pPr marL="1257300" lvl="2" indent="-342900">
              <a:lnSpc>
                <a:spcPct val="150000"/>
              </a:lnSpc>
              <a:buFont typeface="Arial" panose="020B0604020202020204" pitchFamily="34" charset="0"/>
              <a:buChar char="•"/>
            </a:pPr>
            <a:r>
              <a:rPr lang="sv-SE" dirty="0" err="1"/>
              <a:t>E.g</a:t>
            </a:r>
            <a:r>
              <a:rPr lang="sv-SE" dirty="0"/>
              <a:t>., </a:t>
            </a:r>
            <a:r>
              <a:rPr lang="sv-SE" dirty="0" err="1"/>
              <a:t>key</a:t>
            </a:r>
            <a:r>
              <a:rPr lang="sv-SE" dirty="0"/>
              <a:t> = the </a:t>
            </a:r>
            <a:r>
              <a:rPr lang="sv-SE" dirty="0" err="1"/>
              <a:t>node’s</a:t>
            </a:r>
            <a:r>
              <a:rPr lang="sv-SE" dirty="0"/>
              <a:t> bytes</a:t>
            </a:r>
          </a:p>
          <a:p>
            <a:pPr marL="800100" lvl="1" indent="-342900">
              <a:lnSpc>
                <a:spcPct val="150000"/>
              </a:lnSpc>
              <a:buFont typeface="Arial" panose="020B0604020202020204" pitchFamily="34" charset="0"/>
              <a:buChar char="•"/>
            </a:pPr>
            <a:r>
              <a:rPr lang="sv-SE" dirty="0" err="1"/>
              <a:t>Remove</a:t>
            </a:r>
            <a:r>
              <a:rPr lang="sv-SE" dirty="0"/>
              <a:t> </a:t>
            </a:r>
            <a:r>
              <a:rPr lang="sv-SE" dirty="0" err="1"/>
              <a:t>duplicates</a:t>
            </a:r>
            <a:r>
              <a:rPr lang="sv-SE" dirty="0"/>
              <a:t> and </a:t>
            </a:r>
            <a:br>
              <a:rPr lang="sv-SE" dirty="0"/>
            </a:br>
            <a:r>
              <a:rPr lang="sv-SE" dirty="0" err="1"/>
              <a:t>update</a:t>
            </a:r>
            <a:r>
              <a:rPr lang="sv-SE" dirty="0"/>
              <a:t> </a:t>
            </a:r>
            <a:r>
              <a:rPr lang="sv-SE" dirty="0" err="1"/>
              <a:t>parents</a:t>
            </a:r>
            <a:r>
              <a:rPr lang="sv-SE" dirty="0"/>
              <a:t>’ </a:t>
            </a:r>
            <a:r>
              <a:rPr lang="sv-SE" dirty="0" err="1"/>
              <a:t>child</a:t>
            </a:r>
            <a:r>
              <a:rPr lang="sv-SE" dirty="0"/>
              <a:t> </a:t>
            </a:r>
            <a:r>
              <a:rPr lang="sv-SE" dirty="0" err="1"/>
              <a:t>indices</a:t>
            </a:r>
            <a:endParaRPr lang="sv-SE" dirty="0"/>
          </a:p>
          <a:p>
            <a:pPr>
              <a:lnSpc>
                <a:spcPct val="150000"/>
              </a:lnSpc>
            </a:pPr>
            <a:r>
              <a:rPr lang="sv-SE" dirty="0" err="1"/>
              <a:t>Done</a:t>
            </a:r>
            <a:r>
              <a:rPr lang="sv-SE" dirty="0"/>
              <a:t>!</a:t>
            </a:r>
          </a:p>
        </p:txBody>
      </p:sp>
    </p:spTree>
    <p:extLst>
      <p:ext uri="{BB962C8B-B14F-4D97-AF65-F5344CB8AC3E}">
        <p14:creationId xmlns:p14="http://schemas.microsoft.com/office/powerpoint/2010/main" val="1648059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81CC-87BF-B742-A7A2-FB4298AF14DB}"/>
              </a:ext>
            </a:extLst>
          </p:cNvPr>
          <p:cNvSpPr>
            <a:spLocks noGrp="1"/>
          </p:cNvSpPr>
          <p:nvPr>
            <p:ph type="title"/>
          </p:nvPr>
        </p:nvSpPr>
        <p:spPr/>
        <p:txBody>
          <a:bodyPr/>
          <a:lstStyle/>
          <a:p>
            <a:r>
              <a:rPr lang="sv-SE" dirty="0"/>
              <a:t>SVO → DAG </a:t>
            </a:r>
            <a:r>
              <a:rPr lang="sv-SE" dirty="0" err="1"/>
              <a:t>construction</a:t>
            </a:r>
            <a:endParaRPr lang="sv-SE" dirty="0"/>
          </a:p>
        </p:txBody>
      </p:sp>
      <p:sp>
        <p:nvSpPr>
          <p:cNvPr id="3" name="Content Placeholder 2">
            <a:extLst>
              <a:ext uri="{FF2B5EF4-FFF2-40B4-BE49-F238E27FC236}">
                <a16:creationId xmlns:a16="http://schemas.microsoft.com/office/drawing/2014/main" id="{7D2F6291-EC4B-8741-8222-115E33E4E857}"/>
              </a:ext>
            </a:extLst>
          </p:cNvPr>
          <p:cNvSpPr>
            <a:spLocks noGrp="1"/>
          </p:cNvSpPr>
          <p:nvPr>
            <p:ph idx="1"/>
          </p:nvPr>
        </p:nvSpPr>
        <p:spPr/>
        <p:txBody>
          <a:bodyPr/>
          <a:lstStyle/>
          <a:p>
            <a:r>
              <a:rPr lang="sv-SE" dirty="0"/>
              <a:t>SVO:</a:t>
            </a:r>
          </a:p>
        </p:txBody>
      </p:sp>
      <p:sp>
        <p:nvSpPr>
          <p:cNvPr id="4" name="Footer Placeholder 3">
            <a:extLst>
              <a:ext uri="{FF2B5EF4-FFF2-40B4-BE49-F238E27FC236}">
                <a16:creationId xmlns:a16="http://schemas.microsoft.com/office/drawing/2014/main" id="{64ED09FB-0B64-A04B-A3CB-419706416122}"/>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AE206B2-4409-2148-89C8-629FD317391E}"/>
              </a:ext>
            </a:extLst>
          </p:cNvPr>
          <p:cNvSpPr>
            <a:spLocks noGrp="1"/>
          </p:cNvSpPr>
          <p:nvPr>
            <p:ph type="sldNum" sz="quarter" idx="12"/>
          </p:nvPr>
        </p:nvSpPr>
        <p:spPr/>
        <p:txBody>
          <a:bodyPr/>
          <a:lstStyle/>
          <a:p>
            <a:fld id="{7AD14076-261D-44E2-B486-4068BDBB861D}" type="slidenum">
              <a:rPr lang="en-US" smtClean="0"/>
              <a:pPr/>
              <a:t>24</a:t>
            </a:fld>
            <a:endParaRPr lang="en-US"/>
          </a:p>
        </p:txBody>
      </p:sp>
      <p:grpSp>
        <p:nvGrpSpPr>
          <p:cNvPr id="6" name="Group 5">
            <a:extLst>
              <a:ext uri="{FF2B5EF4-FFF2-40B4-BE49-F238E27FC236}">
                <a16:creationId xmlns:a16="http://schemas.microsoft.com/office/drawing/2014/main" id="{5745333F-FEC0-2242-B2A1-0E7A9A78E820}"/>
              </a:ext>
            </a:extLst>
          </p:cNvPr>
          <p:cNvGrpSpPr/>
          <p:nvPr/>
        </p:nvGrpSpPr>
        <p:grpSpPr>
          <a:xfrm>
            <a:off x="9703264" y="845895"/>
            <a:ext cx="2359895" cy="798422"/>
            <a:chOff x="8977516" y="935327"/>
            <a:chExt cx="2359895" cy="798422"/>
          </a:xfrm>
        </p:grpSpPr>
        <p:sp>
          <p:nvSpPr>
            <p:cNvPr id="7" name="Oval 6">
              <a:extLst>
                <a:ext uri="{FF2B5EF4-FFF2-40B4-BE49-F238E27FC236}">
                  <a16:creationId xmlns:a16="http://schemas.microsoft.com/office/drawing/2014/main" id="{8EBF8CBD-49D5-EC46-AC9E-1962F7538553}"/>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Oval 7">
              <a:extLst>
                <a:ext uri="{FF2B5EF4-FFF2-40B4-BE49-F238E27FC236}">
                  <a16:creationId xmlns:a16="http://schemas.microsoft.com/office/drawing/2014/main" id="{0004AF16-BA1D-C743-A1C2-C9C25981B05F}"/>
                </a:ext>
              </a:extLst>
            </p:cNvPr>
            <p:cNvSpPr/>
            <p:nvPr/>
          </p:nvSpPr>
          <p:spPr>
            <a:xfrm>
              <a:off x="10212712"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Straight Arrow Connector 8">
              <a:extLst>
                <a:ext uri="{FF2B5EF4-FFF2-40B4-BE49-F238E27FC236}">
                  <a16:creationId xmlns:a16="http://schemas.microsoft.com/office/drawing/2014/main" id="{B05E3482-B700-3E4E-8F67-775ED29C2C6E}"/>
                </a:ext>
              </a:extLst>
            </p:cNvPr>
            <p:cNvCxnSpPr>
              <a:cxnSpLocks/>
              <a:stCxn id="7" idx="4"/>
              <a:endCxn id="13"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FDE564C-D56F-B146-8218-2A882C47ABD1}"/>
                </a:ext>
              </a:extLst>
            </p:cNvPr>
            <p:cNvSpPr/>
            <p:nvPr/>
          </p:nvSpPr>
          <p:spPr>
            <a:xfrm>
              <a:off x="10521511"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10">
              <a:extLst>
                <a:ext uri="{FF2B5EF4-FFF2-40B4-BE49-F238E27FC236}">
                  <a16:creationId xmlns:a16="http://schemas.microsoft.com/office/drawing/2014/main" id="{EDF838CC-34E5-6642-9368-02B270A41535}"/>
                </a:ext>
              </a:extLst>
            </p:cNvPr>
            <p:cNvSpPr/>
            <p:nvPr/>
          </p:nvSpPr>
          <p:spPr>
            <a:xfrm>
              <a:off x="10830310"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a:extLst>
                <a:ext uri="{FF2B5EF4-FFF2-40B4-BE49-F238E27FC236}">
                  <a16:creationId xmlns:a16="http://schemas.microsoft.com/office/drawing/2014/main" id="{E87F657D-020D-7A4F-B559-710A70F14091}"/>
                </a:ext>
              </a:extLst>
            </p:cNvPr>
            <p:cNvSpPr/>
            <p:nvPr/>
          </p:nvSpPr>
          <p:spPr>
            <a:xfrm>
              <a:off x="11139107"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a:extLst>
                <a:ext uri="{FF2B5EF4-FFF2-40B4-BE49-F238E27FC236}">
                  <a16:creationId xmlns:a16="http://schemas.microsoft.com/office/drawing/2014/main" id="{F69A2B1B-9993-584F-87D9-5BE0022A9761}"/>
                </a:ext>
              </a:extLst>
            </p:cNvPr>
            <p:cNvSpPr/>
            <p:nvPr/>
          </p:nvSpPr>
          <p:spPr>
            <a:xfrm>
              <a:off x="8977516"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13">
              <a:extLst>
                <a:ext uri="{FF2B5EF4-FFF2-40B4-BE49-F238E27FC236}">
                  <a16:creationId xmlns:a16="http://schemas.microsoft.com/office/drawing/2014/main" id="{175DC243-9C29-9640-8883-47C5BB6B16D3}"/>
                </a:ext>
              </a:extLst>
            </p:cNvPr>
            <p:cNvSpPr/>
            <p:nvPr/>
          </p:nvSpPr>
          <p:spPr>
            <a:xfrm>
              <a:off x="9286315"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14">
              <a:extLst>
                <a:ext uri="{FF2B5EF4-FFF2-40B4-BE49-F238E27FC236}">
                  <a16:creationId xmlns:a16="http://schemas.microsoft.com/office/drawing/2014/main" id="{F3AF33AB-A2A9-1A4A-8814-796271EB4E03}"/>
                </a:ext>
              </a:extLst>
            </p:cNvPr>
            <p:cNvSpPr/>
            <p:nvPr/>
          </p:nvSpPr>
          <p:spPr>
            <a:xfrm>
              <a:off x="9595114"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15">
              <a:extLst>
                <a:ext uri="{FF2B5EF4-FFF2-40B4-BE49-F238E27FC236}">
                  <a16:creationId xmlns:a16="http://schemas.microsoft.com/office/drawing/2014/main" id="{C9640373-9343-5045-AADE-682E8E5280AE}"/>
                </a:ext>
              </a:extLst>
            </p:cNvPr>
            <p:cNvSpPr/>
            <p:nvPr/>
          </p:nvSpPr>
          <p:spPr>
            <a:xfrm>
              <a:off x="9903913"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a:extLst>
                <a:ext uri="{FF2B5EF4-FFF2-40B4-BE49-F238E27FC236}">
                  <a16:creationId xmlns:a16="http://schemas.microsoft.com/office/drawing/2014/main" id="{37D1F784-AD45-4B48-9394-BAD936F8483C}"/>
                </a:ext>
              </a:extLst>
            </p:cNvPr>
            <p:cNvCxnSpPr>
              <a:cxnSpLocks/>
              <a:stCxn id="7" idx="4"/>
              <a:endCxn id="14"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491ADE-526B-BA49-825B-DFBAA49F6236}"/>
                </a:ext>
              </a:extLst>
            </p:cNvPr>
            <p:cNvCxnSpPr>
              <a:cxnSpLocks/>
              <a:stCxn id="7" idx="4"/>
              <a:endCxn id="15"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F638020-3770-DF42-A113-F23BC9F371BA}"/>
                </a:ext>
              </a:extLst>
            </p:cNvPr>
            <p:cNvCxnSpPr>
              <a:cxnSpLocks/>
              <a:stCxn id="7" idx="4"/>
              <a:endCxn id="16"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58E7CE-8D44-4047-B050-BF321CFFFEDE}"/>
                </a:ext>
              </a:extLst>
            </p:cNvPr>
            <p:cNvCxnSpPr>
              <a:cxnSpLocks/>
              <a:stCxn id="7" idx="4"/>
              <a:endCxn id="8"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C7C3A2-8BF2-0942-BD6A-E5A71CD41D23}"/>
                </a:ext>
              </a:extLst>
            </p:cNvPr>
            <p:cNvCxnSpPr>
              <a:cxnSpLocks/>
              <a:stCxn id="7" idx="4"/>
              <a:endCxn id="10"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BFC52E-E475-A04A-8BD7-4A5E0CD7A323}"/>
                </a:ext>
              </a:extLst>
            </p:cNvPr>
            <p:cNvCxnSpPr>
              <a:cxnSpLocks/>
              <a:stCxn id="7"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BDB5CFD-4649-D94C-A98E-AC7439F117D3}"/>
                </a:ext>
              </a:extLst>
            </p:cNvPr>
            <p:cNvCxnSpPr>
              <a:cxnSpLocks/>
              <a:stCxn id="7" idx="4"/>
              <a:endCxn id="12"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7A309FE-2A80-BC44-BE39-D1E66FFAF528}"/>
              </a:ext>
            </a:extLst>
          </p:cNvPr>
          <p:cNvSpPr/>
          <p:nvPr/>
        </p:nvSpPr>
        <p:spPr>
          <a:xfrm>
            <a:off x="10640052" y="680505"/>
            <a:ext cx="507103" cy="518102"/>
          </a:xfrm>
          <a:prstGeom prst="ellipse">
            <a:avLst/>
          </a:prstGeom>
          <a:solidFill>
            <a:srgbClr val="92D05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Box 24">
            <a:extLst>
              <a:ext uri="{FF2B5EF4-FFF2-40B4-BE49-F238E27FC236}">
                <a16:creationId xmlns:a16="http://schemas.microsoft.com/office/drawing/2014/main" id="{E730AD07-27ED-2B4B-AFD2-42AA55EC1EFD}"/>
              </a:ext>
            </a:extLst>
          </p:cNvPr>
          <p:cNvSpPr txBox="1"/>
          <p:nvPr/>
        </p:nvSpPr>
        <p:spPr>
          <a:xfrm>
            <a:off x="9267569" y="674046"/>
            <a:ext cx="751494" cy="385598"/>
          </a:xfrm>
          <a:prstGeom prst="rect">
            <a:avLst/>
          </a:prstGeom>
        </p:spPr>
        <p:txBody>
          <a:bodyPr vert="horz" wrap="square" lIns="91440" tIns="45720" rIns="91440" bIns="45720" rtlCol="0" anchor="t">
            <a:normAutofit fontScale="77500" lnSpcReduction="20000"/>
          </a:bodyPr>
          <a:lstStyle/>
          <a:p>
            <a:r>
              <a:rPr lang="sv-SE" dirty="0">
                <a:solidFill>
                  <a:srgbClr val="00B050"/>
                </a:solidFill>
              </a:rPr>
              <a:t>1</a:t>
            </a:r>
            <a:r>
              <a:rPr lang="sv-SE" dirty="0">
                <a:solidFill>
                  <a:srgbClr val="92D050"/>
                </a:solidFill>
              </a:rPr>
              <a:t> </a:t>
            </a:r>
            <a:r>
              <a:rPr lang="sv-SE" dirty="0" err="1">
                <a:solidFill>
                  <a:srgbClr val="00B050"/>
                </a:solidFill>
              </a:rPr>
              <a:t>node</a:t>
            </a:r>
            <a:endParaRPr lang="sv-SE" dirty="0">
              <a:solidFill>
                <a:srgbClr val="00B050"/>
              </a:solidFill>
            </a:endParaRPr>
          </a:p>
        </p:txBody>
      </p:sp>
      <p:cxnSp>
        <p:nvCxnSpPr>
          <p:cNvPr id="27" name="Straight Arrow Connector 26">
            <a:extLst>
              <a:ext uri="{FF2B5EF4-FFF2-40B4-BE49-F238E27FC236}">
                <a16:creationId xmlns:a16="http://schemas.microsoft.com/office/drawing/2014/main" id="{035ED424-BF83-744E-95F1-3F12594CF594}"/>
              </a:ext>
            </a:extLst>
          </p:cNvPr>
          <p:cNvCxnSpPr>
            <a:stCxn id="25" idx="3"/>
            <a:endCxn id="24" idx="2"/>
          </p:cNvCxnSpPr>
          <p:nvPr/>
        </p:nvCxnSpPr>
        <p:spPr>
          <a:xfrm>
            <a:off x="10019063" y="866845"/>
            <a:ext cx="620989" cy="7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1AC11A70-04E7-8B48-AD20-02EFE7D081B7}"/>
              </a:ext>
            </a:extLst>
          </p:cNvPr>
          <p:cNvGraphicFramePr>
            <a:graphicFrameLocks noGrp="1"/>
          </p:cNvGraphicFramePr>
          <p:nvPr>
            <p:extLst/>
          </p:nvPr>
        </p:nvGraphicFramePr>
        <p:xfrm>
          <a:off x="1459522" y="1975853"/>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4" name="TextBox 33">
            <a:extLst>
              <a:ext uri="{FF2B5EF4-FFF2-40B4-BE49-F238E27FC236}">
                <a16:creationId xmlns:a16="http://schemas.microsoft.com/office/drawing/2014/main" id="{5D12F037-E70A-2F4B-B023-D44DF88E3C3F}"/>
              </a:ext>
            </a:extLst>
          </p:cNvPr>
          <p:cNvSpPr txBox="1"/>
          <p:nvPr/>
        </p:nvSpPr>
        <p:spPr>
          <a:xfrm>
            <a:off x="483737" y="1938782"/>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0:</a:t>
            </a:r>
          </a:p>
        </p:txBody>
      </p:sp>
      <p:graphicFrame>
        <p:nvGraphicFramePr>
          <p:cNvPr id="35" name="Table 34">
            <a:extLst>
              <a:ext uri="{FF2B5EF4-FFF2-40B4-BE49-F238E27FC236}">
                <a16:creationId xmlns:a16="http://schemas.microsoft.com/office/drawing/2014/main" id="{518405E1-AE52-3440-99B3-1FA7A5493924}"/>
              </a:ext>
            </a:extLst>
          </p:cNvPr>
          <p:cNvGraphicFramePr>
            <a:graphicFrameLocks noGrp="1"/>
          </p:cNvGraphicFramePr>
          <p:nvPr>
            <p:extLst/>
          </p:nvPr>
        </p:nvGraphicFramePr>
        <p:xfrm>
          <a:off x="1471879" y="2512459"/>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6" name="TextBox 35">
            <a:extLst>
              <a:ext uri="{FF2B5EF4-FFF2-40B4-BE49-F238E27FC236}">
                <a16:creationId xmlns:a16="http://schemas.microsoft.com/office/drawing/2014/main" id="{589B3C9A-A27F-8248-B148-B9CFB2A1F9E9}"/>
              </a:ext>
            </a:extLst>
          </p:cNvPr>
          <p:cNvSpPr txBox="1"/>
          <p:nvPr/>
        </p:nvSpPr>
        <p:spPr>
          <a:xfrm>
            <a:off x="483737" y="2475388"/>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1:</a:t>
            </a:r>
          </a:p>
        </p:txBody>
      </p:sp>
      <p:graphicFrame>
        <p:nvGraphicFramePr>
          <p:cNvPr id="37" name="Table 36">
            <a:extLst>
              <a:ext uri="{FF2B5EF4-FFF2-40B4-BE49-F238E27FC236}">
                <a16:creationId xmlns:a16="http://schemas.microsoft.com/office/drawing/2014/main" id="{0D404A63-0E42-3546-B13C-78930BA65959}"/>
              </a:ext>
            </a:extLst>
          </p:cNvPr>
          <p:cNvGraphicFramePr>
            <a:graphicFrameLocks noGrp="1"/>
          </p:cNvGraphicFramePr>
          <p:nvPr>
            <p:extLst/>
          </p:nvPr>
        </p:nvGraphicFramePr>
        <p:xfrm>
          <a:off x="2476896" y="251657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38" name="Group 37">
            <a:extLst>
              <a:ext uri="{FF2B5EF4-FFF2-40B4-BE49-F238E27FC236}">
                <a16:creationId xmlns:a16="http://schemas.microsoft.com/office/drawing/2014/main" id="{AA16B280-CAA1-B240-941E-EE438D5724A9}"/>
              </a:ext>
            </a:extLst>
          </p:cNvPr>
          <p:cNvGrpSpPr>
            <a:grpSpLocks noChangeAspect="1"/>
          </p:cNvGrpSpPr>
          <p:nvPr/>
        </p:nvGrpSpPr>
        <p:grpSpPr>
          <a:xfrm>
            <a:off x="1890508" y="2598827"/>
            <a:ext cx="396583" cy="82590"/>
            <a:chOff x="4312098" y="4326059"/>
            <a:chExt cx="996381" cy="214411"/>
          </a:xfrm>
        </p:grpSpPr>
        <p:sp>
          <p:nvSpPr>
            <p:cNvPr id="39" name="Oval 38">
              <a:extLst>
                <a:ext uri="{FF2B5EF4-FFF2-40B4-BE49-F238E27FC236}">
                  <a16:creationId xmlns:a16="http://schemas.microsoft.com/office/drawing/2014/main" id="{77AEDFAB-4906-3144-8094-39FF27AA7174}"/>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Oval 39">
              <a:extLst>
                <a:ext uri="{FF2B5EF4-FFF2-40B4-BE49-F238E27FC236}">
                  <a16:creationId xmlns:a16="http://schemas.microsoft.com/office/drawing/2014/main" id="{074AC0CF-7C09-AA48-8184-EC52B12E7BD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Oval 40">
              <a:extLst>
                <a:ext uri="{FF2B5EF4-FFF2-40B4-BE49-F238E27FC236}">
                  <a16:creationId xmlns:a16="http://schemas.microsoft.com/office/drawing/2014/main" id="{A80F945A-DF0B-C94C-9CD4-943DF21D34C1}"/>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2" name="Table 41">
            <a:extLst>
              <a:ext uri="{FF2B5EF4-FFF2-40B4-BE49-F238E27FC236}">
                <a16:creationId xmlns:a16="http://schemas.microsoft.com/office/drawing/2014/main" id="{A06ED33E-9CDB-BD4E-BE67-2493A3121B57}"/>
              </a:ext>
            </a:extLst>
          </p:cNvPr>
          <p:cNvGraphicFramePr>
            <a:graphicFrameLocks noGrp="1"/>
          </p:cNvGraphicFramePr>
          <p:nvPr>
            <p:extLst/>
          </p:nvPr>
        </p:nvGraphicFramePr>
        <p:xfrm>
          <a:off x="1475995" y="3814042"/>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43" name="TextBox 42">
            <a:extLst>
              <a:ext uri="{FF2B5EF4-FFF2-40B4-BE49-F238E27FC236}">
                <a16:creationId xmlns:a16="http://schemas.microsoft.com/office/drawing/2014/main" id="{BF974685-216E-7548-A9C4-369D7E371764}"/>
              </a:ext>
            </a:extLst>
          </p:cNvPr>
          <p:cNvSpPr txBox="1"/>
          <p:nvPr/>
        </p:nvSpPr>
        <p:spPr>
          <a:xfrm>
            <a:off x="483737" y="3776971"/>
            <a:ext cx="978271" cy="407574"/>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n-1:</a:t>
            </a:r>
          </a:p>
        </p:txBody>
      </p:sp>
      <p:graphicFrame>
        <p:nvGraphicFramePr>
          <p:cNvPr id="44" name="Table 43">
            <a:extLst>
              <a:ext uri="{FF2B5EF4-FFF2-40B4-BE49-F238E27FC236}">
                <a16:creationId xmlns:a16="http://schemas.microsoft.com/office/drawing/2014/main" id="{1F8B5783-3EF4-FD45-A075-E56BA727A82E}"/>
              </a:ext>
            </a:extLst>
          </p:cNvPr>
          <p:cNvGraphicFramePr>
            <a:graphicFrameLocks noGrp="1"/>
          </p:cNvGraphicFramePr>
          <p:nvPr>
            <p:extLst/>
          </p:nvPr>
        </p:nvGraphicFramePr>
        <p:xfrm>
          <a:off x="3297980"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45" name="Group 44">
            <a:extLst>
              <a:ext uri="{FF2B5EF4-FFF2-40B4-BE49-F238E27FC236}">
                <a16:creationId xmlns:a16="http://schemas.microsoft.com/office/drawing/2014/main" id="{94AD23B3-7B68-404F-9D1D-D32C47BD0D0C}"/>
              </a:ext>
            </a:extLst>
          </p:cNvPr>
          <p:cNvGrpSpPr>
            <a:grpSpLocks noChangeAspect="1"/>
          </p:cNvGrpSpPr>
          <p:nvPr/>
        </p:nvGrpSpPr>
        <p:grpSpPr>
          <a:xfrm>
            <a:off x="2681713" y="3923270"/>
            <a:ext cx="396583" cy="82590"/>
            <a:chOff x="4312098" y="4326059"/>
            <a:chExt cx="996381" cy="214411"/>
          </a:xfrm>
        </p:grpSpPr>
        <p:sp>
          <p:nvSpPr>
            <p:cNvPr id="46" name="Oval 45">
              <a:extLst>
                <a:ext uri="{FF2B5EF4-FFF2-40B4-BE49-F238E27FC236}">
                  <a16:creationId xmlns:a16="http://schemas.microsoft.com/office/drawing/2014/main" id="{30BCE440-8CC7-564A-9DFD-0EEB2DB3FA2B}"/>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Oval 46">
              <a:extLst>
                <a:ext uri="{FF2B5EF4-FFF2-40B4-BE49-F238E27FC236}">
                  <a16:creationId xmlns:a16="http://schemas.microsoft.com/office/drawing/2014/main" id="{78B5653F-4376-E14D-9D2B-608060B598B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Oval 47">
              <a:extLst>
                <a:ext uri="{FF2B5EF4-FFF2-40B4-BE49-F238E27FC236}">
                  <a16:creationId xmlns:a16="http://schemas.microsoft.com/office/drawing/2014/main" id="{53816823-4638-7347-91F0-6D5EA75986A4}"/>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9" name="Table 48">
            <a:extLst>
              <a:ext uri="{FF2B5EF4-FFF2-40B4-BE49-F238E27FC236}">
                <a16:creationId xmlns:a16="http://schemas.microsoft.com/office/drawing/2014/main" id="{3E94691D-F8D7-554D-8460-739619D83959}"/>
              </a:ext>
            </a:extLst>
          </p:cNvPr>
          <p:cNvGraphicFramePr>
            <a:graphicFrameLocks noGrp="1"/>
          </p:cNvGraphicFramePr>
          <p:nvPr>
            <p:extLst/>
          </p:nvPr>
        </p:nvGraphicFramePr>
        <p:xfrm>
          <a:off x="177946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0" name="Table 49">
            <a:extLst>
              <a:ext uri="{FF2B5EF4-FFF2-40B4-BE49-F238E27FC236}">
                <a16:creationId xmlns:a16="http://schemas.microsoft.com/office/drawing/2014/main" id="{BAEBCAD8-98AE-6C46-B0D4-AC751A28CD7C}"/>
              </a:ext>
            </a:extLst>
          </p:cNvPr>
          <p:cNvGraphicFramePr>
            <a:graphicFrameLocks noGrp="1"/>
          </p:cNvGraphicFramePr>
          <p:nvPr>
            <p:extLst/>
          </p:nvPr>
        </p:nvGraphicFramePr>
        <p:xfrm>
          <a:off x="209545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1" name="Table 50">
            <a:extLst>
              <a:ext uri="{FF2B5EF4-FFF2-40B4-BE49-F238E27FC236}">
                <a16:creationId xmlns:a16="http://schemas.microsoft.com/office/drawing/2014/main" id="{1D5D0F63-FE14-A54B-B436-9B4F969387F0}"/>
              </a:ext>
            </a:extLst>
          </p:cNvPr>
          <p:cNvGraphicFramePr>
            <a:graphicFrameLocks noGrp="1"/>
          </p:cNvGraphicFramePr>
          <p:nvPr>
            <p:extLst>
              <p:ext uri="{D42A27DB-BD31-4B8C-83A1-F6EECF244321}">
                <p14:modId xmlns:p14="http://schemas.microsoft.com/office/powerpoint/2010/main" val="2999198928"/>
              </p:ext>
            </p:extLst>
          </p:nvPr>
        </p:nvGraphicFramePr>
        <p:xfrm>
          <a:off x="1459522" y="4439361"/>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sp>
        <p:nvSpPr>
          <p:cNvPr id="52" name="TextBox 51">
            <a:extLst>
              <a:ext uri="{FF2B5EF4-FFF2-40B4-BE49-F238E27FC236}">
                <a16:creationId xmlns:a16="http://schemas.microsoft.com/office/drawing/2014/main" id="{4EE0AD8F-8FA6-1F48-BB0B-41EF2E950080}"/>
              </a:ext>
            </a:extLst>
          </p:cNvPr>
          <p:cNvSpPr txBox="1"/>
          <p:nvPr/>
        </p:nvSpPr>
        <p:spPr>
          <a:xfrm>
            <a:off x="483736" y="4402290"/>
            <a:ext cx="918029" cy="441559"/>
          </a:xfrm>
          <a:prstGeom prst="rect">
            <a:avLst/>
          </a:prstGeom>
        </p:spPr>
        <p:txBody>
          <a:bodyPr vert="horz" wrap="square" lIns="91440" tIns="45720" rIns="91440" bIns="45720" rtlCol="0" anchor="t">
            <a:normAutofit fontScale="85000" lnSpcReduction="10000"/>
          </a:bodyPr>
          <a:lstStyle/>
          <a:p>
            <a:r>
              <a:rPr lang="sv-SE" sz="1600" b="1" dirty="0" err="1"/>
              <a:t>Level</a:t>
            </a:r>
            <a:r>
              <a:rPr lang="sv-SE" sz="1600" b="1" dirty="0"/>
              <a:t> n:</a:t>
            </a:r>
          </a:p>
        </p:txBody>
      </p:sp>
      <p:graphicFrame>
        <p:nvGraphicFramePr>
          <p:cNvPr id="53" name="Table 52">
            <a:extLst>
              <a:ext uri="{FF2B5EF4-FFF2-40B4-BE49-F238E27FC236}">
                <a16:creationId xmlns:a16="http://schemas.microsoft.com/office/drawing/2014/main" id="{932D197D-6C7E-1442-A4F3-04224D504223}"/>
              </a:ext>
            </a:extLst>
          </p:cNvPr>
          <p:cNvGraphicFramePr>
            <a:graphicFrameLocks noGrp="1"/>
          </p:cNvGraphicFramePr>
          <p:nvPr>
            <p:extLst>
              <p:ext uri="{D42A27DB-BD31-4B8C-83A1-F6EECF244321}">
                <p14:modId xmlns:p14="http://schemas.microsoft.com/office/powerpoint/2010/main" val="1231071361"/>
              </p:ext>
            </p:extLst>
          </p:nvPr>
        </p:nvGraphicFramePr>
        <p:xfrm>
          <a:off x="3692924"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75422797"/>
                  </a:ext>
                </a:extLst>
              </a:tr>
            </a:tbl>
          </a:graphicData>
        </a:graphic>
      </p:graphicFrame>
      <p:grpSp>
        <p:nvGrpSpPr>
          <p:cNvPr id="54" name="Group 53">
            <a:extLst>
              <a:ext uri="{FF2B5EF4-FFF2-40B4-BE49-F238E27FC236}">
                <a16:creationId xmlns:a16="http://schemas.microsoft.com/office/drawing/2014/main" id="{3EACC972-4E0B-634A-B5F7-2E47B7E8A6C1}"/>
              </a:ext>
            </a:extLst>
          </p:cNvPr>
          <p:cNvGrpSpPr>
            <a:grpSpLocks noChangeAspect="1"/>
          </p:cNvGrpSpPr>
          <p:nvPr/>
        </p:nvGrpSpPr>
        <p:grpSpPr>
          <a:xfrm>
            <a:off x="2825880" y="4548589"/>
            <a:ext cx="396583" cy="82590"/>
            <a:chOff x="4312098" y="4326059"/>
            <a:chExt cx="996381" cy="214411"/>
          </a:xfrm>
        </p:grpSpPr>
        <p:sp>
          <p:nvSpPr>
            <p:cNvPr id="55" name="Oval 54">
              <a:extLst>
                <a:ext uri="{FF2B5EF4-FFF2-40B4-BE49-F238E27FC236}">
                  <a16:creationId xmlns:a16="http://schemas.microsoft.com/office/drawing/2014/main" id="{ABD25D82-B866-E24E-A6AA-24C453797C80}"/>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Oval 55">
              <a:extLst>
                <a:ext uri="{FF2B5EF4-FFF2-40B4-BE49-F238E27FC236}">
                  <a16:creationId xmlns:a16="http://schemas.microsoft.com/office/drawing/2014/main" id="{192CA270-BBD4-8344-9A1F-917849587F46}"/>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Oval 56">
              <a:extLst>
                <a:ext uri="{FF2B5EF4-FFF2-40B4-BE49-F238E27FC236}">
                  <a16:creationId xmlns:a16="http://schemas.microsoft.com/office/drawing/2014/main" id="{DD4434FE-CD6B-4D49-82DF-0C4D0A234BF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58" name="Table 57">
            <a:extLst>
              <a:ext uri="{FF2B5EF4-FFF2-40B4-BE49-F238E27FC236}">
                <a16:creationId xmlns:a16="http://schemas.microsoft.com/office/drawing/2014/main" id="{3332D8A6-143D-D943-B43C-83DAFC785A9F}"/>
              </a:ext>
            </a:extLst>
          </p:cNvPr>
          <p:cNvGraphicFramePr>
            <a:graphicFrameLocks noGrp="1"/>
          </p:cNvGraphicFramePr>
          <p:nvPr>
            <p:extLst>
              <p:ext uri="{D42A27DB-BD31-4B8C-83A1-F6EECF244321}">
                <p14:modId xmlns:p14="http://schemas.microsoft.com/office/powerpoint/2010/main" val="3890891358"/>
              </p:ext>
            </p:extLst>
          </p:nvPr>
        </p:nvGraphicFramePr>
        <p:xfrm>
          <a:off x="176298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75422797"/>
                  </a:ext>
                </a:extLst>
              </a:tr>
            </a:tbl>
          </a:graphicData>
        </a:graphic>
      </p:graphicFrame>
      <p:graphicFrame>
        <p:nvGraphicFramePr>
          <p:cNvPr id="59" name="Table 58">
            <a:extLst>
              <a:ext uri="{FF2B5EF4-FFF2-40B4-BE49-F238E27FC236}">
                <a16:creationId xmlns:a16="http://schemas.microsoft.com/office/drawing/2014/main" id="{11A378C5-D030-724E-81B6-46F49D20058B}"/>
              </a:ext>
            </a:extLst>
          </p:cNvPr>
          <p:cNvGraphicFramePr>
            <a:graphicFrameLocks noGrp="1"/>
          </p:cNvGraphicFramePr>
          <p:nvPr>
            <p:extLst>
              <p:ext uri="{D42A27DB-BD31-4B8C-83A1-F6EECF244321}">
                <p14:modId xmlns:p14="http://schemas.microsoft.com/office/powerpoint/2010/main" val="2412578236"/>
              </p:ext>
            </p:extLst>
          </p:nvPr>
        </p:nvGraphicFramePr>
        <p:xfrm>
          <a:off x="207897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graphicFrame>
        <p:nvGraphicFramePr>
          <p:cNvPr id="60" name="Table 59">
            <a:extLst>
              <a:ext uri="{FF2B5EF4-FFF2-40B4-BE49-F238E27FC236}">
                <a16:creationId xmlns:a16="http://schemas.microsoft.com/office/drawing/2014/main" id="{B4CBDF2F-53E0-7E4A-91AC-9E4545653BC8}"/>
              </a:ext>
            </a:extLst>
          </p:cNvPr>
          <p:cNvGraphicFramePr>
            <a:graphicFrameLocks noGrp="1"/>
          </p:cNvGraphicFramePr>
          <p:nvPr>
            <p:extLst>
              <p:ext uri="{D42A27DB-BD31-4B8C-83A1-F6EECF244321}">
                <p14:modId xmlns:p14="http://schemas.microsoft.com/office/powerpoint/2010/main" val="715236825"/>
              </p:ext>
            </p:extLst>
          </p:nvPr>
        </p:nvGraphicFramePr>
        <p:xfrm>
          <a:off x="400856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975422797"/>
                  </a:ext>
                </a:extLst>
              </a:tr>
            </a:tbl>
          </a:graphicData>
        </a:graphic>
      </p:graphicFrame>
      <p:graphicFrame>
        <p:nvGraphicFramePr>
          <p:cNvPr id="61" name="Table 60">
            <a:extLst>
              <a:ext uri="{FF2B5EF4-FFF2-40B4-BE49-F238E27FC236}">
                <a16:creationId xmlns:a16="http://schemas.microsoft.com/office/drawing/2014/main" id="{DB4AA25E-081A-E346-845D-B010B8AFE80B}"/>
              </a:ext>
            </a:extLst>
          </p:cNvPr>
          <p:cNvGraphicFramePr>
            <a:graphicFrameLocks noGrp="1"/>
          </p:cNvGraphicFramePr>
          <p:nvPr>
            <p:extLst>
              <p:ext uri="{D42A27DB-BD31-4B8C-83A1-F6EECF244321}">
                <p14:modId xmlns:p14="http://schemas.microsoft.com/office/powerpoint/2010/main" val="3587007788"/>
              </p:ext>
            </p:extLst>
          </p:nvPr>
        </p:nvGraphicFramePr>
        <p:xfrm>
          <a:off x="432455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grpSp>
        <p:nvGrpSpPr>
          <p:cNvPr id="62" name="Group 61">
            <a:extLst>
              <a:ext uri="{FF2B5EF4-FFF2-40B4-BE49-F238E27FC236}">
                <a16:creationId xmlns:a16="http://schemas.microsoft.com/office/drawing/2014/main" id="{527D54C7-F180-0248-AB51-13BA91A76D19}"/>
              </a:ext>
            </a:extLst>
          </p:cNvPr>
          <p:cNvGrpSpPr>
            <a:grpSpLocks noChangeAspect="1"/>
          </p:cNvGrpSpPr>
          <p:nvPr/>
        </p:nvGrpSpPr>
        <p:grpSpPr>
          <a:xfrm rot="5400000">
            <a:off x="1326232" y="3208426"/>
            <a:ext cx="495439" cy="82590"/>
            <a:chOff x="4187914" y="4326057"/>
            <a:chExt cx="1244751" cy="214413"/>
          </a:xfrm>
        </p:grpSpPr>
        <p:sp>
          <p:nvSpPr>
            <p:cNvPr id="63" name="Oval 62">
              <a:extLst>
                <a:ext uri="{FF2B5EF4-FFF2-40B4-BE49-F238E27FC236}">
                  <a16:creationId xmlns:a16="http://schemas.microsoft.com/office/drawing/2014/main" id="{55B14272-A337-EA48-A977-0D8698F7CBC4}"/>
                </a:ext>
              </a:extLst>
            </p:cNvPr>
            <p:cNvSpPr/>
            <p:nvPr/>
          </p:nvSpPr>
          <p:spPr>
            <a:xfrm>
              <a:off x="4187914" y="4326062"/>
              <a:ext cx="214410" cy="2144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Oval 63">
              <a:extLst>
                <a:ext uri="{FF2B5EF4-FFF2-40B4-BE49-F238E27FC236}">
                  <a16:creationId xmlns:a16="http://schemas.microsoft.com/office/drawing/2014/main" id="{FB9EFC2C-0D5E-E943-9EA2-B15227374E2B}"/>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Oval 64">
              <a:extLst>
                <a:ext uri="{FF2B5EF4-FFF2-40B4-BE49-F238E27FC236}">
                  <a16:creationId xmlns:a16="http://schemas.microsoft.com/office/drawing/2014/main" id="{0D51E750-E05E-0A4D-B15B-D41DD1E6F9B7}"/>
                </a:ext>
              </a:extLst>
            </p:cNvPr>
            <p:cNvSpPr/>
            <p:nvPr/>
          </p:nvSpPr>
          <p:spPr>
            <a:xfrm>
              <a:off x="5218253" y="4326057"/>
              <a:ext cx="214412" cy="2144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6" name="TextBox 65">
            <a:extLst>
              <a:ext uri="{FF2B5EF4-FFF2-40B4-BE49-F238E27FC236}">
                <a16:creationId xmlns:a16="http://schemas.microsoft.com/office/drawing/2014/main" id="{2312F7A0-1656-9944-B262-B2EEFC53D541}"/>
              </a:ext>
            </a:extLst>
          </p:cNvPr>
          <p:cNvSpPr txBox="1"/>
          <p:nvPr/>
        </p:nvSpPr>
        <p:spPr>
          <a:xfrm>
            <a:off x="5658674" y="1545530"/>
            <a:ext cx="5104817" cy="3425125"/>
          </a:xfrm>
          <a:prstGeom prst="rect">
            <a:avLst/>
          </a:prstGeom>
        </p:spPr>
        <p:txBody>
          <a:bodyPr vert="horz" wrap="square" lIns="91440" tIns="45720" rIns="91440" bIns="45720" rtlCol="0" anchor="t">
            <a:normAutofit/>
          </a:bodyPr>
          <a:lstStyle/>
          <a:p>
            <a:pPr>
              <a:lnSpc>
                <a:spcPct val="150000"/>
              </a:lnSpc>
            </a:pPr>
            <a:r>
              <a:rPr lang="sv-SE" dirty="0"/>
              <a:t>Construction </a:t>
            </a:r>
            <a:r>
              <a:rPr lang="sv-SE" dirty="0" err="1"/>
              <a:t>algorithm</a:t>
            </a:r>
            <a:r>
              <a:rPr lang="sv-SE" dirty="0"/>
              <a:t>:</a:t>
            </a:r>
          </a:p>
          <a:p>
            <a:pPr marL="342900" indent="-342900">
              <a:lnSpc>
                <a:spcPct val="150000"/>
              </a:lnSpc>
              <a:buFont typeface="Arial" panose="020B0604020202020204" pitchFamily="34" charset="0"/>
              <a:buChar char="•"/>
            </a:pPr>
            <a:r>
              <a:rPr lang="sv-SE" dirty="0"/>
              <a:t>For </a:t>
            </a:r>
            <a:r>
              <a:rPr lang="sv-SE" dirty="0" err="1"/>
              <a:t>each</a:t>
            </a:r>
            <a:r>
              <a:rPr lang="sv-SE" dirty="0"/>
              <a:t> </a:t>
            </a:r>
            <a:r>
              <a:rPr lang="sv-SE" dirty="0" err="1"/>
              <a:t>level</a:t>
            </a:r>
            <a:r>
              <a:rPr lang="sv-SE" dirty="0"/>
              <a:t>, </a:t>
            </a:r>
            <a:r>
              <a:rPr lang="sv-SE" dirty="0" err="1"/>
              <a:t>bottom-up</a:t>
            </a:r>
            <a:r>
              <a:rPr lang="sv-SE" dirty="0"/>
              <a:t>:</a:t>
            </a:r>
          </a:p>
          <a:p>
            <a:pPr marL="800100" lvl="1" indent="-342900">
              <a:lnSpc>
                <a:spcPct val="150000"/>
              </a:lnSpc>
              <a:buFont typeface="Arial" panose="020B0604020202020204" pitchFamily="34" charset="0"/>
              <a:buChar char="•"/>
            </a:pPr>
            <a:r>
              <a:rPr lang="sv-SE" b="1" dirty="0"/>
              <a:t>Sort the list </a:t>
            </a:r>
            <a:r>
              <a:rPr lang="sv-SE" b="1" dirty="0" err="1"/>
              <a:t>of</a:t>
            </a:r>
            <a:r>
              <a:rPr lang="sv-SE" b="1" dirty="0"/>
              <a:t> </a:t>
            </a:r>
            <a:r>
              <a:rPr lang="sv-SE" b="1" dirty="0" err="1"/>
              <a:t>nodes</a:t>
            </a:r>
            <a:endParaRPr lang="sv-SE" b="1" dirty="0"/>
          </a:p>
          <a:p>
            <a:pPr marL="1257300" lvl="2" indent="-342900">
              <a:lnSpc>
                <a:spcPct val="150000"/>
              </a:lnSpc>
              <a:buFont typeface="Arial" panose="020B0604020202020204" pitchFamily="34" charset="0"/>
              <a:buChar char="•"/>
            </a:pPr>
            <a:r>
              <a:rPr lang="sv-SE" dirty="0" err="1"/>
              <a:t>E.g</a:t>
            </a:r>
            <a:r>
              <a:rPr lang="sv-SE" dirty="0"/>
              <a:t>., </a:t>
            </a:r>
            <a:r>
              <a:rPr lang="sv-SE" dirty="0" err="1"/>
              <a:t>key</a:t>
            </a:r>
            <a:r>
              <a:rPr lang="sv-SE" dirty="0"/>
              <a:t> = the </a:t>
            </a:r>
            <a:r>
              <a:rPr lang="sv-SE" dirty="0" err="1"/>
              <a:t>node’s</a:t>
            </a:r>
            <a:r>
              <a:rPr lang="sv-SE" dirty="0"/>
              <a:t> bytes</a:t>
            </a:r>
          </a:p>
          <a:p>
            <a:pPr marL="800100" lvl="1" indent="-342900">
              <a:lnSpc>
                <a:spcPct val="150000"/>
              </a:lnSpc>
              <a:buFont typeface="Arial" panose="020B0604020202020204" pitchFamily="34" charset="0"/>
              <a:buChar char="•"/>
            </a:pPr>
            <a:r>
              <a:rPr lang="sv-SE" dirty="0" err="1"/>
              <a:t>Remove</a:t>
            </a:r>
            <a:r>
              <a:rPr lang="sv-SE" dirty="0"/>
              <a:t> </a:t>
            </a:r>
            <a:r>
              <a:rPr lang="sv-SE" dirty="0" err="1"/>
              <a:t>duplicates</a:t>
            </a:r>
            <a:r>
              <a:rPr lang="sv-SE" dirty="0"/>
              <a:t> and </a:t>
            </a:r>
            <a:br>
              <a:rPr lang="sv-SE" dirty="0"/>
            </a:br>
            <a:r>
              <a:rPr lang="sv-SE" dirty="0" err="1"/>
              <a:t>update</a:t>
            </a:r>
            <a:r>
              <a:rPr lang="sv-SE" dirty="0"/>
              <a:t> </a:t>
            </a:r>
            <a:r>
              <a:rPr lang="sv-SE" dirty="0" err="1"/>
              <a:t>parents</a:t>
            </a:r>
            <a:r>
              <a:rPr lang="sv-SE" dirty="0"/>
              <a:t>’ </a:t>
            </a:r>
            <a:r>
              <a:rPr lang="sv-SE" dirty="0" err="1"/>
              <a:t>child</a:t>
            </a:r>
            <a:r>
              <a:rPr lang="sv-SE" dirty="0"/>
              <a:t> </a:t>
            </a:r>
            <a:r>
              <a:rPr lang="sv-SE" dirty="0" err="1"/>
              <a:t>indices</a:t>
            </a:r>
            <a:endParaRPr lang="sv-SE" dirty="0"/>
          </a:p>
          <a:p>
            <a:pPr>
              <a:lnSpc>
                <a:spcPct val="150000"/>
              </a:lnSpc>
            </a:pPr>
            <a:r>
              <a:rPr lang="sv-SE" dirty="0" err="1"/>
              <a:t>Done</a:t>
            </a:r>
            <a:r>
              <a:rPr lang="sv-SE" dirty="0"/>
              <a:t>!</a:t>
            </a:r>
          </a:p>
        </p:txBody>
      </p:sp>
    </p:spTree>
    <p:extLst>
      <p:ext uri="{BB962C8B-B14F-4D97-AF65-F5344CB8AC3E}">
        <p14:creationId xmlns:p14="http://schemas.microsoft.com/office/powerpoint/2010/main" val="4168559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81CC-87BF-B742-A7A2-FB4298AF14DB}"/>
              </a:ext>
            </a:extLst>
          </p:cNvPr>
          <p:cNvSpPr>
            <a:spLocks noGrp="1"/>
          </p:cNvSpPr>
          <p:nvPr>
            <p:ph type="title"/>
          </p:nvPr>
        </p:nvSpPr>
        <p:spPr/>
        <p:txBody>
          <a:bodyPr/>
          <a:lstStyle/>
          <a:p>
            <a:r>
              <a:rPr lang="sv-SE" dirty="0"/>
              <a:t>SVO → DAG </a:t>
            </a:r>
            <a:r>
              <a:rPr lang="sv-SE" dirty="0" err="1"/>
              <a:t>construction</a:t>
            </a:r>
            <a:endParaRPr lang="sv-SE" dirty="0"/>
          </a:p>
        </p:txBody>
      </p:sp>
      <p:sp>
        <p:nvSpPr>
          <p:cNvPr id="3" name="Content Placeholder 2">
            <a:extLst>
              <a:ext uri="{FF2B5EF4-FFF2-40B4-BE49-F238E27FC236}">
                <a16:creationId xmlns:a16="http://schemas.microsoft.com/office/drawing/2014/main" id="{7D2F6291-EC4B-8741-8222-115E33E4E857}"/>
              </a:ext>
            </a:extLst>
          </p:cNvPr>
          <p:cNvSpPr>
            <a:spLocks noGrp="1"/>
          </p:cNvSpPr>
          <p:nvPr>
            <p:ph idx="1"/>
          </p:nvPr>
        </p:nvSpPr>
        <p:spPr/>
        <p:txBody>
          <a:bodyPr/>
          <a:lstStyle/>
          <a:p>
            <a:r>
              <a:rPr lang="sv-SE" dirty="0"/>
              <a:t>SVO:</a:t>
            </a:r>
          </a:p>
        </p:txBody>
      </p:sp>
      <p:sp>
        <p:nvSpPr>
          <p:cNvPr id="4" name="Footer Placeholder 3">
            <a:extLst>
              <a:ext uri="{FF2B5EF4-FFF2-40B4-BE49-F238E27FC236}">
                <a16:creationId xmlns:a16="http://schemas.microsoft.com/office/drawing/2014/main" id="{64ED09FB-0B64-A04B-A3CB-419706416122}"/>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AE206B2-4409-2148-89C8-629FD317391E}"/>
              </a:ext>
            </a:extLst>
          </p:cNvPr>
          <p:cNvSpPr>
            <a:spLocks noGrp="1"/>
          </p:cNvSpPr>
          <p:nvPr>
            <p:ph type="sldNum" sz="quarter" idx="12"/>
          </p:nvPr>
        </p:nvSpPr>
        <p:spPr/>
        <p:txBody>
          <a:bodyPr/>
          <a:lstStyle/>
          <a:p>
            <a:fld id="{7AD14076-261D-44E2-B486-4068BDBB861D}" type="slidenum">
              <a:rPr lang="en-US" smtClean="0"/>
              <a:pPr/>
              <a:t>25</a:t>
            </a:fld>
            <a:endParaRPr lang="en-US"/>
          </a:p>
        </p:txBody>
      </p:sp>
      <p:grpSp>
        <p:nvGrpSpPr>
          <p:cNvPr id="6" name="Group 5">
            <a:extLst>
              <a:ext uri="{FF2B5EF4-FFF2-40B4-BE49-F238E27FC236}">
                <a16:creationId xmlns:a16="http://schemas.microsoft.com/office/drawing/2014/main" id="{5745333F-FEC0-2242-B2A1-0E7A9A78E820}"/>
              </a:ext>
            </a:extLst>
          </p:cNvPr>
          <p:cNvGrpSpPr/>
          <p:nvPr/>
        </p:nvGrpSpPr>
        <p:grpSpPr>
          <a:xfrm>
            <a:off x="9703264" y="845895"/>
            <a:ext cx="2359895" cy="798422"/>
            <a:chOff x="8977516" y="935327"/>
            <a:chExt cx="2359895" cy="798422"/>
          </a:xfrm>
        </p:grpSpPr>
        <p:sp>
          <p:nvSpPr>
            <p:cNvPr id="7" name="Oval 6">
              <a:extLst>
                <a:ext uri="{FF2B5EF4-FFF2-40B4-BE49-F238E27FC236}">
                  <a16:creationId xmlns:a16="http://schemas.microsoft.com/office/drawing/2014/main" id="{8EBF8CBD-49D5-EC46-AC9E-1962F7538553}"/>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Oval 7">
              <a:extLst>
                <a:ext uri="{FF2B5EF4-FFF2-40B4-BE49-F238E27FC236}">
                  <a16:creationId xmlns:a16="http://schemas.microsoft.com/office/drawing/2014/main" id="{0004AF16-BA1D-C743-A1C2-C9C25981B05F}"/>
                </a:ext>
              </a:extLst>
            </p:cNvPr>
            <p:cNvSpPr/>
            <p:nvPr/>
          </p:nvSpPr>
          <p:spPr>
            <a:xfrm>
              <a:off x="10212712"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Straight Arrow Connector 8">
              <a:extLst>
                <a:ext uri="{FF2B5EF4-FFF2-40B4-BE49-F238E27FC236}">
                  <a16:creationId xmlns:a16="http://schemas.microsoft.com/office/drawing/2014/main" id="{B05E3482-B700-3E4E-8F67-775ED29C2C6E}"/>
                </a:ext>
              </a:extLst>
            </p:cNvPr>
            <p:cNvCxnSpPr>
              <a:cxnSpLocks/>
              <a:stCxn id="7" idx="4"/>
              <a:endCxn id="13"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FDE564C-D56F-B146-8218-2A882C47ABD1}"/>
                </a:ext>
              </a:extLst>
            </p:cNvPr>
            <p:cNvSpPr/>
            <p:nvPr/>
          </p:nvSpPr>
          <p:spPr>
            <a:xfrm>
              <a:off x="10521511"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10">
              <a:extLst>
                <a:ext uri="{FF2B5EF4-FFF2-40B4-BE49-F238E27FC236}">
                  <a16:creationId xmlns:a16="http://schemas.microsoft.com/office/drawing/2014/main" id="{EDF838CC-34E5-6642-9368-02B270A41535}"/>
                </a:ext>
              </a:extLst>
            </p:cNvPr>
            <p:cNvSpPr/>
            <p:nvPr/>
          </p:nvSpPr>
          <p:spPr>
            <a:xfrm>
              <a:off x="10830310"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a:extLst>
                <a:ext uri="{FF2B5EF4-FFF2-40B4-BE49-F238E27FC236}">
                  <a16:creationId xmlns:a16="http://schemas.microsoft.com/office/drawing/2014/main" id="{E87F657D-020D-7A4F-B559-710A70F14091}"/>
                </a:ext>
              </a:extLst>
            </p:cNvPr>
            <p:cNvSpPr/>
            <p:nvPr/>
          </p:nvSpPr>
          <p:spPr>
            <a:xfrm>
              <a:off x="11139107"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a:extLst>
                <a:ext uri="{FF2B5EF4-FFF2-40B4-BE49-F238E27FC236}">
                  <a16:creationId xmlns:a16="http://schemas.microsoft.com/office/drawing/2014/main" id="{F69A2B1B-9993-584F-87D9-5BE0022A9761}"/>
                </a:ext>
              </a:extLst>
            </p:cNvPr>
            <p:cNvSpPr/>
            <p:nvPr/>
          </p:nvSpPr>
          <p:spPr>
            <a:xfrm>
              <a:off x="8977516"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13">
              <a:extLst>
                <a:ext uri="{FF2B5EF4-FFF2-40B4-BE49-F238E27FC236}">
                  <a16:creationId xmlns:a16="http://schemas.microsoft.com/office/drawing/2014/main" id="{175DC243-9C29-9640-8883-47C5BB6B16D3}"/>
                </a:ext>
              </a:extLst>
            </p:cNvPr>
            <p:cNvSpPr/>
            <p:nvPr/>
          </p:nvSpPr>
          <p:spPr>
            <a:xfrm>
              <a:off x="9286315"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14">
              <a:extLst>
                <a:ext uri="{FF2B5EF4-FFF2-40B4-BE49-F238E27FC236}">
                  <a16:creationId xmlns:a16="http://schemas.microsoft.com/office/drawing/2014/main" id="{F3AF33AB-A2A9-1A4A-8814-796271EB4E03}"/>
                </a:ext>
              </a:extLst>
            </p:cNvPr>
            <p:cNvSpPr/>
            <p:nvPr/>
          </p:nvSpPr>
          <p:spPr>
            <a:xfrm>
              <a:off x="9595114"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15">
              <a:extLst>
                <a:ext uri="{FF2B5EF4-FFF2-40B4-BE49-F238E27FC236}">
                  <a16:creationId xmlns:a16="http://schemas.microsoft.com/office/drawing/2014/main" id="{C9640373-9343-5045-AADE-682E8E5280AE}"/>
                </a:ext>
              </a:extLst>
            </p:cNvPr>
            <p:cNvSpPr/>
            <p:nvPr/>
          </p:nvSpPr>
          <p:spPr>
            <a:xfrm>
              <a:off x="9903913"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a:extLst>
                <a:ext uri="{FF2B5EF4-FFF2-40B4-BE49-F238E27FC236}">
                  <a16:creationId xmlns:a16="http://schemas.microsoft.com/office/drawing/2014/main" id="{37D1F784-AD45-4B48-9394-BAD936F8483C}"/>
                </a:ext>
              </a:extLst>
            </p:cNvPr>
            <p:cNvCxnSpPr>
              <a:cxnSpLocks/>
              <a:stCxn id="7" idx="4"/>
              <a:endCxn id="14"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491ADE-526B-BA49-825B-DFBAA49F6236}"/>
                </a:ext>
              </a:extLst>
            </p:cNvPr>
            <p:cNvCxnSpPr>
              <a:cxnSpLocks/>
              <a:stCxn id="7" idx="4"/>
              <a:endCxn id="15"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F638020-3770-DF42-A113-F23BC9F371BA}"/>
                </a:ext>
              </a:extLst>
            </p:cNvPr>
            <p:cNvCxnSpPr>
              <a:cxnSpLocks/>
              <a:stCxn id="7" idx="4"/>
              <a:endCxn id="16"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58E7CE-8D44-4047-B050-BF321CFFFEDE}"/>
                </a:ext>
              </a:extLst>
            </p:cNvPr>
            <p:cNvCxnSpPr>
              <a:cxnSpLocks/>
              <a:stCxn id="7" idx="4"/>
              <a:endCxn id="8"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C7C3A2-8BF2-0942-BD6A-E5A71CD41D23}"/>
                </a:ext>
              </a:extLst>
            </p:cNvPr>
            <p:cNvCxnSpPr>
              <a:cxnSpLocks/>
              <a:stCxn id="7" idx="4"/>
              <a:endCxn id="10"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BFC52E-E475-A04A-8BD7-4A5E0CD7A323}"/>
                </a:ext>
              </a:extLst>
            </p:cNvPr>
            <p:cNvCxnSpPr>
              <a:cxnSpLocks/>
              <a:stCxn id="7"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BDB5CFD-4649-D94C-A98E-AC7439F117D3}"/>
                </a:ext>
              </a:extLst>
            </p:cNvPr>
            <p:cNvCxnSpPr>
              <a:cxnSpLocks/>
              <a:stCxn id="7" idx="4"/>
              <a:endCxn id="12"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7A309FE-2A80-BC44-BE39-D1E66FFAF528}"/>
              </a:ext>
            </a:extLst>
          </p:cNvPr>
          <p:cNvSpPr/>
          <p:nvPr/>
        </p:nvSpPr>
        <p:spPr>
          <a:xfrm>
            <a:off x="10640052" y="680505"/>
            <a:ext cx="507103" cy="518102"/>
          </a:xfrm>
          <a:prstGeom prst="ellipse">
            <a:avLst/>
          </a:prstGeom>
          <a:solidFill>
            <a:srgbClr val="92D05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Box 24">
            <a:extLst>
              <a:ext uri="{FF2B5EF4-FFF2-40B4-BE49-F238E27FC236}">
                <a16:creationId xmlns:a16="http://schemas.microsoft.com/office/drawing/2014/main" id="{E730AD07-27ED-2B4B-AFD2-42AA55EC1EFD}"/>
              </a:ext>
            </a:extLst>
          </p:cNvPr>
          <p:cNvSpPr txBox="1"/>
          <p:nvPr/>
        </p:nvSpPr>
        <p:spPr>
          <a:xfrm>
            <a:off x="9267569" y="674046"/>
            <a:ext cx="751494" cy="385598"/>
          </a:xfrm>
          <a:prstGeom prst="rect">
            <a:avLst/>
          </a:prstGeom>
        </p:spPr>
        <p:txBody>
          <a:bodyPr vert="horz" wrap="square" lIns="91440" tIns="45720" rIns="91440" bIns="45720" rtlCol="0" anchor="t">
            <a:normAutofit fontScale="77500" lnSpcReduction="20000"/>
          </a:bodyPr>
          <a:lstStyle/>
          <a:p>
            <a:r>
              <a:rPr lang="sv-SE" dirty="0">
                <a:solidFill>
                  <a:srgbClr val="00B050"/>
                </a:solidFill>
              </a:rPr>
              <a:t>1</a:t>
            </a:r>
            <a:r>
              <a:rPr lang="sv-SE" dirty="0">
                <a:solidFill>
                  <a:srgbClr val="92D050"/>
                </a:solidFill>
              </a:rPr>
              <a:t> </a:t>
            </a:r>
            <a:r>
              <a:rPr lang="sv-SE" dirty="0" err="1">
                <a:solidFill>
                  <a:srgbClr val="00B050"/>
                </a:solidFill>
              </a:rPr>
              <a:t>node</a:t>
            </a:r>
            <a:endParaRPr lang="sv-SE" dirty="0">
              <a:solidFill>
                <a:srgbClr val="00B050"/>
              </a:solidFill>
            </a:endParaRPr>
          </a:p>
        </p:txBody>
      </p:sp>
      <p:cxnSp>
        <p:nvCxnSpPr>
          <p:cNvPr id="27" name="Straight Arrow Connector 26">
            <a:extLst>
              <a:ext uri="{FF2B5EF4-FFF2-40B4-BE49-F238E27FC236}">
                <a16:creationId xmlns:a16="http://schemas.microsoft.com/office/drawing/2014/main" id="{035ED424-BF83-744E-95F1-3F12594CF594}"/>
              </a:ext>
            </a:extLst>
          </p:cNvPr>
          <p:cNvCxnSpPr>
            <a:stCxn id="25" idx="3"/>
            <a:endCxn id="24" idx="2"/>
          </p:cNvCxnSpPr>
          <p:nvPr/>
        </p:nvCxnSpPr>
        <p:spPr>
          <a:xfrm>
            <a:off x="10019063" y="866845"/>
            <a:ext cx="620989" cy="7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1AC11A70-04E7-8B48-AD20-02EFE7D081B7}"/>
              </a:ext>
            </a:extLst>
          </p:cNvPr>
          <p:cNvGraphicFramePr>
            <a:graphicFrameLocks noGrp="1"/>
          </p:cNvGraphicFramePr>
          <p:nvPr>
            <p:extLst/>
          </p:nvPr>
        </p:nvGraphicFramePr>
        <p:xfrm>
          <a:off x="1459522" y="1975853"/>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4" name="TextBox 33">
            <a:extLst>
              <a:ext uri="{FF2B5EF4-FFF2-40B4-BE49-F238E27FC236}">
                <a16:creationId xmlns:a16="http://schemas.microsoft.com/office/drawing/2014/main" id="{5D12F037-E70A-2F4B-B023-D44DF88E3C3F}"/>
              </a:ext>
            </a:extLst>
          </p:cNvPr>
          <p:cNvSpPr txBox="1"/>
          <p:nvPr/>
        </p:nvSpPr>
        <p:spPr>
          <a:xfrm>
            <a:off x="483737" y="1938782"/>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0:</a:t>
            </a:r>
          </a:p>
        </p:txBody>
      </p:sp>
      <p:graphicFrame>
        <p:nvGraphicFramePr>
          <p:cNvPr id="35" name="Table 34">
            <a:extLst>
              <a:ext uri="{FF2B5EF4-FFF2-40B4-BE49-F238E27FC236}">
                <a16:creationId xmlns:a16="http://schemas.microsoft.com/office/drawing/2014/main" id="{518405E1-AE52-3440-99B3-1FA7A5493924}"/>
              </a:ext>
            </a:extLst>
          </p:cNvPr>
          <p:cNvGraphicFramePr>
            <a:graphicFrameLocks noGrp="1"/>
          </p:cNvGraphicFramePr>
          <p:nvPr>
            <p:extLst/>
          </p:nvPr>
        </p:nvGraphicFramePr>
        <p:xfrm>
          <a:off x="1471879" y="2512459"/>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6" name="TextBox 35">
            <a:extLst>
              <a:ext uri="{FF2B5EF4-FFF2-40B4-BE49-F238E27FC236}">
                <a16:creationId xmlns:a16="http://schemas.microsoft.com/office/drawing/2014/main" id="{589B3C9A-A27F-8248-B148-B9CFB2A1F9E9}"/>
              </a:ext>
            </a:extLst>
          </p:cNvPr>
          <p:cNvSpPr txBox="1"/>
          <p:nvPr/>
        </p:nvSpPr>
        <p:spPr>
          <a:xfrm>
            <a:off x="483737" y="2475388"/>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1:</a:t>
            </a:r>
          </a:p>
        </p:txBody>
      </p:sp>
      <p:graphicFrame>
        <p:nvGraphicFramePr>
          <p:cNvPr id="37" name="Table 36">
            <a:extLst>
              <a:ext uri="{FF2B5EF4-FFF2-40B4-BE49-F238E27FC236}">
                <a16:creationId xmlns:a16="http://schemas.microsoft.com/office/drawing/2014/main" id="{0D404A63-0E42-3546-B13C-78930BA65959}"/>
              </a:ext>
            </a:extLst>
          </p:cNvPr>
          <p:cNvGraphicFramePr>
            <a:graphicFrameLocks noGrp="1"/>
          </p:cNvGraphicFramePr>
          <p:nvPr>
            <p:extLst/>
          </p:nvPr>
        </p:nvGraphicFramePr>
        <p:xfrm>
          <a:off x="2476896" y="251657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38" name="Group 37">
            <a:extLst>
              <a:ext uri="{FF2B5EF4-FFF2-40B4-BE49-F238E27FC236}">
                <a16:creationId xmlns:a16="http://schemas.microsoft.com/office/drawing/2014/main" id="{AA16B280-CAA1-B240-941E-EE438D5724A9}"/>
              </a:ext>
            </a:extLst>
          </p:cNvPr>
          <p:cNvGrpSpPr>
            <a:grpSpLocks noChangeAspect="1"/>
          </p:cNvGrpSpPr>
          <p:nvPr/>
        </p:nvGrpSpPr>
        <p:grpSpPr>
          <a:xfrm>
            <a:off x="1890508" y="2598827"/>
            <a:ext cx="396583" cy="82590"/>
            <a:chOff x="4312098" y="4326059"/>
            <a:chExt cx="996381" cy="214411"/>
          </a:xfrm>
        </p:grpSpPr>
        <p:sp>
          <p:nvSpPr>
            <p:cNvPr id="39" name="Oval 38">
              <a:extLst>
                <a:ext uri="{FF2B5EF4-FFF2-40B4-BE49-F238E27FC236}">
                  <a16:creationId xmlns:a16="http://schemas.microsoft.com/office/drawing/2014/main" id="{77AEDFAB-4906-3144-8094-39FF27AA7174}"/>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Oval 39">
              <a:extLst>
                <a:ext uri="{FF2B5EF4-FFF2-40B4-BE49-F238E27FC236}">
                  <a16:creationId xmlns:a16="http://schemas.microsoft.com/office/drawing/2014/main" id="{074AC0CF-7C09-AA48-8184-EC52B12E7BD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Oval 40">
              <a:extLst>
                <a:ext uri="{FF2B5EF4-FFF2-40B4-BE49-F238E27FC236}">
                  <a16:creationId xmlns:a16="http://schemas.microsoft.com/office/drawing/2014/main" id="{A80F945A-DF0B-C94C-9CD4-943DF21D34C1}"/>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2" name="Table 41">
            <a:extLst>
              <a:ext uri="{FF2B5EF4-FFF2-40B4-BE49-F238E27FC236}">
                <a16:creationId xmlns:a16="http://schemas.microsoft.com/office/drawing/2014/main" id="{A06ED33E-9CDB-BD4E-BE67-2493A3121B57}"/>
              </a:ext>
            </a:extLst>
          </p:cNvPr>
          <p:cNvGraphicFramePr>
            <a:graphicFrameLocks noGrp="1"/>
          </p:cNvGraphicFramePr>
          <p:nvPr>
            <p:extLst/>
          </p:nvPr>
        </p:nvGraphicFramePr>
        <p:xfrm>
          <a:off x="1475995" y="3814042"/>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43" name="TextBox 42">
            <a:extLst>
              <a:ext uri="{FF2B5EF4-FFF2-40B4-BE49-F238E27FC236}">
                <a16:creationId xmlns:a16="http://schemas.microsoft.com/office/drawing/2014/main" id="{BF974685-216E-7548-A9C4-369D7E371764}"/>
              </a:ext>
            </a:extLst>
          </p:cNvPr>
          <p:cNvSpPr txBox="1"/>
          <p:nvPr/>
        </p:nvSpPr>
        <p:spPr>
          <a:xfrm>
            <a:off x="483737" y="3776971"/>
            <a:ext cx="978271" cy="407574"/>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n-1:</a:t>
            </a:r>
          </a:p>
        </p:txBody>
      </p:sp>
      <p:graphicFrame>
        <p:nvGraphicFramePr>
          <p:cNvPr id="44" name="Table 43">
            <a:extLst>
              <a:ext uri="{FF2B5EF4-FFF2-40B4-BE49-F238E27FC236}">
                <a16:creationId xmlns:a16="http://schemas.microsoft.com/office/drawing/2014/main" id="{1F8B5783-3EF4-FD45-A075-E56BA727A82E}"/>
              </a:ext>
            </a:extLst>
          </p:cNvPr>
          <p:cNvGraphicFramePr>
            <a:graphicFrameLocks noGrp="1"/>
          </p:cNvGraphicFramePr>
          <p:nvPr>
            <p:extLst/>
          </p:nvPr>
        </p:nvGraphicFramePr>
        <p:xfrm>
          <a:off x="3297980"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45" name="Group 44">
            <a:extLst>
              <a:ext uri="{FF2B5EF4-FFF2-40B4-BE49-F238E27FC236}">
                <a16:creationId xmlns:a16="http://schemas.microsoft.com/office/drawing/2014/main" id="{94AD23B3-7B68-404F-9D1D-D32C47BD0D0C}"/>
              </a:ext>
            </a:extLst>
          </p:cNvPr>
          <p:cNvGrpSpPr>
            <a:grpSpLocks noChangeAspect="1"/>
          </p:cNvGrpSpPr>
          <p:nvPr/>
        </p:nvGrpSpPr>
        <p:grpSpPr>
          <a:xfrm>
            <a:off x="2681713" y="3923270"/>
            <a:ext cx="396583" cy="82590"/>
            <a:chOff x="4312098" y="4326059"/>
            <a:chExt cx="996381" cy="214411"/>
          </a:xfrm>
        </p:grpSpPr>
        <p:sp>
          <p:nvSpPr>
            <p:cNvPr id="46" name="Oval 45">
              <a:extLst>
                <a:ext uri="{FF2B5EF4-FFF2-40B4-BE49-F238E27FC236}">
                  <a16:creationId xmlns:a16="http://schemas.microsoft.com/office/drawing/2014/main" id="{30BCE440-8CC7-564A-9DFD-0EEB2DB3FA2B}"/>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Oval 46">
              <a:extLst>
                <a:ext uri="{FF2B5EF4-FFF2-40B4-BE49-F238E27FC236}">
                  <a16:creationId xmlns:a16="http://schemas.microsoft.com/office/drawing/2014/main" id="{78B5653F-4376-E14D-9D2B-608060B598B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Oval 47">
              <a:extLst>
                <a:ext uri="{FF2B5EF4-FFF2-40B4-BE49-F238E27FC236}">
                  <a16:creationId xmlns:a16="http://schemas.microsoft.com/office/drawing/2014/main" id="{53816823-4638-7347-91F0-6D5EA75986A4}"/>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9" name="Table 48">
            <a:extLst>
              <a:ext uri="{FF2B5EF4-FFF2-40B4-BE49-F238E27FC236}">
                <a16:creationId xmlns:a16="http://schemas.microsoft.com/office/drawing/2014/main" id="{3E94691D-F8D7-554D-8460-739619D83959}"/>
              </a:ext>
            </a:extLst>
          </p:cNvPr>
          <p:cNvGraphicFramePr>
            <a:graphicFrameLocks noGrp="1"/>
          </p:cNvGraphicFramePr>
          <p:nvPr>
            <p:extLst/>
          </p:nvPr>
        </p:nvGraphicFramePr>
        <p:xfrm>
          <a:off x="177946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0" name="Table 49">
            <a:extLst>
              <a:ext uri="{FF2B5EF4-FFF2-40B4-BE49-F238E27FC236}">
                <a16:creationId xmlns:a16="http://schemas.microsoft.com/office/drawing/2014/main" id="{BAEBCAD8-98AE-6C46-B0D4-AC751A28CD7C}"/>
              </a:ext>
            </a:extLst>
          </p:cNvPr>
          <p:cNvGraphicFramePr>
            <a:graphicFrameLocks noGrp="1"/>
          </p:cNvGraphicFramePr>
          <p:nvPr>
            <p:extLst/>
          </p:nvPr>
        </p:nvGraphicFramePr>
        <p:xfrm>
          <a:off x="209545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1" name="Table 50">
            <a:extLst>
              <a:ext uri="{FF2B5EF4-FFF2-40B4-BE49-F238E27FC236}">
                <a16:creationId xmlns:a16="http://schemas.microsoft.com/office/drawing/2014/main" id="{1D5D0F63-FE14-A54B-B436-9B4F969387F0}"/>
              </a:ext>
            </a:extLst>
          </p:cNvPr>
          <p:cNvGraphicFramePr>
            <a:graphicFrameLocks noGrp="1"/>
          </p:cNvGraphicFramePr>
          <p:nvPr>
            <p:extLst/>
          </p:nvPr>
        </p:nvGraphicFramePr>
        <p:xfrm>
          <a:off x="1459522" y="4439361"/>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sp>
        <p:nvSpPr>
          <p:cNvPr id="52" name="TextBox 51">
            <a:extLst>
              <a:ext uri="{FF2B5EF4-FFF2-40B4-BE49-F238E27FC236}">
                <a16:creationId xmlns:a16="http://schemas.microsoft.com/office/drawing/2014/main" id="{4EE0AD8F-8FA6-1F48-BB0B-41EF2E950080}"/>
              </a:ext>
            </a:extLst>
          </p:cNvPr>
          <p:cNvSpPr txBox="1"/>
          <p:nvPr/>
        </p:nvSpPr>
        <p:spPr>
          <a:xfrm>
            <a:off x="483736" y="4402290"/>
            <a:ext cx="918029" cy="441559"/>
          </a:xfrm>
          <a:prstGeom prst="rect">
            <a:avLst/>
          </a:prstGeom>
        </p:spPr>
        <p:txBody>
          <a:bodyPr vert="horz" wrap="square" lIns="91440" tIns="45720" rIns="91440" bIns="45720" rtlCol="0" anchor="t">
            <a:normAutofit fontScale="85000" lnSpcReduction="10000"/>
          </a:bodyPr>
          <a:lstStyle/>
          <a:p>
            <a:r>
              <a:rPr lang="sv-SE" sz="1600" b="1" dirty="0" err="1"/>
              <a:t>Level</a:t>
            </a:r>
            <a:r>
              <a:rPr lang="sv-SE" sz="1600" b="1" dirty="0"/>
              <a:t> n:</a:t>
            </a:r>
          </a:p>
        </p:txBody>
      </p:sp>
      <p:graphicFrame>
        <p:nvGraphicFramePr>
          <p:cNvPr id="53" name="Table 52">
            <a:extLst>
              <a:ext uri="{FF2B5EF4-FFF2-40B4-BE49-F238E27FC236}">
                <a16:creationId xmlns:a16="http://schemas.microsoft.com/office/drawing/2014/main" id="{932D197D-6C7E-1442-A4F3-04224D504223}"/>
              </a:ext>
            </a:extLst>
          </p:cNvPr>
          <p:cNvGraphicFramePr>
            <a:graphicFrameLocks noGrp="1"/>
          </p:cNvGraphicFramePr>
          <p:nvPr>
            <p:extLst/>
          </p:nvPr>
        </p:nvGraphicFramePr>
        <p:xfrm>
          <a:off x="3692924"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75422797"/>
                  </a:ext>
                </a:extLst>
              </a:tr>
            </a:tbl>
          </a:graphicData>
        </a:graphic>
      </p:graphicFrame>
      <p:grpSp>
        <p:nvGrpSpPr>
          <p:cNvPr id="54" name="Group 53">
            <a:extLst>
              <a:ext uri="{FF2B5EF4-FFF2-40B4-BE49-F238E27FC236}">
                <a16:creationId xmlns:a16="http://schemas.microsoft.com/office/drawing/2014/main" id="{3EACC972-4E0B-634A-B5F7-2E47B7E8A6C1}"/>
              </a:ext>
            </a:extLst>
          </p:cNvPr>
          <p:cNvGrpSpPr>
            <a:grpSpLocks noChangeAspect="1"/>
          </p:cNvGrpSpPr>
          <p:nvPr/>
        </p:nvGrpSpPr>
        <p:grpSpPr>
          <a:xfrm>
            <a:off x="2825880" y="4548589"/>
            <a:ext cx="396583" cy="82590"/>
            <a:chOff x="4312098" y="4326059"/>
            <a:chExt cx="996381" cy="214411"/>
          </a:xfrm>
        </p:grpSpPr>
        <p:sp>
          <p:nvSpPr>
            <p:cNvPr id="55" name="Oval 54">
              <a:extLst>
                <a:ext uri="{FF2B5EF4-FFF2-40B4-BE49-F238E27FC236}">
                  <a16:creationId xmlns:a16="http://schemas.microsoft.com/office/drawing/2014/main" id="{ABD25D82-B866-E24E-A6AA-24C453797C80}"/>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Oval 55">
              <a:extLst>
                <a:ext uri="{FF2B5EF4-FFF2-40B4-BE49-F238E27FC236}">
                  <a16:creationId xmlns:a16="http://schemas.microsoft.com/office/drawing/2014/main" id="{192CA270-BBD4-8344-9A1F-917849587F46}"/>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Oval 56">
              <a:extLst>
                <a:ext uri="{FF2B5EF4-FFF2-40B4-BE49-F238E27FC236}">
                  <a16:creationId xmlns:a16="http://schemas.microsoft.com/office/drawing/2014/main" id="{DD4434FE-CD6B-4D49-82DF-0C4D0A234BF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58" name="Table 57">
            <a:extLst>
              <a:ext uri="{FF2B5EF4-FFF2-40B4-BE49-F238E27FC236}">
                <a16:creationId xmlns:a16="http://schemas.microsoft.com/office/drawing/2014/main" id="{3332D8A6-143D-D943-B43C-83DAFC785A9F}"/>
              </a:ext>
            </a:extLst>
          </p:cNvPr>
          <p:cNvGraphicFramePr>
            <a:graphicFrameLocks noGrp="1"/>
          </p:cNvGraphicFramePr>
          <p:nvPr>
            <p:extLst>
              <p:ext uri="{D42A27DB-BD31-4B8C-83A1-F6EECF244321}">
                <p14:modId xmlns:p14="http://schemas.microsoft.com/office/powerpoint/2010/main" val="242849841"/>
              </p:ext>
            </p:extLst>
          </p:nvPr>
        </p:nvGraphicFramePr>
        <p:xfrm>
          <a:off x="176298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graphicFrame>
        <p:nvGraphicFramePr>
          <p:cNvPr id="59" name="Table 58">
            <a:extLst>
              <a:ext uri="{FF2B5EF4-FFF2-40B4-BE49-F238E27FC236}">
                <a16:creationId xmlns:a16="http://schemas.microsoft.com/office/drawing/2014/main" id="{11A378C5-D030-724E-81B6-46F49D20058B}"/>
              </a:ext>
            </a:extLst>
          </p:cNvPr>
          <p:cNvGraphicFramePr>
            <a:graphicFrameLocks noGrp="1"/>
          </p:cNvGraphicFramePr>
          <p:nvPr>
            <p:extLst/>
          </p:nvPr>
        </p:nvGraphicFramePr>
        <p:xfrm>
          <a:off x="207897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graphicFrame>
        <p:nvGraphicFramePr>
          <p:cNvPr id="60" name="Table 59">
            <a:extLst>
              <a:ext uri="{FF2B5EF4-FFF2-40B4-BE49-F238E27FC236}">
                <a16:creationId xmlns:a16="http://schemas.microsoft.com/office/drawing/2014/main" id="{B4CBDF2F-53E0-7E4A-91AC-9E4545653BC8}"/>
              </a:ext>
            </a:extLst>
          </p:cNvPr>
          <p:cNvGraphicFramePr>
            <a:graphicFrameLocks noGrp="1"/>
          </p:cNvGraphicFramePr>
          <p:nvPr>
            <p:extLst>
              <p:ext uri="{D42A27DB-BD31-4B8C-83A1-F6EECF244321}">
                <p14:modId xmlns:p14="http://schemas.microsoft.com/office/powerpoint/2010/main" val="1525143805"/>
              </p:ext>
            </p:extLst>
          </p:nvPr>
        </p:nvGraphicFramePr>
        <p:xfrm>
          <a:off x="400856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75422797"/>
                  </a:ext>
                </a:extLst>
              </a:tr>
            </a:tbl>
          </a:graphicData>
        </a:graphic>
      </p:graphicFrame>
      <p:graphicFrame>
        <p:nvGraphicFramePr>
          <p:cNvPr id="61" name="Table 60">
            <a:extLst>
              <a:ext uri="{FF2B5EF4-FFF2-40B4-BE49-F238E27FC236}">
                <a16:creationId xmlns:a16="http://schemas.microsoft.com/office/drawing/2014/main" id="{DB4AA25E-081A-E346-845D-B010B8AFE80B}"/>
              </a:ext>
            </a:extLst>
          </p:cNvPr>
          <p:cNvGraphicFramePr>
            <a:graphicFrameLocks noGrp="1"/>
          </p:cNvGraphicFramePr>
          <p:nvPr>
            <p:extLst>
              <p:ext uri="{D42A27DB-BD31-4B8C-83A1-F6EECF244321}">
                <p14:modId xmlns:p14="http://schemas.microsoft.com/office/powerpoint/2010/main" val="417733396"/>
              </p:ext>
            </p:extLst>
          </p:nvPr>
        </p:nvGraphicFramePr>
        <p:xfrm>
          <a:off x="4324552"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975422797"/>
                  </a:ext>
                </a:extLst>
              </a:tr>
            </a:tbl>
          </a:graphicData>
        </a:graphic>
      </p:graphicFrame>
      <p:grpSp>
        <p:nvGrpSpPr>
          <p:cNvPr id="62" name="Group 61">
            <a:extLst>
              <a:ext uri="{FF2B5EF4-FFF2-40B4-BE49-F238E27FC236}">
                <a16:creationId xmlns:a16="http://schemas.microsoft.com/office/drawing/2014/main" id="{527D54C7-F180-0248-AB51-13BA91A76D19}"/>
              </a:ext>
            </a:extLst>
          </p:cNvPr>
          <p:cNvGrpSpPr>
            <a:grpSpLocks noChangeAspect="1"/>
          </p:cNvGrpSpPr>
          <p:nvPr/>
        </p:nvGrpSpPr>
        <p:grpSpPr>
          <a:xfrm rot="5400000">
            <a:off x="1326232" y="3208426"/>
            <a:ext cx="495439" cy="82590"/>
            <a:chOff x="4187914" y="4326057"/>
            <a:chExt cx="1244751" cy="214413"/>
          </a:xfrm>
        </p:grpSpPr>
        <p:sp>
          <p:nvSpPr>
            <p:cNvPr id="63" name="Oval 62">
              <a:extLst>
                <a:ext uri="{FF2B5EF4-FFF2-40B4-BE49-F238E27FC236}">
                  <a16:creationId xmlns:a16="http://schemas.microsoft.com/office/drawing/2014/main" id="{55B14272-A337-EA48-A977-0D8698F7CBC4}"/>
                </a:ext>
              </a:extLst>
            </p:cNvPr>
            <p:cNvSpPr/>
            <p:nvPr/>
          </p:nvSpPr>
          <p:spPr>
            <a:xfrm>
              <a:off x="4187914" y="4326062"/>
              <a:ext cx="214410" cy="2144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Oval 63">
              <a:extLst>
                <a:ext uri="{FF2B5EF4-FFF2-40B4-BE49-F238E27FC236}">
                  <a16:creationId xmlns:a16="http://schemas.microsoft.com/office/drawing/2014/main" id="{FB9EFC2C-0D5E-E943-9EA2-B15227374E2B}"/>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Oval 64">
              <a:extLst>
                <a:ext uri="{FF2B5EF4-FFF2-40B4-BE49-F238E27FC236}">
                  <a16:creationId xmlns:a16="http://schemas.microsoft.com/office/drawing/2014/main" id="{0D51E750-E05E-0A4D-B15B-D41DD1E6F9B7}"/>
                </a:ext>
              </a:extLst>
            </p:cNvPr>
            <p:cNvSpPr/>
            <p:nvPr/>
          </p:nvSpPr>
          <p:spPr>
            <a:xfrm>
              <a:off x="5218253" y="4326057"/>
              <a:ext cx="214412" cy="2144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6" name="TextBox 65">
            <a:extLst>
              <a:ext uri="{FF2B5EF4-FFF2-40B4-BE49-F238E27FC236}">
                <a16:creationId xmlns:a16="http://schemas.microsoft.com/office/drawing/2014/main" id="{2312F7A0-1656-9944-B262-B2EEFC53D541}"/>
              </a:ext>
            </a:extLst>
          </p:cNvPr>
          <p:cNvSpPr txBox="1"/>
          <p:nvPr/>
        </p:nvSpPr>
        <p:spPr>
          <a:xfrm>
            <a:off x="5658674" y="1545530"/>
            <a:ext cx="5104817" cy="3425125"/>
          </a:xfrm>
          <a:prstGeom prst="rect">
            <a:avLst/>
          </a:prstGeom>
        </p:spPr>
        <p:txBody>
          <a:bodyPr vert="horz" wrap="square" lIns="91440" tIns="45720" rIns="91440" bIns="45720" rtlCol="0" anchor="t">
            <a:normAutofit/>
          </a:bodyPr>
          <a:lstStyle/>
          <a:p>
            <a:pPr>
              <a:lnSpc>
                <a:spcPct val="150000"/>
              </a:lnSpc>
            </a:pPr>
            <a:r>
              <a:rPr lang="sv-SE" dirty="0"/>
              <a:t>Construction </a:t>
            </a:r>
            <a:r>
              <a:rPr lang="sv-SE" dirty="0" err="1"/>
              <a:t>algorithm</a:t>
            </a:r>
            <a:r>
              <a:rPr lang="sv-SE" dirty="0"/>
              <a:t>:</a:t>
            </a:r>
          </a:p>
          <a:p>
            <a:pPr marL="342900" indent="-342900">
              <a:lnSpc>
                <a:spcPct val="150000"/>
              </a:lnSpc>
              <a:buFont typeface="Arial" panose="020B0604020202020204" pitchFamily="34" charset="0"/>
              <a:buChar char="•"/>
            </a:pPr>
            <a:r>
              <a:rPr lang="sv-SE" dirty="0"/>
              <a:t>For </a:t>
            </a:r>
            <a:r>
              <a:rPr lang="sv-SE" dirty="0" err="1"/>
              <a:t>each</a:t>
            </a:r>
            <a:r>
              <a:rPr lang="sv-SE" dirty="0"/>
              <a:t> </a:t>
            </a:r>
            <a:r>
              <a:rPr lang="sv-SE" dirty="0" err="1"/>
              <a:t>level</a:t>
            </a:r>
            <a:r>
              <a:rPr lang="sv-SE" dirty="0"/>
              <a:t>, </a:t>
            </a:r>
            <a:r>
              <a:rPr lang="sv-SE" dirty="0" err="1"/>
              <a:t>bottom-up</a:t>
            </a:r>
            <a:r>
              <a:rPr lang="sv-SE" dirty="0"/>
              <a:t>:</a:t>
            </a:r>
          </a:p>
          <a:p>
            <a:pPr marL="800100" lvl="1" indent="-342900">
              <a:lnSpc>
                <a:spcPct val="150000"/>
              </a:lnSpc>
              <a:buFont typeface="Arial" panose="020B0604020202020204" pitchFamily="34" charset="0"/>
              <a:buChar char="•"/>
            </a:pPr>
            <a:r>
              <a:rPr lang="sv-SE" b="1" dirty="0"/>
              <a:t>Sort the list </a:t>
            </a:r>
            <a:r>
              <a:rPr lang="sv-SE" b="1" dirty="0" err="1"/>
              <a:t>of</a:t>
            </a:r>
            <a:r>
              <a:rPr lang="sv-SE" b="1" dirty="0"/>
              <a:t> </a:t>
            </a:r>
            <a:r>
              <a:rPr lang="sv-SE" b="1" dirty="0" err="1"/>
              <a:t>nodes</a:t>
            </a:r>
            <a:endParaRPr lang="sv-SE" b="1" dirty="0"/>
          </a:p>
          <a:p>
            <a:pPr marL="1257300" lvl="2" indent="-342900">
              <a:lnSpc>
                <a:spcPct val="150000"/>
              </a:lnSpc>
              <a:buFont typeface="Arial" panose="020B0604020202020204" pitchFamily="34" charset="0"/>
              <a:buChar char="•"/>
            </a:pPr>
            <a:r>
              <a:rPr lang="sv-SE" dirty="0" err="1"/>
              <a:t>E.g</a:t>
            </a:r>
            <a:r>
              <a:rPr lang="sv-SE" dirty="0"/>
              <a:t>., </a:t>
            </a:r>
            <a:r>
              <a:rPr lang="sv-SE" dirty="0" err="1"/>
              <a:t>key</a:t>
            </a:r>
            <a:r>
              <a:rPr lang="sv-SE" dirty="0"/>
              <a:t> = the </a:t>
            </a:r>
            <a:r>
              <a:rPr lang="sv-SE" dirty="0" err="1"/>
              <a:t>node’s</a:t>
            </a:r>
            <a:r>
              <a:rPr lang="sv-SE" dirty="0"/>
              <a:t> bytes</a:t>
            </a:r>
          </a:p>
          <a:p>
            <a:pPr marL="800100" lvl="1" indent="-342900">
              <a:lnSpc>
                <a:spcPct val="150000"/>
              </a:lnSpc>
              <a:buFont typeface="Arial" panose="020B0604020202020204" pitchFamily="34" charset="0"/>
              <a:buChar char="•"/>
            </a:pPr>
            <a:r>
              <a:rPr lang="sv-SE" dirty="0" err="1"/>
              <a:t>Remove</a:t>
            </a:r>
            <a:r>
              <a:rPr lang="sv-SE" dirty="0"/>
              <a:t> </a:t>
            </a:r>
            <a:r>
              <a:rPr lang="sv-SE" dirty="0" err="1"/>
              <a:t>duplicates</a:t>
            </a:r>
            <a:r>
              <a:rPr lang="sv-SE" dirty="0"/>
              <a:t> and </a:t>
            </a:r>
            <a:br>
              <a:rPr lang="sv-SE" dirty="0"/>
            </a:br>
            <a:r>
              <a:rPr lang="sv-SE" dirty="0" err="1"/>
              <a:t>update</a:t>
            </a:r>
            <a:r>
              <a:rPr lang="sv-SE" dirty="0"/>
              <a:t> </a:t>
            </a:r>
            <a:r>
              <a:rPr lang="sv-SE" dirty="0" err="1"/>
              <a:t>parents</a:t>
            </a:r>
            <a:r>
              <a:rPr lang="sv-SE" dirty="0"/>
              <a:t>’ </a:t>
            </a:r>
            <a:r>
              <a:rPr lang="sv-SE" dirty="0" err="1"/>
              <a:t>child</a:t>
            </a:r>
            <a:r>
              <a:rPr lang="sv-SE" dirty="0"/>
              <a:t> </a:t>
            </a:r>
            <a:r>
              <a:rPr lang="sv-SE" dirty="0" err="1"/>
              <a:t>indices</a:t>
            </a:r>
            <a:endParaRPr lang="sv-SE" dirty="0"/>
          </a:p>
          <a:p>
            <a:pPr>
              <a:lnSpc>
                <a:spcPct val="150000"/>
              </a:lnSpc>
            </a:pPr>
            <a:r>
              <a:rPr lang="sv-SE" dirty="0" err="1"/>
              <a:t>Done</a:t>
            </a:r>
            <a:r>
              <a:rPr lang="sv-SE" dirty="0"/>
              <a:t>!</a:t>
            </a:r>
          </a:p>
        </p:txBody>
      </p:sp>
    </p:spTree>
    <p:extLst>
      <p:ext uri="{BB962C8B-B14F-4D97-AF65-F5344CB8AC3E}">
        <p14:creationId xmlns:p14="http://schemas.microsoft.com/office/powerpoint/2010/main" val="1039027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81CC-87BF-B742-A7A2-FB4298AF14DB}"/>
              </a:ext>
            </a:extLst>
          </p:cNvPr>
          <p:cNvSpPr>
            <a:spLocks noGrp="1"/>
          </p:cNvSpPr>
          <p:nvPr>
            <p:ph type="title"/>
          </p:nvPr>
        </p:nvSpPr>
        <p:spPr/>
        <p:txBody>
          <a:bodyPr/>
          <a:lstStyle/>
          <a:p>
            <a:r>
              <a:rPr lang="sv-SE" dirty="0"/>
              <a:t>SVO → DAG </a:t>
            </a:r>
            <a:r>
              <a:rPr lang="sv-SE" dirty="0" err="1"/>
              <a:t>construction</a:t>
            </a:r>
            <a:endParaRPr lang="sv-SE" dirty="0"/>
          </a:p>
        </p:txBody>
      </p:sp>
      <p:sp>
        <p:nvSpPr>
          <p:cNvPr id="3" name="Content Placeholder 2">
            <a:extLst>
              <a:ext uri="{FF2B5EF4-FFF2-40B4-BE49-F238E27FC236}">
                <a16:creationId xmlns:a16="http://schemas.microsoft.com/office/drawing/2014/main" id="{7D2F6291-EC4B-8741-8222-115E33E4E857}"/>
              </a:ext>
            </a:extLst>
          </p:cNvPr>
          <p:cNvSpPr>
            <a:spLocks noGrp="1"/>
          </p:cNvSpPr>
          <p:nvPr>
            <p:ph idx="1"/>
          </p:nvPr>
        </p:nvSpPr>
        <p:spPr/>
        <p:txBody>
          <a:bodyPr/>
          <a:lstStyle/>
          <a:p>
            <a:r>
              <a:rPr lang="sv-SE" dirty="0"/>
              <a:t>SVO:</a:t>
            </a:r>
          </a:p>
        </p:txBody>
      </p:sp>
      <p:sp>
        <p:nvSpPr>
          <p:cNvPr id="4" name="Footer Placeholder 3">
            <a:extLst>
              <a:ext uri="{FF2B5EF4-FFF2-40B4-BE49-F238E27FC236}">
                <a16:creationId xmlns:a16="http://schemas.microsoft.com/office/drawing/2014/main" id="{64ED09FB-0B64-A04B-A3CB-419706416122}"/>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AE206B2-4409-2148-89C8-629FD317391E}"/>
              </a:ext>
            </a:extLst>
          </p:cNvPr>
          <p:cNvSpPr>
            <a:spLocks noGrp="1"/>
          </p:cNvSpPr>
          <p:nvPr>
            <p:ph type="sldNum" sz="quarter" idx="12"/>
          </p:nvPr>
        </p:nvSpPr>
        <p:spPr/>
        <p:txBody>
          <a:bodyPr/>
          <a:lstStyle/>
          <a:p>
            <a:fld id="{7AD14076-261D-44E2-B486-4068BDBB861D}" type="slidenum">
              <a:rPr lang="en-US" smtClean="0"/>
              <a:pPr/>
              <a:t>26</a:t>
            </a:fld>
            <a:endParaRPr lang="en-US"/>
          </a:p>
        </p:txBody>
      </p:sp>
      <p:grpSp>
        <p:nvGrpSpPr>
          <p:cNvPr id="6" name="Group 5">
            <a:extLst>
              <a:ext uri="{FF2B5EF4-FFF2-40B4-BE49-F238E27FC236}">
                <a16:creationId xmlns:a16="http://schemas.microsoft.com/office/drawing/2014/main" id="{5745333F-FEC0-2242-B2A1-0E7A9A78E820}"/>
              </a:ext>
            </a:extLst>
          </p:cNvPr>
          <p:cNvGrpSpPr/>
          <p:nvPr/>
        </p:nvGrpSpPr>
        <p:grpSpPr>
          <a:xfrm>
            <a:off x="9703264" y="845895"/>
            <a:ext cx="2359895" cy="798422"/>
            <a:chOff x="8977516" y="935327"/>
            <a:chExt cx="2359895" cy="798422"/>
          </a:xfrm>
        </p:grpSpPr>
        <p:sp>
          <p:nvSpPr>
            <p:cNvPr id="7" name="Oval 6">
              <a:extLst>
                <a:ext uri="{FF2B5EF4-FFF2-40B4-BE49-F238E27FC236}">
                  <a16:creationId xmlns:a16="http://schemas.microsoft.com/office/drawing/2014/main" id="{8EBF8CBD-49D5-EC46-AC9E-1962F7538553}"/>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Oval 7">
              <a:extLst>
                <a:ext uri="{FF2B5EF4-FFF2-40B4-BE49-F238E27FC236}">
                  <a16:creationId xmlns:a16="http://schemas.microsoft.com/office/drawing/2014/main" id="{0004AF16-BA1D-C743-A1C2-C9C25981B05F}"/>
                </a:ext>
              </a:extLst>
            </p:cNvPr>
            <p:cNvSpPr/>
            <p:nvPr/>
          </p:nvSpPr>
          <p:spPr>
            <a:xfrm>
              <a:off x="10212712"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Straight Arrow Connector 8">
              <a:extLst>
                <a:ext uri="{FF2B5EF4-FFF2-40B4-BE49-F238E27FC236}">
                  <a16:creationId xmlns:a16="http://schemas.microsoft.com/office/drawing/2014/main" id="{B05E3482-B700-3E4E-8F67-775ED29C2C6E}"/>
                </a:ext>
              </a:extLst>
            </p:cNvPr>
            <p:cNvCxnSpPr>
              <a:cxnSpLocks/>
              <a:stCxn id="7" idx="4"/>
              <a:endCxn id="13"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FDE564C-D56F-B146-8218-2A882C47ABD1}"/>
                </a:ext>
              </a:extLst>
            </p:cNvPr>
            <p:cNvSpPr/>
            <p:nvPr/>
          </p:nvSpPr>
          <p:spPr>
            <a:xfrm>
              <a:off x="10521511"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10">
              <a:extLst>
                <a:ext uri="{FF2B5EF4-FFF2-40B4-BE49-F238E27FC236}">
                  <a16:creationId xmlns:a16="http://schemas.microsoft.com/office/drawing/2014/main" id="{EDF838CC-34E5-6642-9368-02B270A41535}"/>
                </a:ext>
              </a:extLst>
            </p:cNvPr>
            <p:cNvSpPr/>
            <p:nvPr/>
          </p:nvSpPr>
          <p:spPr>
            <a:xfrm>
              <a:off x="10830310"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a:extLst>
                <a:ext uri="{FF2B5EF4-FFF2-40B4-BE49-F238E27FC236}">
                  <a16:creationId xmlns:a16="http://schemas.microsoft.com/office/drawing/2014/main" id="{E87F657D-020D-7A4F-B559-710A70F14091}"/>
                </a:ext>
              </a:extLst>
            </p:cNvPr>
            <p:cNvSpPr/>
            <p:nvPr/>
          </p:nvSpPr>
          <p:spPr>
            <a:xfrm>
              <a:off x="11139107"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a:extLst>
                <a:ext uri="{FF2B5EF4-FFF2-40B4-BE49-F238E27FC236}">
                  <a16:creationId xmlns:a16="http://schemas.microsoft.com/office/drawing/2014/main" id="{F69A2B1B-9993-584F-87D9-5BE0022A9761}"/>
                </a:ext>
              </a:extLst>
            </p:cNvPr>
            <p:cNvSpPr/>
            <p:nvPr/>
          </p:nvSpPr>
          <p:spPr>
            <a:xfrm>
              <a:off x="8977516"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13">
              <a:extLst>
                <a:ext uri="{FF2B5EF4-FFF2-40B4-BE49-F238E27FC236}">
                  <a16:creationId xmlns:a16="http://schemas.microsoft.com/office/drawing/2014/main" id="{175DC243-9C29-9640-8883-47C5BB6B16D3}"/>
                </a:ext>
              </a:extLst>
            </p:cNvPr>
            <p:cNvSpPr/>
            <p:nvPr/>
          </p:nvSpPr>
          <p:spPr>
            <a:xfrm>
              <a:off x="9286315"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14">
              <a:extLst>
                <a:ext uri="{FF2B5EF4-FFF2-40B4-BE49-F238E27FC236}">
                  <a16:creationId xmlns:a16="http://schemas.microsoft.com/office/drawing/2014/main" id="{F3AF33AB-A2A9-1A4A-8814-796271EB4E03}"/>
                </a:ext>
              </a:extLst>
            </p:cNvPr>
            <p:cNvSpPr/>
            <p:nvPr/>
          </p:nvSpPr>
          <p:spPr>
            <a:xfrm>
              <a:off x="9595114"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15">
              <a:extLst>
                <a:ext uri="{FF2B5EF4-FFF2-40B4-BE49-F238E27FC236}">
                  <a16:creationId xmlns:a16="http://schemas.microsoft.com/office/drawing/2014/main" id="{C9640373-9343-5045-AADE-682E8E5280AE}"/>
                </a:ext>
              </a:extLst>
            </p:cNvPr>
            <p:cNvSpPr/>
            <p:nvPr/>
          </p:nvSpPr>
          <p:spPr>
            <a:xfrm>
              <a:off x="9903913"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a:extLst>
                <a:ext uri="{FF2B5EF4-FFF2-40B4-BE49-F238E27FC236}">
                  <a16:creationId xmlns:a16="http://schemas.microsoft.com/office/drawing/2014/main" id="{37D1F784-AD45-4B48-9394-BAD936F8483C}"/>
                </a:ext>
              </a:extLst>
            </p:cNvPr>
            <p:cNvCxnSpPr>
              <a:cxnSpLocks/>
              <a:stCxn id="7" idx="4"/>
              <a:endCxn id="14"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491ADE-526B-BA49-825B-DFBAA49F6236}"/>
                </a:ext>
              </a:extLst>
            </p:cNvPr>
            <p:cNvCxnSpPr>
              <a:cxnSpLocks/>
              <a:stCxn id="7" idx="4"/>
              <a:endCxn id="15"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F638020-3770-DF42-A113-F23BC9F371BA}"/>
                </a:ext>
              </a:extLst>
            </p:cNvPr>
            <p:cNvCxnSpPr>
              <a:cxnSpLocks/>
              <a:stCxn id="7" idx="4"/>
              <a:endCxn id="16"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58E7CE-8D44-4047-B050-BF321CFFFEDE}"/>
                </a:ext>
              </a:extLst>
            </p:cNvPr>
            <p:cNvCxnSpPr>
              <a:cxnSpLocks/>
              <a:stCxn id="7" idx="4"/>
              <a:endCxn id="8"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C7C3A2-8BF2-0942-BD6A-E5A71CD41D23}"/>
                </a:ext>
              </a:extLst>
            </p:cNvPr>
            <p:cNvCxnSpPr>
              <a:cxnSpLocks/>
              <a:stCxn id="7" idx="4"/>
              <a:endCxn id="10"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BFC52E-E475-A04A-8BD7-4A5E0CD7A323}"/>
                </a:ext>
              </a:extLst>
            </p:cNvPr>
            <p:cNvCxnSpPr>
              <a:cxnSpLocks/>
              <a:stCxn id="7"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BDB5CFD-4649-D94C-A98E-AC7439F117D3}"/>
                </a:ext>
              </a:extLst>
            </p:cNvPr>
            <p:cNvCxnSpPr>
              <a:cxnSpLocks/>
              <a:stCxn id="7" idx="4"/>
              <a:endCxn id="12"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7A309FE-2A80-BC44-BE39-D1E66FFAF528}"/>
              </a:ext>
            </a:extLst>
          </p:cNvPr>
          <p:cNvSpPr/>
          <p:nvPr/>
        </p:nvSpPr>
        <p:spPr>
          <a:xfrm>
            <a:off x="10640052" y="680505"/>
            <a:ext cx="507103" cy="518102"/>
          </a:xfrm>
          <a:prstGeom prst="ellipse">
            <a:avLst/>
          </a:prstGeom>
          <a:solidFill>
            <a:srgbClr val="92D05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Box 24">
            <a:extLst>
              <a:ext uri="{FF2B5EF4-FFF2-40B4-BE49-F238E27FC236}">
                <a16:creationId xmlns:a16="http://schemas.microsoft.com/office/drawing/2014/main" id="{E730AD07-27ED-2B4B-AFD2-42AA55EC1EFD}"/>
              </a:ext>
            </a:extLst>
          </p:cNvPr>
          <p:cNvSpPr txBox="1"/>
          <p:nvPr/>
        </p:nvSpPr>
        <p:spPr>
          <a:xfrm>
            <a:off x="9267569" y="674046"/>
            <a:ext cx="751494" cy="385598"/>
          </a:xfrm>
          <a:prstGeom prst="rect">
            <a:avLst/>
          </a:prstGeom>
        </p:spPr>
        <p:txBody>
          <a:bodyPr vert="horz" wrap="square" lIns="91440" tIns="45720" rIns="91440" bIns="45720" rtlCol="0" anchor="t">
            <a:normAutofit fontScale="77500" lnSpcReduction="20000"/>
          </a:bodyPr>
          <a:lstStyle/>
          <a:p>
            <a:r>
              <a:rPr lang="sv-SE" dirty="0">
                <a:solidFill>
                  <a:srgbClr val="00B050"/>
                </a:solidFill>
              </a:rPr>
              <a:t>1</a:t>
            </a:r>
            <a:r>
              <a:rPr lang="sv-SE" dirty="0">
                <a:solidFill>
                  <a:srgbClr val="92D050"/>
                </a:solidFill>
              </a:rPr>
              <a:t> </a:t>
            </a:r>
            <a:r>
              <a:rPr lang="sv-SE" dirty="0" err="1">
                <a:solidFill>
                  <a:srgbClr val="00B050"/>
                </a:solidFill>
              </a:rPr>
              <a:t>node</a:t>
            </a:r>
            <a:endParaRPr lang="sv-SE" dirty="0">
              <a:solidFill>
                <a:srgbClr val="00B050"/>
              </a:solidFill>
            </a:endParaRPr>
          </a:p>
        </p:txBody>
      </p:sp>
      <p:cxnSp>
        <p:nvCxnSpPr>
          <p:cNvPr id="27" name="Straight Arrow Connector 26">
            <a:extLst>
              <a:ext uri="{FF2B5EF4-FFF2-40B4-BE49-F238E27FC236}">
                <a16:creationId xmlns:a16="http://schemas.microsoft.com/office/drawing/2014/main" id="{035ED424-BF83-744E-95F1-3F12594CF594}"/>
              </a:ext>
            </a:extLst>
          </p:cNvPr>
          <p:cNvCxnSpPr>
            <a:stCxn id="25" idx="3"/>
            <a:endCxn id="24" idx="2"/>
          </p:cNvCxnSpPr>
          <p:nvPr/>
        </p:nvCxnSpPr>
        <p:spPr>
          <a:xfrm>
            <a:off x="10019063" y="866845"/>
            <a:ext cx="620989" cy="7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1AC11A70-04E7-8B48-AD20-02EFE7D081B7}"/>
              </a:ext>
            </a:extLst>
          </p:cNvPr>
          <p:cNvGraphicFramePr>
            <a:graphicFrameLocks noGrp="1"/>
          </p:cNvGraphicFramePr>
          <p:nvPr>
            <p:extLst/>
          </p:nvPr>
        </p:nvGraphicFramePr>
        <p:xfrm>
          <a:off x="1459522" y="1975853"/>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4" name="TextBox 33">
            <a:extLst>
              <a:ext uri="{FF2B5EF4-FFF2-40B4-BE49-F238E27FC236}">
                <a16:creationId xmlns:a16="http://schemas.microsoft.com/office/drawing/2014/main" id="{5D12F037-E70A-2F4B-B023-D44DF88E3C3F}"/>
              </a:ext>
            </a:extLst>
          </p:cNvPr>
          <p:cNvSpPr txBox="1"/>
          <p:nvPr/>
        </p:nvSpPr>
        <p:spPr>
          <a:xfrm>
            <a:off x="483737" y="1938782"/>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0:</a:t>
            </a:r>
          </a:p>
        </p:txBody>
      </p:sp>
      <p:graphicFrame>
        <p:nvGraphicFramePr>
          <p:cNvPr id="35" name="Table 34">
            <a:extLst>
              <a:ext uri="{FF2B5EF4-FFF2-40B4-BE49-F238E27FC236}">
                <a16:creationId xmlns:a16="http://schemas.microsoft.com/office/drawing/2014/main" id="{518405E1-AE52-3440-99B3-1FA7A5493924}"/>
              </a:ext>
            </a:extLst>
          </p:cNvPr>
          <p:cNvGraphicFramePr>
            <a:graphicFrameLocks noGrp="1"/>
          </p:cNvGraphicFramePr>
          <p:nvPr>
            <p:extLst/>
          </p:nvPr>
        </p:nvGraphicFramePr>
        <p:xfrm>
          <a:off x="1471879" y="2512459"/>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6" name="TextBox 35">
            <a:extLst>
              <a:ext uri="{FF2B5EF4-FFF2-40B4-BE49-F238E27FC236}">
                <a16:creationId xmlns:a16="http://schemas.microsoft.com/office/drawing/2014/main" id="{589B3C9A-A27F-8248-B148-B9CFB2A1F9E9}"/>
              </a:ext>
            </a:extLst>
          </p:cNvPr>
          <p:cNvSpPr txBox="1"/>
          <p:nvPr/>
        </p:nvSpPr>
        <p:spPr>
          <a:xfrm>
            <a:off x="483737" y="2475388"/>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1:</a:t>
            </a:r>
          </a:p>
        </p:txBody>
      </p:sp>
      <p:graphicFrame>
        <p:nvGraphicFramePr>
          <p:cNvPr id="37" name="Table 36">
            <a:extLst>
              <a:ext uri="{FF2B5EF4-FFF2-40B4-BE49-F238E27FC236}">
                <a16:creationId xmlns:a16="http://schemas.microsoft.com/office/drawing/2014/main" id="{0D404A63-0E42-3546-B13C-78930BA65959}"/>
              </a:ext>
            </a:extLst>
          </p:cNvPr>
          <p:cNvGraphicFramePr>
            <a:graphicFrameLocks noGrp="1"/>
          </p:cNvGraphicFramePr>
          <p:nvPr>
            <p:extLst/>
          </p:nvPr>
        </p:nvGraphicFramePr>
        <p:xfrm>
          <a:off x="2476896" y="251657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38" name="Group 37">
            <a:extLst>
              <a:ext uri="{FF2B5EF4-FFF2-40B4-BE49-F238E27FC236}">
                <a16:creationId xmlns:a16="http://schemas.microsoft.com/office/drawing/2014/main" id="{AA16B280-CAA1-B240-941E-EE438D5724A9}"/>
              </a:ext>
            </a:extLst>
          </p:cNvPr>
          <p:cNvGrpSpPr>
            <a:grpSpLocks noChangeAspect="1"/>
          </p:cNvGrpSpPr>
          <p:nvPr/>
        </p:nvGrpSpPr>
        <p:grpSpPr>
          <a:xfrm>
            <a:off x="1890508" y="2598827"/>
            <a:ext cx="396583" cy="82590"/>
            <a:chOff x="4312098" y="4326059"/>
            <a:chExt cx="996381" cy="214411"/>
          </a:xfrm>
        </p:grpSpPr>
        <p:sp>
          <p:nvSpPr>
            <p:cNvPr id="39" name="Oval 38">
              <a:extLst>
                <a:ext uri="{FF2B5EF4-FFF2-40B4-BE49-F238E27FC236}">
                  <a16:creationId xmlns:a16="http://schemas.microsoft.com/office/drawing/2014/main" id="{77AEDFAB-4906-3144-8094-39FF27AA7174}"/>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Oval 39">
              <a:extLst>
                <a:ext uri="{FF2B5EF4-FFF2-40B4-BE49-F238E27FC236}">
                  <a16:creationId xmlns:a16="http://schemas.microsoft.com/office/drawing/2014/main" id="{074AC0CF-7C09-AA48-8184-EC52B12E7BD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Oval 40">
              <a:extLst>
                <a:ext uri="{FF2B5EF4-FFF2-40B4-BE49-F238E27FC236}">
                  <a16:creationId xmlns:a16="http://schemas.microsoft.com/office/drawing/2014/main" id="{A80F945A-DF0B-C94C-9CD4-943DF21D34C1}"/>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2" name="Table 41">
            <a:extLst>
              <a:ext uri="{FF2B5EF4-FFF2-40B4-BE49-F238E27FC236}">
                <a16:creationId xmlns:a16="http://schemas.microsoft.com/office/drawing/2014/main" id="{A06ED33E-9CDB-BD4E-BE67-2493A3121B57}"/>
              </a:ext>
            </a:extLst>
          </p:cNvPr>
          <p:cNvGraphicFramePr>
            <a:graphicFrameLocks noGrp="1"/>
          </p:cNvGraphicFramePr>
          <p:nvPr>
            <p:extLst/>
          </p:nvPr>
        </p:nvGraphicFramePr>
        <p:xfrm>
          <a:off x="1475995" y="3814042"/>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43" name="TextBox 42">
            <a:extLst>
              <a:ext uri="{FF2B5EF4-FFF2-40B4-BE49-F238E27FC236}">
                <a16:creationId xmlns:a16="http://schemas.microsoft.com/office/drawing/2014/main" id="{BF974685-216E-7548-A9C4-369D7E371764}"/>
              </a:ext>
            </a:extLst>
          </p:cNvPr>
          <p:cNvSpPr txBox="1"/>
          <p:nvPr/>
        </p:nvSpPr>
        <p:spPr>
          <a:xfrm>
            <a:off x="483737" y="3776971"/>
            <a:ext cx="978271" cy="407574"/>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n-1:</a:t>
            </a:r>
          </a:p>
        </p:txBody>
      </p:sp>
      <p:graphicFrame>
        <p:nvGraphicFramePr>
          <p:cNvPr id="44" name="Table 43">
            <a:extLst>
              <a:ext uri="{FF2B5EF4-FFF2-40B4-BE49-F238E27FC236}">
                <a16:creationId xmlns:a16="http://schemas.microsoft.com/office/drawing/2014/main" id="{1F8B5783-3EF4-FD45-A075-E56BA727A82E}"/>
              </a:ext>
            </a:extLst>
          </p:cNvPr>
          <p:cNvGraphicFramePr>
            <a:graphicFrameLocks noGrp="1"/>
          </p:cNvGraphicFramePr>
          <p:nvPr>
            <p:extLst/>
          </p:nvPr>
        </p:nvGraphicFramePr>
        <p:xfrm>
          <a:off x="3297980"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45" name="Group 44">
            <a:extLst>
              <a:ext uri="{FF2B5EF4-FFF2-40B4-BE49-F238E27FC236}">
                <a16:creationId xmlns:a16="http://schemas.microsoft.com/office/drawing/2014/main" id="{94AD23B3-7B68-404F-9D1D-D32C47BD0D0C}"/>
              </a:ext>
            </a:extLst>
          </p:cNvPr>
          <p:cNvGrpSpPr>
            <a:grpSpLocks noChangeAspect="1"/>
          </p:cNvGrpSpPr>
          <p:nvPr/>
        </p:nvGrpSpPr>
        <p:grpSpPr>
          <a:xfrm>
            <a:off x="2681713" y="3923270"/>
            <a:ext cx="396583" cy="82590"/>
            <a:chOff x="4312098" y="4326059"/>
            <a:chExt cx="996381" cy="214411"/>
          </a:xfrm>
        </p:grpSpPr>
        <p:sp>
          <p:nvSpPr>
            <p:cNvPr id="46" name="Oval 45">
              <a:extLst>
                <a:ext uri="{FF2B5EF4-FFF2-40B4-BE49-F238E27FC236}">
                  <a16:creationId xmlns:a16="http://schemas.microsoft.com/office/drawing/2014/main" id="{30BCE440-8CC7-564A-9DFD-0EEB2DB3FA2B}"/>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Oval 46">
              <a:extLst>
                <a:ext uri="{FF2B5EF4-FFF2-40B4-BE49-F238E27FC236}">
                  <a16:creationId xmlns:a16="http://schemas.microsoft.com/office/drawing/2014/main" id="{78B5653F-4376-E14D-9D2B-608060B598B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Oval 47">
              <a:extLst>
                <a:ext uri="{FF2B5EF4-FFF2-40B4-BE49-F238E27FC236}">
                  <a16:creationId xmlns:a16="http://schemas.microsoft.com/office/drawing/2014/main" id="{53816823-4638-7347-91F0-6D5EA75986A4}"/>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9" name="Table 48">
            <a:extLst>
              <a:ext uri="{FF2B5EF4-FFF2-40B4-BE49-F238E27FC236}">
                <a16:creationId xmlns:a16="http://schemas.microsoft.com/office/drawing/2014/main" id="{3E94691D-F8D7-554D-8460-739619D83959}"/>
              </a:ext>
            </a:extLst>
          </p:cNvPr>
          <p:cNvGraphicFramePr>
            <a:graphicFrameLocks noGrp="1"/>
          </p:cNvGraphicFramePr>
          <p:nvPr>
            <p:extLst/>
          </p:nvPr>
        </p:nvGraphicFramePr>
        <p:xfrm>
          <a:off x="177946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0" name="Table 49">
            <a:extLst>
              <a:ext uri="{FF2B5EF4-FFF2-40B4-BE49-F238E27FC236}">
                <a16:creationId xmlns:a16="http://schemas.microsoft.com/office/drawing/2014/main" id="{BAEBCAD8-98AE-6C46-B0D4-AC751A28CD7C}"/>
              </a:ext>
            </a:extLst>
          </p:cNvPr>
          <p:cNvGraphicFramePr>
            <a:graphicFrameLocks noGrp="1"/>
          </p:cNvGraphicFramePr>
          <p:nvPr>
            <p:extLst/>
          </p:nvPr>
        </p:nvGraphicFramePr>
        <p:xfrm>
          <a:off x="209545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1" name="Table 50">
            <a:extLst>
              <a:ext uri="{FF2B5EF4-FFF2-40B4-BE49-F238E27FC236}">
                <a16:creationId xmlns:a16="http://schemas.microsoft.com/office/drawing/2014/main" id="{1D5D0F63-FE14-A54B-B436-9B4F969387F0}"/>
              </a:ext>
            </a:extLst>
          </p:cNvPr>
          <p:cNvGraphicFramePr>
            <a:graphicFrameLocks noGrp="1"/>
          </p:cNvGraphicFramePr>
          <p:nvPr>
            <p:extLst/>
          </p:nvPr>
        </p:nvGraphicFramePr>
        <p:xfrm>
          <a:off x="1459522" y="4439361"/>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5422797"/>
                  </a:ext>
                </a:extLst>
              </a:tr>
            </a:tbl>
          </a:graphicData>
        </a:graphic>
      </p:graphicFrame>
      <p:sp>
        <p:nvSpPr>
          <p:cNvPr id="52" name="TextBox 51">
            <a:extLst>
              <a:ext uri="{FF2B5EF4-FFF2-40B4-BE49-F238E27FC236}">
                <a16:creationId xmlns:a16="http://schemas.microsoft.com/office/drawing/2014/main" id="{4EE0AD8F-8FA6-1F48-BB0B-41EF2E950080}"/>
              </a:ext>
            </a:extLst>
          </p:cNvPr>
          <p:cNvSpPr txBox="1"/>
          <p:nvPr/>
        </p:nvSpPr>
        <p:spPr>
          <a:xfrm>
            <a:off x="483736" y="4402290"/>
            <a:ext cx="918029" cy="441559"/>
          </a:xfrm>
          <a:prstGeom prst="rect">
            <a:avLst/>
          </a:prstGeom>
        </p:spPr>
        <p:txBody>
          <a:bodyPr vert="horz" wrap="square" lIns="91440" tIns="45720" rIns="91440" bIns="45720" rtlCol="0" anchor="t">
            <a:normAutofit fontScale="85000" lnSpcReduction="10000"/>
          </a:bodyPr>
          <a:lstStyle/>
          <a:p>
            <a:r>
              <a:rPr lang="sv-SE" sz="1600" b="1" dirty="0" err="1"/>
              <a:t>Level</a:t>
            </a:r>
            <a:r>
              <a:rPr lang="sv-SE" sz="1600" b="1" dirty="0"/>
              <a:t> n:</a:t>
            </a:r>
          </a:p>
        </p:txBody>
      </p:sp>
      <p:grpSp>
        <p:nvGrpSpPr>
          <p:cNvPr id="54" name="Group 53">
            <a:extLst>
              <a:ext uri="{FF2B5EF4-FFF2-40B4-BE49-F238E27FC236}">
                <a16:creationId xmlns:a16="http://schemas.microsoft.com/office/drawing/2014/main" id="{3EACC972-4E0B-634A-B5F7-2E47B7E8A6C1}"/>
              </a:ext>
            </a:extLst>
          </p:cNvPr>
          <p:cNvGrpSpPr>
            <a:grpSpLocks noChangeAspect="1"/>
          </p:cNvGrpSpPr>
          <p:nvPr/>
        </p:nvGrpSpPr>
        <p:grpSpPr>
          <a:xfrm>
            <a:off x="2479888" y="4548589"/>
            <a:ext cx="396583" cy="82590"/>
            <a:chOff x="4312098" y="4326059"/>
            <a:chExt cx="996381" cy="214411"/>
          </a:xfrm>
        </p:grpSpPr>
        <p:sp>
          <p:nvSpPr>
            <p:cNvPr id="55" name="Oval 54">
              <a:extLst>
                <a:ext uri="{FF2B5EF4-FFF2-40B4-BE49-F238E27FC236}">
                  <a16:creationId xmlns:a16="http://schemas.microsoft.com/office/drawing/2014/main" id="{ABD25D82-B866-E24E-A6AA-24C453797C80}"/>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Oval 55">
              <a:extLst>
                <a:ext uri="{FF2B5EF4-FFF2-40B4-BE49-F238E27FC236}">
                  <a16:creationId xmlns:a16="http://schemas.microsoft.com/office/drawing/2014/main" id="{192CA270-BBD4-8344-9A1F-917849587F46}"/>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Oval 56">
              <a:extLst>
                <a:ext uri="{FF2B5EF4-FFF2-40B4-BE49-F238E27FC236}">
                  <a16:creationId xmlns:a16="http://schemas.microsoft.com/office/drawing/2014/main" id="{DD4434FE-CD6B-4D49-82DF-0C4D0A234BF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58" name="Table 57">
            <a:extLst>
              <a:ext uri="{FF2B5EF4-FFF2-40B4-BE49-F238E27FC236}">
                <a16:creationId xmlns:a16="http://schemas.microsoft.com/office/drawing/2014/main" id="{3332D8A6-143D-D943-B43C-83DAFC785A9F}"/>
              </a:ext>
            </a:extLst>
          </p:cNvPr>
          <p:cNvGraphicFramePr>
            <a:graphicFrameLocks noGrp="1"/>
          </p:cNvGraphicFramePr>
          <p:nvPr>
            <p:extLst>
              <p:ext uri="{D42A27DB-BD31-4B8C-83A1-F6EECF244321}">
                <p14:modId xmlns:p14="http://schemas.microsoft.com/office/powerpoint/2010/main" val="754322890"/>
              </p:ext>
            </p:extLst>
          </p:nvPr>
        </p:nvGraphicFramePr>
        <p:xfrm>
          <a:off x="176298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75422797"/>
                  </a:ext>
                </a:extLst>
              </a:tr>
            </a:tbl>
          </a:graphicData>
        </a:graphic>
      </p:graphicFrame>
      <p:graphicFrame>
        <p:nvGraphicFramePr>
          <p:cNvPr id="59" name="Table 58">
            <a:extLst>
              <a:ext uri="{FF2B5EF4-FFF2-40B4-BE49-F238E27FC236}">
                <a16:creationId xmlns:a16="http://schemas.microsoft.com/office/drawing/2014/main" id="{11A378C5-D030-724E-81B6-46F49D20058B}"/>
              </a:ext>
            </a:extLst>
          </p:cNvPr>
          <p:cNvGraphicFramePr>
            <a:graphicFrameLocks noGrp="1"/>
          </p:cNvGraphicFramePr>
          <p:nvPr>
            <p:extLst>
              <p:ext uri="{D42A27DB-BD31-4B8C-83A1-F6EECF244321}">
                <p14:modId xmlns:p14="http://schemas.microsoft.com/office/powerpoint/2010/main" val="431297827"/>
              </p:ext>
            </p:extLst>
          </p:nvPr>
        </p:nvGraphicFramePr>
        <p:xfrm>
          <a:off x="207897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975422797"/>
                  </a:ext>
                </a:extLst>
              </a:tr>
            </a:tbl>
          </a:graphicData>
        </a:graphic>
      </p:graphicFrame>
      <p:grpSp>
        <p:nvGrpSpPr>
          <p:cNvPr id="62" name="Group 61">
            <a:extLst>
              <a:ext uri="{FF2B5EF4-FFF2-40B4-BE49-F238E27FC236}">
                <a16:creationId xmlns:a16="http://schemas.microsoft.com/office/drawing/2014/main" id="{527D54C7-F180-0248-AB51-13BA91A76D19}"/>
              </a:ext>
            </a:extLst>
          </p:cNvPr>
          <p:cNvGrpSpPr>
            <a:grpSpLocks noChangeAspect="1"/>
          </p:cNvGrpSpPr>
          <p:nvPr/>
        </p:nvGrpSpPr>
        <p:grpSpPr>
          <a:xfrm rot="5400000">
            <a:off x="1326232" y="3208426"/>
            <a:ext cx="495439" cy="82590"/>
            <a:chOff x="4187914" y="4326057"/>
            <a:chExt cx="1244751" cy="214413"/>
          </a:xfrm>
        </p:grpSpPr>
        <p:sp>
          <p:nvSpPr>
            <p:cNvPr id="63" name="Oval 62">
              <a:extLst>
                <a:ext uri="{FF2B5EF4-FFF2-40B4-BE49-F238E27FC236}">
                  <a16:creationId xmlns:a16="http://schemas.microsoft.com/office/drawing/2014/main" id="{55B14272-A337-EA48-A977-0D8698F7CBC4}"/>
                </a:ext>
              </a:extLst>
            </p:cNvPr>
            <p:cNvSpPr/>
            <p:nvPr/>
          </p:nvSpPr>
          <p:spPr>
            <a:xfrm>
              <a:off x="4187914" y="4326062"/>
              <a:ext cx="214410" cy="2144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Oval 63">
              <a:extLst>
                <a:ext uri="{FF2B5EF4-FFF2-40B4-BE49-F238E27FC236}">
                  <a16:creationId xmlns:a16="http://schemas.microsoft.com/office/drawing/2014/main" id="{FB9EFC2C-0D5E-E943-9EA2-B15227374E2B}"/>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Oval 64">
              <a:extLst>
                <a:ext uri="{FF2B5EF4-FFF2-40B4-BE49-F238E27FC236}">
                  <a16:creationId xmlns:a16="http://schemas.microsoft.com/office/drawing/2014/main" id="{0D51E750-E05E-0A4D-B15B-D41DD1E6F9B7}"/>
                </a:ext>
              </a:extLst>
            </p:cNvPr>
            <p:cNvSpPr/>
            <p:nvPr/>
          </p:nvSpPr>
          <p:spPr>
            <a:xfrm>
              <a:off x="5218253" y="4326057"/>
              <a:ext cx="214412" cy="2144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6" name="TextBox 65">
            <a:extLst>
              <a:ext uri="{FF2B5EF4-FFF2-40B4-BE49-F238E27FC236}">
                <a16:creationId xmlns:a16="http://schemas.microsoft.com/office/drawing/2014/main" id="{2312F7A0-1656-9944-B262-B2EEFC53D541}"/>
              </a:ext>
            </a:extLst>
          </p:cNvPr>
          <p:cNvSpPr txBox="1"/>
          <p:nvPr/>
        </p:nvSpPr>
        <p:spPr>
          <a:xfrm>
            <a:off x="5658674" y="1545530"/>
            <a:ext cx="5104817" cy="3425125"/>
          </a:xfrm>
          <a:prstGeom prst="rect">
            <a:avLst/>
          </a:prstGeom>
        </p:spPr>
        <p:txBody>
          <a:bodyPr vert="horz" wrap="square" lIns="91440" tIns="45720" rIns="91440" bIns="45720" rtlCol="0" anchor="t">
            <a:normAutofit/>
          </a:bodyPr>
          <a:lstStyle/>
          <a:p>
            <a:pPr>
              <a:lnSpc>
                <a:spcPct val="150000"/>
              </a:lnSpc>
            </a:pPr>
            <a:r>
              <a:rPr lang="sv-SE" dirty="0"/>
              <a:t>Construction </a:t>
            </a:r>
            <a:r>
              <a:rPr lang="sv-SE" dirty="0" err="1"/>
              <a:t>algorithm</a:t>
            </a:r>
            <a:r>
              <a:rPr lang="sv-SE" dirty="0"/>
              <a:t>:</a:t>
            </a:r>
          </a:p>
          <a:p>
            <a:pPr marL="342900" indent="-342900">
              <a:lnSpc>
                <a:spcPct val="150000"/>
              </a:lnSpc>
              <a:buFont typeface="Arial" panose="020B0604020202020204" pitchFamily="34" charset="0"/>
              <a:buChar char="•"/>
            </a:pPr>
            <a:r>
              <a:rPr lang="sv-SE" dirty="0"/>
              <a:t>For </a:t>
            </a:r>
            <a:r>
              <a:rPr lang="sv-SE" dirty="0" err="1"/>
              <a:t>each</a:t>
            </a:r>
            <a:r>
              <a:rPr lang="sv-SE" dirty="0"/>
              <a:t> </a:t>
            </a:r>
            <a:r>
              <a:rPr lang="sv-SE" dirty="0" err="1"/>
              <a:t>level</a:t>
            </a:r>
            <a:r>
              <a:rPr lang="sv-SE" dirty="0"/>
              <a:t>, </a:t>
            </a:r>
            <a:r>
              <a:rPr lang="sv-SE" dirty="0" err="1"/>
              <a:t>bottom-up</a:t>
            </a:r>
            <a:r>
              <a:rPr lang="sv-SE" dirty="0"/>
              <a:t>:</a:t>
            </a:r>
          </a:p>
          <a:p>
            <a:pPr marL="800100" lvl="1" indent="-342900">
              <a:lnSpc>
                <a:spcPct val="150000"/>
              </a:lnSpc>
              <a:buFont typeface="Arial" panose="020B0604020202020204" pitchFamily="34" charset="0"/>
              <a:buChar char="•"/>
            </a:pPr>
            <a:r>
              <a:rPr lang="sv-SE" dirty="0"/>
              <a:t>Sort the list </a:t>
            </a:r>
            <a:r>
              <a:rPr lang="sv-SE" dirty="0" err="1"/>
              <a:t>of</a:t>
            </a:r>
            <a:r>
              <a:rPr lang="sv-SE" dirty="0"/>
              <a:t> </a:t>
            </a:r>
            <a:r>
              <a:rPr lang="sv-SE" dirty="0" err="1"/>
              <a:t>nodes</a:t>
            </a:r>
            <a:endParaRPr lang="sv-SE" dirty="0"/>
          </a:p>
          <a:p>
            <a:pPr marL="1257300" lvl="2" indent="-342900">
              <a:lnSpc>
                <a:spcPct val="150000"/>
              </a:lnSpc>
              <a:buFont typeface="Arial" panose="020B0604020202020204" pitchFamily="34" charset="0"/>
              <a:buChar char="•"/>
            </a:pPr>
            <a:r>
              <a:rPr lang="sv-SE" dirty="0" err="1"/>
              <a:t>E.g</a:t>
            </a:r>
            <a:r>
              <a:rPr lang="sv-SE" dirty="0"/>
              <a:t>., </a:t>
            </a:r>
            <a:r>
              <a:rPr lang="sv-SE" dirty="0" err="1"/>
              <a:t>key</a:t>
            </a:r>
            <a:r>
              <a:rPr lang="sv-SE" dirty="0"/>
              <a:t> = the </a:t>
            </a:r>
            <a:r>
              <a:rPr lang="sv-SE" dirty="0" err="1"/>
              <a:t>node’s</a:t>
            </a:r>
            <a:r>
              <a:rPr lang="sv-SE" dirty="0"/>
              <a:t> bytes</a:t>
            </a:r>
          </a:p>
          <a:p>
            <a:pPr marL="800100" lvl="1" indent="-342900">
              <a:lnSpc>
                <a:spcPct val="150000"/>
              </a:lnSpc>
              <a:buFont typeface="Arial" panose="020B0604020202020204" pitchFamily="34" charset="0"/>
              <a:buChar char="•"/>
            </a:pPr>
            <a:r>
              <a:rPr lang="sv-SE" b="1" dirty="0" err="1"/>
              <a:t>Remove</a:t>
            </a:r>
            <a:r>
              <a:rPr lang="sv-SE" b="1" dirty="0"/>
              <a:t> </a:t>
            </a:r>
            <a:r>
              <a:rPr lang="sv-SE" b="1" dirty="0" err="1"/>
              <a:t>duplicates</a:t>
            </a:r>
            <a:r>
              <a:rPr lang="sv-SE" b="1" dirty="0"/>
              <a:t> and </a:t>
            </a:r>
            <a:br>
              <a:rPr lang="sv-SE" b="1" dirty="0"/>
            </a:br>
            <a:r>
              <a:rPr lang="sv-SE" b="1" dirty="0" err="1"/>
              <a:t>update</a:t>
            </a:r>
            <a:r>
              <a:rPr lang="sv-SE" b="1" dirty="0"/>
              <a:t> </a:t>
            </a:r>
            <a:r>
              <a:rPr lang="sv-SE" b="1" dirty="0" err="1"/>
              <a:t>parents</a:t>
            </a:r>
            <a:r>
              <a:rPr lang="sv-SE" b="1" dirty="0"/>
              <a:t>’ </a:t>
            </a:r>
            <a:r>
              <a:rPr lang="sv-SE" b="1" dirty="0" err="1"/>
              <a:t>child</a:t>
            </a:r>
            <a:r>
              <a:rPr lang="sv-SE" b="1" dirty="0"/>
              <a:t> </a:t>
            </a:r>
            <a:r>
              <a:rPr lang="sv-SE" b="1" dirty="0" err="1"/>
              <a:t>indices</a:t>
            </a:r>
            <a:endParaRPr lang="sv-SE" b="1" dirty="0"/>
          </a:p>
          <a:p>
            <a:pPr>
              <a:lnSpc>
                <a:spcPct val="150000"/>
              </a:lnSpc>
            </a:pPr>
            <a:r>
              <a:rPr lang="sv-SE" dirty="0" err="1"/>
              <a:t>Done</a:t>
            </a:r>
            <a:r>
              <a:rPr lang="sv-SE" dirty="0"/>
              <a:t>!</a:t>
            </a:r>
          </a:p>
        </p:txBody>
      </p:sp>
      <p:grpSp>
        <p:nvGrpSpPr>
          <p:cNvPr id="82" name="Group 81">
            <a:extLst>
              <a:ext uri="{FF2B5EF4-FFF2-40B4-BE49-F238E27FC236}">
                <a16:creationId xmlns:a16="http://schemas.microsoft.com/office/drawing/2014/main" id="{6859095F-D0F3-FE4C-ABDE-B4D9A4CA44AC}"/>
              </a:ext>
            </a:extLst>
          </p:cNvPr>
          <p:cNvGrpSpPr/>
          <p:nvPr/>
        </p:nvGrpSpPr>
        <p:grpSpPr>
          <a:xfrm>
            <a:off x="1538108" y="4152951"/>
            <a:ext cx="887709" cy="365840"/>
            <a:chOff x="1538108" y="4152951"/>
            <a:chExt cx="887709" cy="365840"/>
          </a:xfrm>
        </p:grpSpPr>
        <p:grpSp>
          <p:nvGrpSpPr>
            <p:cNvPr id="73" name="Group 72">
              <a:extLst>
                <a:ext uri="{FF2B5EF4-FFF2-40B4-BE49-F238E27FC236}">
                  <a16:creationId xmlns:a16="http://schemas.microsoft.com/office/drawing/2014/main" id="{3608F13B-4E32-2D45-9F4A-F1DB86DB4FED}"/>
                </a:ext>
              </a:extLst>
            </p:cNvPr>
            <p:cNvGrpSpPr/>
            <p:nvPr/>
          </p:nvGrpSpPr>
          <p:grpSpPr>
            <a:xfrm>
              <a:off x="1538108" y="4152951"/>
              <a:ext cx="379481" cy="358397"/>
              <a:chOff x="3928259" y="4182350"/>
              <a:chExt cx="379481" cy="392703"/>
            </a:xfrm>
          </p:grpSpPr>
          <p:cxnSp>
            <p:nvCxnSpPr>
              <p:cNvPr id="28" name="Curved Connector 27">
                <a:extLst>
                  <a:ext uri="{FF2B5EF4-FFF2-40B4-BE49-F238E27FC236}">
                    <a16:creationId xmlns:a16="http://schemas.microsoft.com/office/drawing/2014/main" id="{3166EA38-9429-0443-AE31-E2EA2AFB4098}"/>
                  </a:ext>
                </a:extLst>
              </p:cNvPr>
              <p:cNvCxnSpPr>
                <a:cxnSpLocks/>
              </p:cNvCxnSpPr>
              <p:nvPr/>
            </p:nvCxnSpPr>
            <p:spPr>
              <a:xfrm rot="5400000" flipH="1" flipV="1">
                <a:off x="3888675" y="4248397"/>
                <a:ext cx="366239" cy="287071"/>
              </a:xfrm>
              <a:prstGeom prst="curvedConnector3">
                <a:avLst>
                  <a:gd name="adj1" fmla="val 39878"/>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urved Connector 66">
                <a:extLst>
                  <a:ext uri="{FF2B5EF4-FFF2-40B4-BE49-F238E27FC236}">
                    <a16:creationId xmlns:a16="http://schemas.microsoft.com/office/drawing/2014/main" id="{F0B28C83-A88F-BC4D-AC6A-2DDF1DCD4C77}"/>
                  </a:ext>
                </a:extLst>
              </p:cNvPr>
              <p:cNvCxnSpPr>
                <a:cxnSpLocks/>
              </p:cNvCxnSpPr>
              <p:nvPr/>
            </p:nvCxnSpPr>
            <p:spPr>
              <a:xfrm rot="5400000" flipH="1" flipV="1">
                <a:off x="3921649" y="4188961"/>
                <a:ext cx="392701" cy="379480"/>
              </a:xfrm>
              <a:prstGeom prst="curved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urved Connector 67">
                <a:extLst>
                  <a:ext uri="{FF2B5EF4-FFF2-40B4-BE49-F238E27FC236}">
                    <a16:creationId xmlns:a16="http://schemas.microsoft.com/office/drawing/2014/main" id="{3F41CE21-4F71-2145-9FA3-E9500134825D}"/>
                  </a:ext>
                </a:extLst>
              </p:cNvPr>
              <p:cNvCxnSpPr>
                <a:cxnSpLocks/>
              </p:cNvCxnSpPr>
              <p:nvPr/>
            </p:nvCxnSpPr>
            <p:spPr>
              <a:xfrm rot="5400000" flipH="1" flipV="1">
                <a:off x="3800783" y="4336290"/>
                <a:ext cx="366239" cy="111287"/>
              </a:xfrm>
              <a:prstGeom prst="curved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4E195829-3E1C-CD45-86DC-AD270189DAE4}"/>
                </a:ext>
              </a:extLst>
            </p:cNvPr>
            <p:cNvGrpSpPr/>
            <p:nvPr/>
          </p:nvGrpSpPr>
          <p:grpSpPr>
            <a:xfrm>
              <a:off x="1851654" y="4184545"/>
              <a:ext cx="287071" cy="334246"/>
              <a:chOff x="3928259" y="4208813"/>
              <a:chExt cx="287071" cy="366240"/>
            </a:xfrm>
          </p:grpSpPr>
          <p:cxnSp>
            <p:nvCxnSpPr>
              <p:cNvPr id="75" name="Curved Connector 74">
                <a:extLst>
                  <a:ext uri="{FF2B5EF4-FFF2-40B4-BE49-F238E27FC236}">
                    <a16:creationId xmlns:a16="http://schemas.microsoft.com/office/drawing/2014/main" id="{C7FF251D-2F63-044D-BBFC-BD6ED334373C}"/>
                  </a:ext>
                </a:extLst>
              </p:cNvPr>
              <p:cNvCxnSpPr>
                <a:cxnSpLocks/>
              </p:cNvCxnSpPr>
              <p:nvPr/>
            </p:nvCxnSpPr>
            <p:spPr>
              <a:xfrm rot="5400000" flipH="1" flipV="1">
                <a:off x="3888675" y="4248397"/>
                <a:ext cx="366239" cy="287071"/>
              </a:xfrm>
              <a:prstGeom prst="curvedConnector3">
                <a:avLst>
                  <a:gd name="adj1" fmla="val 39878"/>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Curved Connector 76">
                <a:extLst>
                  <a:ext uri="{FF2B5EF4-FFF2-40B4-BE49-F238E27FC236}">
                    <a16:creationId xmlns:a16="http://schemas.microsoft.com/office/drawing/2014/main" id="{EDDC06D7-5676-6043-AE73-1F726A59F6C4}"/>
                  </a:ext>
                </a:extLst>
              </p:cNvPr>
              <p:cNvCxnSpPr>
                <a:cxnSpLocks/>
              </p:cNvCxnSpPr>
              <p:nvPr/>
            </p:nvCxnSpPr>
            <p:spPr>
              <a:xfrm rot="5400000" flipH="1" flipV="1">
                <a:off x="3800783" y="4336290"/>
                <a:ext cx="366239" cy="111287"/>
              </a:xfrm>
              <a:prstGeom prst="curvedConnector3">
                <a:avLst>
                  <a:gd name="adj1" fmla="val 50000"/>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79" name="Curved Connector 78">
              <a:extLst>
                <a:ext uri="{FF2B5EF4-FFF2-40B4-BE49-F238E27FC236}">
                  <a16:creationId xmlns:a16="http://schemas.microsoft.com/office/drawing/2014/main" id="{50DE6652-7F00-5543-BEE2-5ED32D2A287E}"/>
                </a:ext>
              </a:extLst>
            </p:cNvPr>
            <p:cNvCxnSpPr>
              <a:cxnSpLocks/>
            </p:cNvCxnSpPr>
            <p:nvPr/>
          </p:nvCxnSpPr>
          <p:spPr>
            <a:xfrm rot="5400000" flipH="1" flipV="1">
              <a:off x="2115159" y="4180648"/>
              <a:ext cx="334245" cy="287071"/>
            </a:xfrm>
            <a:prstGeom prst="curvedConnector3">
              <a:avLst>
                <a:gd name="adj1" fmla="val 39878"/>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430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down)">
                                      <p:cBhvr>
                                        <p:cTn id="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81CC-87BF-B742-A7A2-FB4298AF14DB}"/>
              </a:ext>
            </a:extLst>
          </p:cNvPr>
          <p:cNvSpPr>
            <a:spLocks noGrp="1"/>
          </p:cNvSpPr>
          <p:nvPr>
            <p:ph type="title"/>
          </p:nvPr>
        </p:nvSpPr>
        <p:spPr/>
        <p:txBody>
          <a:bodyPr/>
          <a:lstStyle/>
          <a:p>
            <a:r>
              <a:rPr lang="sv-SE" dirty="0"/>
              <a:t>SVO → DAG </a:t>
            </a:r>
            <a:r>
              <a:rPr lang="sv-SE" dirty="0" err="1"/>
              <a:t>construction</a:t>
            </a:r>
            <a:endParaRPr lang="sv-SE" dirty="0"/>
          </a:p>
        </p:txBody>
      </p:sp>
      <p:sp>
        <p:nvSpPr>
          <p:cNvPr id="3" name="Content Placeholder 2">
            <a:extLst>
              <a:ext uri="{FF2B5EF4-FFF2-40B4-BE49-F238E27FC236}">
                <a16:creationId xmlns:a16="http://schemas.microsoft.com/office/drawing/2014/main" id="{7D2F6291-EC4B-8741-8222-115E33E4E857}"/>
              </a:ext>
            </a:extLst>
          </p:cNvPr>
          <p:cNvSpPr>
            <a:spLocks noGrp="1"/>
          </p:cNvSpPr>
          <p:nvPr>
            <p:ph idx="1"/>
          </p:nvPr>
        </p:nvSpPr>
        <p:spPr/>
        <p:txBody>
          <a:bodyPr/>
          <a:lstStyle/>
          <a:p>
            <a:r>
              <a:rPr lang="sv-SE" dirty="0"/>
              <a:t>SVO: </a:t>
            </a:r>
          </a:p>
        </p:txBody>
      </p:sp>
      <p:sp>
        <p:nvSpPr>
          <p:cNvPr id="4" name="Footer Placeholder 3">
            <a:extLst>
              <a:ext uri="{FF2B5EF4-FFF2-40B4-BE49-F238E27FC236}">
                <a16:creationId xmlns:a16="http://schemas.microsoft.com/office/drawing/2014/main" id="{64ED09FB-0B64-A04B-A3CB-419706416122}"/>
              </a:ext>
            </a:extLst>
          </p:cNvPr>
          <p:cNvSpPr>
            <a:spLocks noGrp="1"/>
          </p:cNvSpPr>
          <p:nvPr>
            <p:ph type="ftr" sz="quarter" idx="11"/>
          </p:nvPr>
        </p:nvSpPr>
        <p:spPr/>
        <p:txBody>
          <a:bodyPr/>
          <a:lstStyle/>
          <a:p>
            <a:r>
              <a:rPr lang="en-US"/>
              <a:t>Course: Voxel DAGs. /Ulf Assarsson</a:t>
            </a:r>
          </a:p>
        </p:txBody>
      </p:sp>
      <p:sp>
        <p:nvSpPr>
          <p:cNvPr id="5" name="Slide Number Placeholder 4">
            <a:extLst>
              <a:ext uri="{FF2B5EF4-FFF2-40B4-BE49-F238E27FC236}">
                <a16:creationId xmlns:a16="http://schemas.microsoft.com/office/drawing/2014/main" id="{EAE206B2-4409-2148-89C8-629FD317391E}"/>
              </a:ext>
            </a:extLst>
          </p:cNvPr>
          <p:cNvSpPr>
            <a:spLocks noGrp="1"/>
          </p:cNvSpPr>
          <p:nvPr>
            <p:ph type="sldNum" sz="quarter" idx="12"/>
          </p:nvPr>
        </p:nvSpPr>
        <p:spPr/>
        <p:txBody>
          <a:bodyPr/>
          <a:lstStyle/>
          <a:p>
            <a:fld id="{7AD14076-261D-44E2-B486-4068BDBB861D}" type="slidenum">
              <a:rPr lang="en-US" smtClean="0"/>
              <a:pPr/>
              <a:t>27</a:t>
            </a:fld>
            <a:endParaRPr lang="en-US"/>
          </a:p>
        </p:txBody>
      </p:sp>
      <p:grpSp>
        <p:nvGrpSpPr>
          <p:cNvPr id="6" name="Group 5">
            <a:extLst>
              <a:ext uri="{FF2B5EF4-FFF2-40B4-BE49-F238E27FC236}">
                <a16:creationId xmlns:a16="http://schemas.microsoft.com/office/drawing/2014/main" id="{5745333F-FEC0-2242-B2A1-0E7A9A78E820}"/>
              </a:ext>
            </a:extLst>
          </p:cNvPr>
          <p:cNvGrpSpPr/>
          <p:nvPr/>
        </p:nvGrpSpPr>
        <p:grpSpPr>
          <a:xfrm>
            <a:off x="9703264" y="845895"/>
            <a:ext cx="2359895" cy="798422"/>
            <a:chOff x="8977516" y="935327"/>
            <a:chExt cx="2359895" cy="798422"/>
          </a:xfrm>
        </p:grpSpPr>
        <p:sp>
          <p:nvSpPr>
            <p:cNvPr id="7" name="Oval 6">
              <a:extLst>
                <a:ext uri="{FF2B5EF4-FFF2-40B4-BE49-F238E27FC236}">
                  <a16:creationId xmlns:a16="http://schemas.microsoft.com/office/drawing/2014/main" id="{8EBF8CBD-49D5-EC46-AC9E-1962F7538553}"/>
                </a:ext>
              </a:extLst>
            </p:cNvPr>
            <p:cNvSpPr/>
            <p:nvPr/>
          </p:nvSpPr>
          <p:spPr>
            <a:xfrm>
              <a:off x="10069166" y="935327"/>
              <a:ext cx="198304" cy="18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Oval 7">
              <a:extLst>
                <a:ext uri="{FF2B5EF4-FFF2-40B4-BE49-F238E27FC236}">
                  <a16:creationId xmlns:a16="http://schemas.microsoft.com/office/drawing/2014/main" id="{0004AF16-BA1D-C743-A1C2-C9C25981B05F}"/>
                </a:ext>
              </a:extLst>
            </p:cNvPr>
            <p:cNvSpPr/>
            <p:nvPr/>
          </p:nvSpPr>
          <p:spPr>
            <a:xfrm>
              <a:off x="10212712"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Straight Arrow Connector 8">
              <a:extLst>
                <a:ext uri="{FF2B5EF4-FFF2-40B4-BE49-F238E27FC236}">
                  <a16:creationId xmlns:a16="http://schemas.microsoft.com/office/drawing/2014/main" id="{B05E3482-B700-3E4E-8F67-775ED29C2C6E}"/>
                </a:ext>
              </a:extLst>
            </p:cNvPr>
            <p:cNvCxnSpPr>
              <a:cxnSpLocks/>
              <a:stCxn id="7" idx="4"/>
              <a:endCxn id="13" idx="0"/>
            </p:cNvCxnSpPr>
            <p:nvPr/>
          </p:nvCxnSpPr>
          <p:spPr>
            <a:xfrm flipH="1">
              <a:off x="9076668" y="1124362"/>
              <a:ext cx="1091650"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FDE564C-D56F-B146-8218-2A882C47ABD1}"/>
                </a:ext>
              </a:extLst>
            </p:cNvPr>
            <p:cNvSpPr/>
            <p:nvPr/>
          </p:nvSpPr>
          <p:spPr>
            <a:xfrm>
              <a:off x="10521511"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10">
              <a:extLst>
                <a:ext uri="{FF2B5EF4-FFF2-40B4-BE49-F238E27FC236}">
                  <a16:creationId xmlns:a16="http://schemas.microsoft.com/office/drawing/2014/main" id="{EDF838CC-34E5-6642-9368-02B270A41535}"/>
                </a:ext>
              </a:extLst>
            </p:cNvPr>
            <p:cNvSpPr/>
            <p:nvPr/>
          </p:nvSpPr>
          <p:spPr>
            <a:xfrm>
              <a:off x="10830310"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a:extLst>
                <a:ext uri="{FF2B5EF4-FFF2-40B4-BE49-F238E27FC236}">
                  <a16:creationId xmlns:a16="http://schemas.microsoft.com/office/drawing/2014/main" id="{E87F657D-020D-7A4F-B559-710A70F14091}"/>
                </a:ext>
              </a:extLst>
            </p:cNvPr>
            <p:cNvSpPr/>
            <p:nvPr/>
          </p:nvSpPr>
          <p:spPr>
            <a:xfrm>
              <a:off x="11139107"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a:extLst>
                <a:ext uri="{FF2B5EF4-FFF2-40B4-BE49-F238E27FC236}">
                  <a16:creationId xmlns:a16="http://schemas.microsoft.com/office/drawing/2014/main" id="{F69A2B1B-9993-584F-87D9-5BE0022A9761}"/>
                </a:ext>
              </a:extLst>
            </p:cNvPr>
            <p:cNvSpPr/>
            <p:nvPr/>
          </p:nvSpPr>
          <p:spPr>
            <a:xfrm>
              <a:off x="8977516"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13">
              <a:extLst>
                <a:ext uri="{FF2B5EF4-FFF2-40B4-BE49-F238E27FC236}">
                  <a16:creationId xmlns:a16="http://schemas.microsoft.com/office/drawing/2014/main" id="{175DC243-9C29-9640-8883-47C5BB6B16D3}"/>
                </a:ext>
              </a:extLst>
            </p:cNvPr>
            <p:cNvSpPr/>
            <p:nvPr/>
          </p:nvSpPr>
          <p:spPr>
            <a:xfrm>
              <a:off x="9286315"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14">
              <a:extLst>
                <a:ext uri="{FF2B5EF4-FFF2-40B4-BE49-F238E27FC236}">
                  <a16:creationId xmlns:a16="http://schemas.microsoft.com/office/drawing/2014/main" id="{F3AF33AB-A2A9-1A4A-8814-796271EB4E03}"/>
                </a:ext>
              </a:extLst>
            </p:cNvPr>
            <p:cNvSpPr/>
            <p:nvPr/>
          </p:nvSpPr>
          <p:spPr>
            <a:xfrm>
              <a:off x="9595114"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15">
              <a:extLst>
                <a:ext uri="{FF2B5EF4-FFF2-40B4-BE49-F238E27FC236}">
                  <a16:creationId xmlns:a16="http://schemas.microsoft.com/office/drawing/2014/main" id="{C9640373-9343-5045-AADE-682E8E5280AE}"/>
                </a:ext>
              </a:extLst>
            </p:cNvPr>
            <p:cNvSpPr/>
            <p:nvPr/>
          </p:nvSpPr>
          <p:spPr>
            <a:xfrm>
              <a:off x="9903913" y="1544714"/>
              <a:ext cx="198304" cy="189035"/>
            </a:xfrm>
            <a:prstGeom prst="ellipse">
              <a:avLst/>
            </a:prstGeom>
            <a:solidFill>
              <a:schemeClr val="accent1">
                <a:alpha val="24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Straight Arrow Connector 16">
              <a:extLst>
                <a:ext uri="{FF2B5EF4-FFF2-40B4-BE49-F238E27FC236}">
                  <a16:creationId xmlns:a16="http://schemas.microsoft.com/office/drawing/2014/main" id="{37D1F784-AD45-4B48-9394-BAD936F8483C}"/>
                </a:ext>
              </a:extLst>
            </p:cNvPr>
            <p:cNvCxnSpPr>
              <a:cxnSpLocks/>
              <a:stCxn id="7" idx="4"/>
              <a:endCxn id="14" idx="0"/>
            </p:cNvCxnSpPr>
            <p:nvPr/>
          </p:nvCxnSpPr>
          <p:spPr>
            <a:xfrm flipH="1">
              <a:off x="9385467" y="1124362"/>
              <a:ext cx="78285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D491ADE-526B-BA49-825B-DFBAA49F6236}"/>
                </a:ext>
              </a:extLst>
            </p:cNvPr>
            <p:cNvCxnSpPr>
              <a:cxnSpLocks/>
              <a:stCxn id="7" idx="4"/>
              <a:endCxn id="15" idx="0"/>
            </p:cNvCxnSpPr>
            <p:nvPr/>
          </p:nvCxnSpPr>
          <p:spPr>
            <a:xfrm flipH="1">
              <a:off x="9694266" y="1124362"/>
              <a:ext cx="47405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F638020-3770-DF42-A113-F23BC9F371BA}"/>
                </a:ext>
              </a:extLst>
            </p:cNvPr>
            <p:cNvCxnSpPr>
              <a:cxnSpLocks/>
              <a:stCxn id="7" idx="4"/>
              <a:endCxn id="16" idx="0"/>
            </p:cNvCxnSpPr>
            <p:nvPr/>
          </p:nvCxnSpPr>
          <p:spPr>
            <a:xfrm flipH="1">
              <a:off x="10003065" y="1124362"/>
              <a:ext cx="165253"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58E7CE-8D44-4047-B050-BF321CFFFEDE}"/>
                </a:ext>
              </a:extLst>
            </p:cNvPr>
            <p:cNvCxnSpPr>
              <a:cxnSpLocks/>
              <a:stCxn id="7" idx="4"/>
              <a:endCxn id="8" idx="0"/>
            </p:cNvCxnSpPr>
            <p:nvPr/>
          </p:nvCxnSpPr>
          <p:spPr>
            <a:xfrm>
              <a:off x="10168318" y="1124362"/>
              <a:ext cx="143546"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C7C3A2-8BF2-0942-BD6A-E5A71CD41D23}"/>
                </a:ext>
              </a:extLst>
            </p:cNvPr>
            <p:cNvCxnSpPr>
              <a:cxnSpLocks/>
              <a:stCxn id="7" idx="4"/>
              <a:endCxn id="10" idx="0"/>
            </p:cNvCxnSpPr>
            <p:nvPr/>
          </p:nvCxnSpPr>
          <p:spPr>
            <a:xfrm>
              <a:off x="10168318" y="1124362"/>
              <a:ext cx="452345"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BFC52E-E475-A04A-8BD7-4A5E0CD7A323}"/>
                </a:ext>
              </a:extLst>
            </p:cNvPr>
            <p:cNvCxnSpPr>
              <a:cxnSpLocks/>
              <a:stCxn id="7" idx="4"/>
            </p:cNvCxnSpPr>
            <p:nvPr/>
          </p:nvCxnSpPr>
          <p:spPr>
            <a:xfrm>
              <a:off x="10168318" y="1124362"/>
              <a:ext cx="661992"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BDB5CFD-4649-D94C-A98E-AC7439F117D3}"/>
                </a:ext>
              </a:extLst>
            </p:cNvPr>
            <p:cNvCxnSpPr>
              <a:cxnSpLocks/>
              <a:stCxn id="7" idx="4"/>
              <a:endCxn id="12" idx="0"/>
            </p:cNvCxnSpPr>
            <p:nvPr/>
          </p:nvCxnSpPr>
          <p:spPr>
            <a:xfrm>
              <a:off x="10168318" y="1124362"/>
              <a:ext cx="1069941" cy="420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7A309FE-2A80-BC44-BE39-D1E66FFAF528}"/>
              </a:ext>
            </a:extLst>
          </p:cNvPr>
          <p:cNvSpPr/>
          <p:nvPr/>
        </p:nvSpPr>
        <p:spPr>
          <a:xfrm>
            <a:off x="10640052" y="680505"/>
            <a:ext cx="507103" cy="518102"/>
          </a:xfrm>
          <a:prstGeom prst="ellipse">
            <a:avLst/>
          </a:prstGeom>
          <a:solidFill>
            <a:srgbClr val="92D05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Box 24">
            <a:extLst>
              <a:ext uri="{FF2B5EF4-FFF2-40B4-BE49-F238E27FC236}">
                <a16:creationId xmlns:a16="http://schemas.microsoft.com/office/drawing/2014/main" id="{E730AD07-27ED-2B4B-AFD2-42AA55EC1EFD}"/>
              </a:ext>
            </a:extLst>
          </p:cNvPr>
          <p:cNvSpPr txBox="1"/>
          <p:nvPr/>
        </p:nvSpPr>
        <p:spPr>
          <a:xfrm>
            <a:off x="9267569" y="674046"/>
            <a:ext cx="751494" cy="385598"/>
          </a:xfrm>
          <a:prstGeom prst="rect">
            <a:avLst/>
          </a:prstGeom>
        </p:spPr>
        <p:txBody>
          <a:bodyPr vert="horz" wrap="square" lIns="91440" tIns="45720" rIns="91440" bIns="45720" rtlCol="0" anchor="t">
            <a:normAutofit fontScale="77500" lnSpcReduction="20000"/>
          </a:bodyPr>
          <a:lstStyle/>
          <a:p>
            <a:r>
              <a:rPr lang="sv-SE" dirty="0">
                <a:solidFill>
                  <a:srgbClr val="00B050"/>
                </a:solidFill>
              </a:rPr>
              <a:t>1</a:t>
            </a:r>
            <a:r>
              <a:rPr lang="sv-SE" dirty="0">
                <a:solidFill>
                  <a:srgbClr val="92D050"/>
                </a:solidFill>
              </a:rPr>
              <a:t> </a:t>
            </a:r>
            <a:r>
              <a:rPr lang="sv-SE" dirty="0" err="1">
                <a:solidFill>
                  <a:srgbClr val="00B050"/>
                </a:solidFill>
              </a:rPr>
              <a:t>node</a:t>
            </a:r>
            <a:endParaRPr lang="sv-SE" dirty="0">
              <a:solidFill>
                <a:srgbClr val="00B050"/>
              </a:solidFill>
            </a:endParaRPr>
          </a:p>
        </p:txBody>
      </p:sp>
      <p:cxnSp>
        <p:nvCxnSpPr>
          <p:cNvPr id="27" name="Straight Arrow Connector 26">
            <a:extLst>
              <a:ext uri="{FF2B5EF4-FFF2-40B4-BE49-F238E27FC236}">
                <a16:creationId xmlns:a16="http://schemas.microsoft.com/office/drawing/2014/main" id="{035ED424-BF83-744E-95F1-3F12594CF594}"/>
              </a:ext>
            </a:extLst>
          </p:cNvPr>
          <p:cNvCxnSpPr>
            <a:stCxn id="25" idx="3"/>
            <a:endCxn id="24" idx="2"/>
          </p:cNvCxnSpPr>
          <p:nvPr/>
        </p:nvCxnSpPr>
        <p:spPr>
          <a:xfrm>
            <a:off x="10019063" y="866845"/>
            <a:ext cx="620989" cy="72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1AC11A70-04E7-8B48-AD20-02EFE7D081B7}"/>
              </a:ext>
            </a:extLst>
          </p:cNvPr>
          <p:cNvGraphicFramePr>
            <a:graphicFrameLocks noGrp="1"/>
          </p:cNvGraphicFramePr>
          <p:nvPr>
            <p:extLst/>
          </p:nvPr>
        </p:nvGraphicFramePr>
        <p:xfrm>
          <a:off x="1459522" y="1975853"/>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4" name="TextBox 33">
            <a:extLst>
              <a:ext uri="{FF2B5EF4-FFF2-40B4-BE49-F238E27FC236}">
                <a16:creationId xmlns:a16="http://schemas.microsoft.com/office/drawing/2014/main" id="{5D12F037-E70A-2F4B-B023-D44DF88E3C3F}"/>
              </a:ext>
            </a:extLst>
          </p:cNvPr>
          <p:cNvSpPr txBox="1"/>
          <p:nvPr/>
        </p:nvSpPr>
        <p:spPr>
          <a:xfrm>
            <a:off x="483737" y="1938782"/>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0:</a:t>
            </a:r>
          </a:p>
        </p:txBody>
      </p:sp>
      <p:graphicFrame>
        <p:nvGraphicFramePr>
          <p:cNvPr id="35" name="Table 34">
            <a:extLst>
              <a:ext uri="{FF2B5EF4-FFF2-40B4-BE49-F238E27FC236}">
                <a16:creationId xmlns:a16="http://schemas.microsoft.com/office/drawing/2014/main" id="{518405E1-AE52-3440-99B3-1FA7A5493924}"/>
              </a:ext>
            </a:extLst>
          </p:cNvPr>
          <p:cNvGraphicFramePr>
            <a:graphicFrameLocks noGrp="1"/>
          </p:cNvGraphicFramePr>
          <p:nvPr>
            <p:extLst/>
          </p:nvPr>
        </p:nvGraphicFramePr>
        <p:xfrm>
          <a:off x="1471879" y="2512459"/>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36" name="TextBox 35">
            <a:extLst>
              <a:ext uri="{FF2B5EF4-FFF2-40B4-BE49-F238E27FC236}">
                <a16:creationId xmlns:a16="http://schemas.microsoft.com/office/drawing/2014/main" id="{589B3C9A-A27F-8248-B148-B9CFB2A1F9E9}"/>
              </a:ext>
            </a:extLst>
          </p:cNvPr>
          <p:cNvSpPr txBox="1"/>
          <p:nvPr/>
        </p:nvSpPr>
        <p:spPr>
          <a:xfrm>
            <a:off x="483737" y="2475388"/>
            <a:ext cx="903469" cy="407574"/>
          </a:xfrm>
          <a:prstGeom prst="rect">
            <a:avLst/>
          </a:prstGeom>
        </p:spPr>
        <p:txBody>
          <a:bodyPr vert="horz" wrap="square" lIns="91440" tIns="45720" rIns="91440" bIns="45720" rtlCol="0" anchor="t">
            <a:normAutofit/>
          </a:bodyPr>
          <a:lstStyle/>
          <a:p>
            <a:r>
              <a:rPr lang="sv-SE" sz="1600" dirty="0" err="1"/>
              <a:t>Level</a:t>
            </a:r>
            <a:r>
              <a:rPr lang="sv-SE" sz="1600" dirty="0"/>
              <a:t> 1:</a:t>
            </a:r>
          </a:p>
        </p:txBody>
      </p:sp>
      <p:graphicFrame>
        <p:nvGraphicFramePr>
          <p:cNvPr id="37" name="Table 36">
            <a:extLst>
              <a:ext uri="{FF2B5EF4-FFF2-40B4-BE49-F238E27FC236}">
                <a16:creationId xmlns:a16="http://schemas.microsoft.com/office/drawing/2014/main" id="{0D404A63-0E42-3546-B13C-78930BA65959}"/>
              </a:ext>
            </a:extLst>
          </p:cNvPr>
          <p:cNvGraphicFramePr>
            <a:graphicFrameLocks noGrp="1"/>
          </p:cNvGraphicFramePr>
          <p:nvPr>
            <p:extLst/>
          </p:nvPr>
        </p:nvGraphicFramePr>
        <p:xfrm>
          <a:off x="2476896" y="251657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38" name="Group 37">
            <a:extLst>
              <a:ext uri="{FF2B5EF4-FFF2-40B4-BE49-F238E27FC236}">
                <a16:creationId xmlns:a16="http://schemas.microsoft.com/office/drawing/2014/main" id="{AA16B280-CAA1-B240-941E-EE438D5724A9}"/>
              </a:ext>
            </a:extLst>
          </p:cNvPr>
          <p:cNvGrpSpPr>
            <a:grpSpLocks noChangeAspect="1"/>
          </p:cNvGrpSpPr>
          <p:nvPr/>
        </p:nvGrpSpPr>
        <p:grpSpPr>
          <a:xfrm>
            <a:off x="1890508" y="2598827"/>
            <a:ext cx="396583" cy="82590"/>
            <a:chOff x="4312098" y="4326059"/>
            <a:chExt cx="996381" cy="214411"/>
          </a:xfrm>
        </p:grpSpPr>
        <p:sp>
          <p:nvSpPr>
            <p:cNvPr id="39" name="Oval 38">
              <a:extLst>
                <a:ext uri="{FF2B5EF4-FFF2-40B4-BE49-F238E27FC236}">
                  <a16:creationId xmlns:a16="http://schemas.microsoft.com/office/drawing/2014/main" id="{77AEDFAB-4906-3144-8094-39FF27AA7174}"/>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Oval 39">
              <a:extLst>
                <a:ext uri="{FF2B5EF4-FFF2-40B4-BE49-F238E27FC236}">
                  <a16:creationId xmlns:a16="http://schemas.microsoft.com/office/drawing/2014/main" id="{074AC0CF-7C09-AA48-8184-EC52B12E7BD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Oval 40">
              <a:extLst>
                <a:ext uri="{FF2B5EF4-FFF2-40B4-BE49-F238E27FC236}">
                  <a16:creationId xmlns:a16="http://schemas.microsoft.com/office/drawing/2014/main" id="{A80F945A-DF0B-C94C-9CD4-943DF21D34C1}"/>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2" name="Table 41">
            <a:extLst>
              <a:ext uri="{FF2B5EF4-FFF2-40B4-BE49-F238E27FC236}">
                <a16:creationId xmlns:a16="http://schemas.microsoft.com/office/drawing/2014/main" id="{A06ED33E-9CDB-BD4E-BE67-2493A3121B57}"/>
              </a:ext>
            </a:extLst>
          </p:cNvPr>
          <p:cNvGraphicFramePr>
            <a:graphicFrameLocks noGrp="1"/>
          </p:cNvGraphicFramePr>
          <p:nvPr>
            <p:extLst/>
          </p:nvPr>
        </p:nvGraphicFramePr>
        <p:xfrm>
          <a:off x="1475995" y="3814042"/>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sp>
        <p:nvSpPr>
          <p:cNvPr id="43" name="TextBox 42">
            <a:extLst>
              <a:ext uri="{FF2B5EF4-FFF2-40B4-BE49-F238E27FC236}">
                <a16:creationId xmlns:a16="http://schemas.microsoft.com/office/drawing/2014/main" id="{BF974685-216E-7548-A9C4-369D7E371764}"/>
              </a:ext>
            </a:extLst>
          </p:cNvPr>
          <p:cNvSpPr txBox="1"/>
          <p:nvPr/>
        </p:nvSpPr>
        <p:spPr>
          <a:xfrm>
            <a:off x="483737" y="3776971"/>
            <a:ext cx="978271" cy="407574"/>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n-1:</a:t>
            </a:r>
          </a:p>
        </p:txBody>
      </p:sp>
      <p:graphicFrame>
        <p:nvGraphicFramePr>
          <p:cNvPr id="44" name="Table 43">
            <a:extLst>
              <a:ext uri="{FF2B5EF4-FFF2-40B4-BE49-F238E27FC236}">
                <a16:creationId xmlns:a16="http://schemas.microsoft.com/office/drawing/2014/main" id="{1F8B5783-3EF4-FD45-A075-E56BA727A82E}"/>
              </a:ext>
            </a:extLst>
          </p:cNvPr>
          <p:cNvGraphicFramePr>
            <a:graphicFrameLocks noGrp="1"/>
          </p:cNvGraphicFramePr>
          <p:nvPr>
            <p:extLst/>
          </p:nvPr>
        </p:nvGraphicFramePr>
        <p:xfrm>
          <a:off x="3297980"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45" name="Group 44">
            <a:extLst>
              <a:ext uri="{FF2B5EF4-FFF2-40B4-BE49-F238E27FC236}">
                <a16:creationId xmlns:a16="http://schemas.microsoft.com/office/drawing/2014/main" id="{94AD23B3-7B68-404F-9D1D-D32C47BD0D0C}"/>
              </a:ext>
            </a:extLst>
          </p:cNvPr>
          <p:cNvGrpSpPr>
            <a:grpSpLocks noChangeAspect="1"/>
          </p:cNvGrpSpPr>
          <p:nvPr/>
        </p:nvGrpSpPr>
        <p:grpSpPr>
          <a:xfrm>
            <a:off x="2681713" y="3923270"/>
            <a:ext cx="396583" cy="82590"/>
            <a:chOff x="4312098" y="4326059"/>
            <a:chExt cx="996381" cy="214411"/>
          </a:xfrm>
        </p:grpSpPr>
        <p:sp>
          <p:nvSpPr>
            <p:cNvPr id="46" name="Oval 45">
              <a:extLst>
                <a:ext uri="{FF2B5EF4-FFF2-40B4-BE49-F238E27FC236}">
                  <a16:creationId xmlns:a16="http://schemas.microsoft.com/office/drawing/2014/main" id="{30BCE440-8CC7-564A-9DFD-0EEB2DB3FA2B}"/>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Oval 46">
              <a:extLst>
                <a:ext uri="{FF2B5EF4-FFF2-40B4-BE49-F238E27FC236}">
                  <a16:creationId xmlns:a16="http://schemas.microsoft.com/office/drawing/2014/main" id="{78B5653F-4376-E14D-9D2B-608060B598B0}"/>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Oval 47">
              <a:extLst>
                <a:ext uri="{FF2B5EF4-FFF2-40B4-BE49-F238E27FC236}">
                  <a16:creationId xmlns:a16="http://schemas.microsoft.com/office/drawing/2014/main" id="{53816823-4638-7347-91F0-6D5EA75986A4}"/>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49" name="Table 48">
            <a:extLst>
              <a:ext uri="{FF2B5EF4-FFF2-40B4-BE49-F238E27FC236}">
                <a16:creationId xmlns:a16="http://schemas.microsoft.com/office/drawing/2014/main" id="{3E94691D-F8D7-554D-8460-739619D83959}"/>
              </a:ext>
            </a:extLst>
          </p:cNvPr>
          <p:cNvGraphicFramePr>
            <a:graphicFrameLocks noGrp="1"/>
          </p:cNvGraphicFramePr>
          <p:nvPr>
            <p:extLst/>
          </p:nvPr>
        </p:nvGraphicFramePr>
        <p:xfrm>
          <a:off x="177946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0" name="Table 49">
            <a:extLst>
              <a:ext uri="{FF2B5EF4-FFF2-40B4-BE49-F238E27FC236}">
                <a16:creationId xmlns:a16="http://schemas.microsoft.com/office/drawing/2014/main" id="{BAEBCAD8-98AE-6C46-B0D4-AC751A28CD7C}"/>
              </a:ext>
            </a:extLst>
          </p:cNvPr>
          <p:cNvGraphicFramePr>
            <a:graphicFrameLocks noGrp="1"/>
          </p:cNvGraphicFramePr>
          <p:nvPr>
            <p:extLst/>
          </p:nvPr>
        </p:nvGraphicFramePr>
        <p:xfrm>
          <a:off x="2095451" y="3812165"/>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1" name="Table 50">
            <a:extLst>
              <a:ext uri="{FF2B5EF4-FFF2-40B4-BE49-F238E27FC236}">
                <a16:creationId xmlns:a16="http://schemas.microsoft.com/office/drawing/2014/main" id="{1D5D0F63-FE14-A54B-B436-9B4F969387F0}"/>
              </a:ext>
            </a:extLst>
          </p:cNvPr>
          <p:cNvGraphicFramePr>
            <a:graphicFrameLocks noGrp="1"/>
          </p:cNvGraphicFramePr>
          <p:nvPr>
            <p:extLst>
              <p:ext uri="{D42A27DB-BD31-4B8C-83A1-F6EECF244321}">
                <p14:modId xmlns:p14="http://schemas.microsoft.com/office/powerpoint/2010/main" val="3687009068"/>
              </p:ext>
            </p:extLst>
          </p:nvPr>
        </p:nvGraphicFramePr>
        <p:xfrm>
          <a:off x="1459522" y="4439361"/>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54" name="Group 53">
            <a:extLst>
              <a:ext uri="{FF2B5EF4-FFF2-40B4-BE49-F238E27FC236}">
                <a16:creationId xmlns:a16="http://schemas.microsoft.com/office/drawing/2014/main" id="{3EACC972-4E0B-634A-B5F7-2E47B7E8A6C1}"/>
              </a:ext>
            </a:extLst>
          </p:cNvPr>
          <p:cNvGrpSpPr>
            <a:grpSpLocks noChangeAspect="1"/>
          </p:cNvGrpSpPr>
          <p:nvPr/>
        </p:nvGrpSpPr>
        <p:grpSpPr>
          <a:xfrm>
            <a:off x="2479888" y="4548589"/>
            <a:ext cx="396583" cy="82590"/>
            <a:chOff x="4312098" y="4326059"/>
            <a:chExt cx="996381" cy="214411"/>
          </a:xfrm>
        </p:grpSpPr>
        <p:sp>
          <p:nvSpPr>
            <p:cNvPr id="55" name="Oval 54">
              <a:extLst>
                <a:ext uri="{FF2B5EF4-FFF2-40B4-BE49-F238E27FC236}">
                  <a16:creationId xmlns:a16="http://schemas.microsoft.com/office/drawing/2014/main" id="{ABD25D82-B866-E24E-A6AA-24C453797C80}"/>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Oval 55">
              <a:extLst>
                <a:ext uri="{FF2B5EF4-FFF2-40B4-BE49-F238E27FC236}">
                  <a16:creationId xmlns:a16="http://schemas.microsoft.com/office/drawing/2014/main" id="{192CA270-BBD4-8344-9A1F-917849587F46}"/>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Oval 56">
              <a:extLst>
                <a:ext uri="{FF2B5EF4-FFF2-40B4-BE49-F238E27FC236}">
                  <a16:creationId xmlns:a16="http://schemas.microsoft.com/office/drawing/2014/main" id="{DD4434FE-CD6B-4D49-82DF-0C4D0A234BF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58" name="Table 57">
            <a:extLst>
              <a:ext uri="{FF2B5EF4-FFF2-40B4-BE49-F238E27FC236}">
                <a16:creationId xmlns:a16="http://schemas.microsoft.com/office/drawing/2014/main" id="{3332D8A6-143D-D943-B43C-83DAFC785A9F}"/>
              </a:ext>
            </a:extLst>
          </p:cNvPr>
          <p:cNvGraphicFramePr>
            <a:graphicFrameLocks noGrp="1"/>
          </p:cNvGraphicFramePr>
          <p:nvPr>
            <p:extLst>
              <p:ext uri="{D42A27DB-BD31-4B8C-83A1-F6EECF244321}">
                <p14:modId xmlns:p14="http://schemas.microsoft.com/office/powerpoint/2010/main" val="3477399845"/>
              </p:ext>
            </p:extLst>
          </p:nvPr>
        </p:nvGraphicFramePr>
        <p:xfrm>
          <a:off x="176298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aphicFrame>
        <p:nvGraphicFramePr>
          <p:cNvPr id="59" name="Table 58">
            <a:extLst>
              <a:ext uri="{FF2B5EF4-FFF2-40B4-BE49-F238E27FC236}">
                <a16:creationId xmlns:a16="http://schemas.microsoft.com/office/drawing/2014/main" id="{11A378C5-D030-724E-81B6-46F49D20058B}"/>
              </a:ext>
            </a:extLst>
          </p:cNvPr>
          <p:cNvGraphicFramePr>
            <a:graphicFrameLocks noGrp="1"/>
          </p:cNvGraphicFramePr>
          <p:nvPr>
            <p:extLst>
              <p:ext uri="{D42A27DB-BD31-4B8C-83A1-F6EECF244321}">
                <p14:modId xmlns:p14="http://schemas.microsoft.com/office/powerpoint/2010/main" val="2843938172"/>
              </p:ext>
            </p:extLst>
          </p:nvPr>
        </p:nvGraphicFramePr>
        <p:xfrm>
          <a:off x="2078978" y="4437484"/>
          <a:ext cx="245710" cy="259080"/>
        </p:xfrm>
        <a:graphic>
          <a:graphicData uri="http://schemas.openxmlformats.org/drawingml/2006/table">
            <a:tbl>
              <a:tblPr firstRow="1" bandRow="1">
                <a:tableStyleId>{69012ECD-51FC-41F1-AA8D-1B2483CD663E}</a:tableStyleId>
              </a:tblPr>
              <a:tblGrid>
                <a:gridCol w="245710">
                  <a:extLst>
                    <a:ext uri="{9D8B030D-6E8A-4147-A177-3AD203B41FA5}">
                      <a16:colId xmlns:a16="http://schemas.microsoft.com/office/drawing/2014/main" val="1127329863"/>
                    </a:ext>
                  </a:extLst>
                </a:gridCol>
              </a:tblGrid>
              <a:tr h="248363">
                <a:tc>
                  <a:txBody>
                    <a:bodyPr/>
                    <a:lstStyle/>
                    <a:p>
                      <a:endParaRPr lang="sv-SE" sz="1100" dirty="0">
                        <a:ln>
                          <a:no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75422797"/>
                  </a:ext>
                </a:extLst>
              </a:tr>
            </a:tbl>
          </a:graphicData>
        </a:graphic>
      </p:graphicFrame>
      <p:grpSp>
        <p:nvGrpSpPr>
          <p:cNvPr id="62" name="Group 61">
            <a:extLst>
              <a:ext uri="{FF2B5EF4-FFF2-40B4-BE49-F238E27FC236}">
                <a16:creationId xmlns:a16="http://schemas.microsoft.com/office/drawing/2014/main" id="{527D54C7-F180-0248-AB51-13BA91A76D19}"/>
              </a:ext>
            </a:extLst>
          </p:cNvPr>
          <p:cNvGrpSpPr>
            <a:grpSpLocks noChangeAspect="1"/>
          </p:cNvGrpSpPr>
          <p:nvPr/>
        </p:nvGrpSpPr>
        <p:grpSpPr>
          <a:xfrm rot="5400000">
            <a:off x="1326232" y="3208426"/>
            <a:ext cx="495439" cy="82590"/>
            <a:chOff x="4187914" y="4326057"/>
            <a:chExt cx="1244751" cy="214413"/>
          </a:xfrm>
        </p:grpSpPr>
        <p:sp>
          <p:nvSpPr>
            <p:cNvPr id="63" name="Oval 62">
              <a:extLst>
                <a:ext uri="{FF2B5EF4-FFF2-40B4-BE49-F238E27FC236}">
                  <a16:creationId xmlns:a16="http://schemas.microsoft.com/office/drawing/2014/main" id="{55B14272-A337-EA48-A977-0D8698F7CBC4}"/>
                </a:ext>
              </a:extLst>
            </p:cNvPr>
            <p:cNvSpPr/>
            <p:nvPr/>
          </p:nvSpPr>
          <p:spPr>
            <a:xfrm>
              <a:off x="4187914" y="4326062"/>
              <a:ext cx="214410" cy="2144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Oval 63">
              <a:extLst>
                <a:ext uri="{FF2B5EF4-FFF2-40B4-BE49-F238E27FC236}">
                  <a16:creationId xmlns:a16="http://schemas.microsoft.com/office/drawing/2014/main" id="{FB9EFC2C-0D5E-E943-9EA2-B15227374E2B}"/>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Oval 64">
              <a:extLst>
                <a:ext uri="{FF2B5EF4-FFF2-40B4-BE49-F238E27FC236}">
                  <a16:creationId xmlns:a16="http://schemas.microsoft.com/office/drawing/2014/main" id="{0D51E750-E05E-0A4D-B15B-D41DD1E6F9B7}"/>
                </a:ext>
              </a:extLst>
            </p:cNvPr>
            <p:cNvSpPr/>
            <p:nvPr/>
          </p:nvSpPr>
          <p:spPr>
            <a:xfrm>
              <a:off x="5218253" y="4326057"/>
              <a:ext cx="214412" cy="21441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6" name="TextBox 65">
            <a:extLst>
              <a:ext uri="{FF2B5EF4-FFF2-40B4-BE49-F238E27FC236}">
                <a16:creationId xmlns:a16="http://schemas.microsoft.com/office/drawing/2014/main" id="{2312F7A0-1656-9944-B262-B2EEFC53D541}"/>
              </a:ext>
            </a:extLst>
          </p:cNvPr>
          <p:cNvSpPr txBox="1"/>
          <p:nvPr/>
        </p:nvSpPr>
        <p:spPr>
          <a:xfrm>
            <a:off x="5658674" y="1545530"/>
            <a:ext cx="5104817" cy="3425125"/>
          </a:xfrm>
          <a:prstGeom prst="rect">
            <a:avLst/>
          </a:prstGeom>
        </p:spPr>
        <p:txBody>
          <a:bodyPr vert="horz" wrap="square" lIns="91440" tIns="45720" rIns="91440" bIns="45720" rtlCol="0" anchor="t">
            <a:normAutofit/>
          </a:bodyPr>
          <a:lstStyle/>
          <a:p>
            <a:pPr>
              <a:lnSpc>
                <a:spcPct val="150000"/>
              </a:lnSpc>
            </a:pPr>
            <a:r>
              <a:rPr lang="sv-SE" dirty="0"/>
              <a:t>Construction </a:t>
            </a:r>
            <a:r>
              <a:rPr lang="sv-SE" dirty="0" err="1"/>
              <a:t>algorithm</a:t>
            </a:r>
            <a:r>
              <a:rPr lang="sv-SE" dirty="0"/>
              <a:t>:</a:t>
            </a:r>
          </a:p>
          <a:p>
            <a:pPr marL="342900" indent="-342900">
              <a:lnSpc>
                <a:spcPct val="150000"/>
              </a:lnSpc>
              <a:buFont typeface="Arial" panose="020B0604020202020204" pitchFamily="34" charset="0"/>
              <a:buChar char="•"/>
            </a:pPr>
            <a:r>
              <a:rPr lang="sv-SE" dirty="0"/>
              <a:t>For </a:t>
            </a:r>
            <a:r>
              <a:rPr lang="sv-SE" dirty="0" err="1"/>
              <a:t>each</a:t>
            </a:r>
            <a:r>
              <a:rPr lang="sv-SE" dirty="0"/>
              <a:t> </a:t>
            </a:r>
            <a:r>
              <a:rPr lang="sv-SE" dirty="0" err="1"/>
              <a:t>level</a:t>
            </a:r>
            <a:r>
              <a:rPr lang="sv-SE" dirty="0"/>
              <a:t>, </a:t>
            </a:r>
            <a:r>
              <a:rPr lang="sv-SE" dirty="0" err="1"/>
              <a:t>bottom-up</a:t>
            </a:r>
            <a:r>
              <a:rPr lang="sv-SE" dirty="0"/>
              <a:t>:</a:t>
            </a:r>
          </a:p>
          <a:p>
            <a:pPr marL="800100" lvl="1" indent="-342900">
              <a:lnSpc>
                <a:spcPct val="150000"/>
              </a:lnSpc>
              <a:buFont typeface="Arial" panose="020B0604020202020204" pitchFamily="34" charset="0"/>
              <a:buChar char="•"/>
            </a:pPr>
            <a:r>
              <a:rPr lang="sv-SE" dirty="0"/>
              <a:t>Sort the list </a:t>
            </a:r>
            <a:r>
              <a:rPr lang="sv-SE" dirty="0" err="1"/>
              <a:t>of</a:t>
            </a:r>
            <a:r>
              <a:rPr lang="sv-SE" dirty="0"/>
              <a:t> </a:t>
            </a:r>
            <a:r>
              <a:rPr lang="sv-SE" dirty="0" err="1"/>
              <a:t>nodes</a:t>
            </a:r>
            <a:endParaRPr lang="sv-SE" dirty="0"/>
          </a:p>
          <a:p>
            <a:pPr marL="1257300" lvl="2" indent="-342900">
              <a:lnSpc>
                <a:spcPct val="150000"/>
              </a:lnSpc>
              <a:buFont typeface="Arial" panose="020B0604020202020204" pitchFamily="34" charset="0"/>
              <a:buChar char="•"/>
            </a:pPr>
            <a:r>
              <a:rPr lang="sv-SE" dirty="0" err="1"/>
              <a:t>E.g</a:t>
            </a:r>
            <a:r>
              <a:rPr lang="sv-SE" dirty="0"/>
              <a:t>., </a:t>
            </a:r>
            <a:r>
              <a:rPr lang="sv-SE" dirty="0" err="1"/>
              <a:t>key</a:t>
            </a:r>
            <a:r>
              <a:rPr lang="sv-SE" dirty="0"/>
              <a:t> = the </a:t>
            </a:r>
            <a:r>
              <a:rPr lang="sv-SE" dirty="0" err="1"/>
              <a:t>node’s</a:t>
            </a:r>
            <a:r>
              <a:rPr lang="sv-SE" dirty="0"/>
              <a:t> bytes</a:t>
            </a:r>
          </a:p>
          <a:p>
            <a:pPr marL="800100" lvl="1" indent="-342900">
              <a:lnSpc>
                <a:spcPct val="150000"/>
              </a:lnSpc>
              <a:buFont typeface="Arial" panose="020B0604020202020204" pitchFamily="34" charset="0"/>
              <a:buChar char="•"/>
            </a:pPr>
            <a:r>
              <a:rPr lang="sv-SE" dirty="0" err="1"/>
              <a:t>Remove</a:t>
            </a:r>
            <a:r>
              <a:rPr lang="sv-SE" dirty="0"/>
              <a:t> </a:t>
            </a:r>
            <a:r>
              <a:rPr lang="sv-SE" dirty="0" err="1"/>
              <a:t>duplicates</a:t>
            </a:r>
            <a:r>
              <a:rPr lang="sv-SE" dirty="0"/>
              <a:t> and </a:t>
            </a:r>
            <a:br>
              <a:rPr lang="sv-SE" dirty="0"/>
            </a:br>
            <a:r>
              <a:rPr lang="sv-SE" dirty="0" err="1"/>
              <a:t>update</a:t>
            </a:r>
            <a:r>
              <a:rPr lang="sv-SE" dirty="0"/>
              <a:t> </a:t>
            </a:r>
            <a:r>
              <a:rPr lang="sv-SE" dirty="0" err="1"/>
              <a:t>parents</a:t>
            </a:r>
            <a:r>
              <a:rPr lang="sv-SE" dirty="0"/>
              <a:t>’ </a:t>
            </a:r>
            <a:r>
              <a:rPr lang="sv-SE" dirty="0" err="1"/>
              <a:t>child</a:t>
            </a:r>
            <a:r>
              <a:rPr lang="sv-SE" dirty="0"/>
              <a:t> </a:t>
            </a:r>
            <a:r>
              <a:rPr lang="sv-SE" dirty="0" err="1"/>
              <a:t>indices</a:t>
            </a:r>
            <a:endParaRPr lang="sv-SE" dirty="0"/>
          </a:p>
          <a:p>
            <a:pPr>
              <a:lnSpc>
                <a:spcPct val="150000"/>
              </a:lnSpc>
            </a:pPr>
            <a:r>
              <a:rPr lang="sv-SE" dirty="0" err="1"/>
              <a:t>Done</a:t>
            </a:r>
            <a:r>
              <a:rPr lang="sv-SE" dirty="0"/>
              <a:t>!</a:t>
            </a:r>
          </a:p>
        </p:txBody>
      </p:sp>
      <p:sp>
        <p:nvSpPr>
          <p:cNvPr id="69" name="TextBox 68">
            <a:extLst>
              <a:ext uri="{FF2B5EF4-FFF2-40B4-BE49-F238E27FC236}">
                <a16:creationId xmlns:a16="http://schemas.microsoft.com/office/drawing/2014/main" id="{E2E6E986-64FB-B84C-9B2C-B7661A9B90D3}"/>
              </a:ext>
            </a:extLst>
          </p:cNvPr>
          <p:cNvSpPr txBox="1"/>
          <p:nvPr/>
        </p:nvSpPr>
        <p:spPr>
          <a:xfrm>
            <a:off x="483737" y="4402290"/>
            <a:ext cx="845546" cy="357087"/>
          </a:xfrm>
          <a:prstGeom prst="rect">
            <a:avLst/>
          </a:prstGeom>
        </p:spPr>
        <p:txBody>
          <a:bodyPr vert="horz" wrap="square" lIns="91440" tIns="45720" rIns="91440" bIns="45720" rtlCol="0" anchor="t">
            <a:normAutofit fontScale="85000" lnSpcReduction="10000"/>
          </a:bodyPr>
          <a:lstStyle/>
          <a:p>
            <a:r>
              <a:rPr lang="sv-SE" sz="1600" dirty="0" err="1"/>
              <a:t>Level</a:t>
            </a:r>
            <a:r>
              <a:rPr lang="sv-SE" sz="1600" dirty="0"/>
              <a:t> n:</a:t>
            </a:r>
          </a:p>
        </p:txBody>
      </p:sp>
      <p:sp>
        <p:nvSpPr>
          <p:cNvPr id="26" name="Rectangle 25">
            <a:extLst>
              <a:ext uri="{FF2B5EF4-FFF2-40B4-BE49-F238E27FC236}">
                <a16:creationId xmlns:a16="http://schemas.microsoft.com/office/drawing/2014/main" id="{925D5CC2-D98D-0240-87B6-24F130B0C659}"/>
              </a:ext>
            </a:extLst>
          </p:cNvPr>
          <p:cNvSpPr/>
          <p:nvPr/>
        </p:nvSpPr>
        <p:spPr>
          <a:xfrm>
            <a:off x="432487" y="3682314"/>
            <a:ext cx="3410465" cy="5022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1" name="Rectangle 70">
            <a:extLst>
              <a:ext uri="{FF2B5EF4-FFF2-40B4-BE49-F238E27FC236}">
                <a16:creationId xmlns:a16="http://schemas.microsoft.com/office/drawing/2014/main" id="{23EA65DA-E75E-5742-BCA9-B4DEF3D02DB6}"/>
              </a:ext>
            </a:extLst>
          </p:cNvPr>
          <p:cNvSpPr/>
          <p:nvPr/>
        </p:nvSpPr>
        <p:spPr>
          <a:xfrm>
            <a:off x="423221" y="3366513"/>
            <a:ext cx="3410465" cy="1927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6" name="Rectangle 75">
            <a:extLst>
              <a:ext uri="{FF2B5EF4-FFF2-40B4-BE49-F238E27FC236}">
                <a16:creationId xmlns:a16="http://schemas.microsoft.com/office/drawing/2014/main" id="{27F63EAA-158B-3945-B7ED-4A16EA0AA519}"/>
              </a:ext>
            </a:extLst>
          </p:cNvPr>
          <p:cNvSpPr/>
          <p:nvPr/>
        </p:nvSpPr>
        <p:spPr>
          <a:xfrm>
            <a:off x="414983" y="3160564"/>
            <a:ext cx="3410465" cy="1927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8" name="Rectangle 77">
            <a:extLst>
              <a:ext uri="{FF2B5EF4-FFF2-40B4-BE49-F238E27FC236}">
                <a16:creationId xmlns:a16="http://schemas.microsoft.com/office/drawing/2014/main" id="{FB8D9EE7-24D8-8541-A7F9-BC81E34EDD63}"/>
              </a:ext>
            </a:extLst>
          </p:cNvPr>
          <p:cNvSpPr/>
          <p:nvPr/>
        </p:nvSpPr>
        <p:spPr>
          <a:xfrm>
            <a:off x="419099" y="2966972"/>
            <a:ext cx="3410465" cy="1927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0" name="Rectangle 79">
            <a:extLst>
              <a:ext uri="{FF2B5EF4-FFF2-40B4-BE49-F238E27FC236}">
                <a16:creationId xmlns:a16="http://schemas.microsoft.com/office/drawing/2014/main" id="{D765CABC-4C69-DB44-85DE-4EC443AAB944}"/>
              </a:ext>
            </a:extLst>
          </p:cNvPr>
          <p:cNvSpPr/>
          <p:nvPr/>
        </p:nvSpPr>
        <p:spPr>
          <a:xfrm>
            <a:off x="435573" y="2426250"/>
            <a:ext cx="3410465" cy="3915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aphicFrame>
        <p:nvGraphicFramePr>
          <p:cNvPr id="32" name="Table 31">
            <a:extLst>
              <a:ext uri="{FF2B5EF4-FFF2-40B4-BE49-F238E27FC236}">
                <a16:creationId xmlns:a16="http://schemas.microsoft.com/office/drawing/2014/main" id="{6705D8BD-C886-084D-910F-A2D181F72CFE}"/>
              </a:ext>
            </a:extLst>
          </p:cNvPr>
          <p:cNvGraphicFramePr>
            <a:graphicFrameLocks noGrp="1"/>
          </p:cNvGraphicFramePr>
          <p:nvPr>
            <p:extLst>
              <p:ext uri="{D42A27DB-BD31-4B8C-83A1-F6EECF244321}">
                <p14:modId xmlns:p14="http://schemas.microsoft.com/office/powerpoint/2010/main" val="1566865205"/>
              </p:ext>
            </p:extLst>
          </p:nvPr>
        </p:nvGraphicFramePr>
        <p:xfrm>
          <a:off x="5757211" y="4631179"/>
          <a:ext cx="5515480" cy="1381760"/>
        </p:xfrm>
        <a:graphic>
          <a:graphicData uri="http://schemas.openxmlformats.org/drawingml/2006/table">
            <a:tbl>
              <a:tblPr firstRow="1" bandRow="1">
                <a:tableStyleId>{5940675A-B579-460E-94D1-54222C63F5DA}</a:tableStyleId>
              </a:tblPr>
              <a:tblGrid>
                <a:gridCol w="2757740">
                  <a:extLst>
                    <a:ext uri="{9D8B030D-6E8A-4147-A177-3AD203B41FA5}">
                      <a16:colId xmlns:a16="http://schemas.microsoft.com/office/drawing/2014/main" val="1978934222"/>
                    </a:ext>
                  </a:extLst>
                </a:gridCol>
                <a:gridCol w="2757740">
                  <a:extLst>
                    <a:ext uri="{9D8B030D-6E8A-4147-A177-3AD203B41FA5}">
                      <a16:colId xmlns:a16="http://schemas.microsoft.com/office/drawing/2014/main" val="3818276438"/>
                    </a:ext>
                  </a:extLst>
                </a:gridCol>
              </a:tblGrid>
              <a:tr h="370840">
                <a:tc>
                  <a:txBody>
                    <a:bodyPr/>
                    <a:lstStyle/>
                    <a:p>
                      <a:r>
                        <a:rPr lang="sv-SE" dirty="0"/>
                        <a:t>Sort</a:t>
                      </a:r>
                    </a:p>
                  </a:txBody>
                  <a:tcPr/>
                </a:tc>
                <a:tc>
                  <a:txBody>
                    <a:bodyPr/>
                    <a:lstStyle/>
                    <a:p>
                      <a:r>
                        <a:rPr lang="sv-SE" dirty="0"/>
                        <a:t>O(n log n)</a:t>
                      </a:r>
                    </a:p>
                  </a:txBody>
                  <a:tcPr/>
                </a:tc>
                <a:extLst>
                  <a:ext uri="{0D108BD9-81ED-4DB2-BD59-A6C34878D82A}">
                    <a16:rowId xmlns:a16="http://schemas.microsoft.com/office/drawing/2014/main" val="3853156712"/>
                  </a:ext>
                </a:extLst>
              </a:tr>
              <a:tr h="370840">
                <a:tc>
                  <a:txBody>
                    <a:bodyPr/>
                    <a:lstStyle/>
                    <a:p>
                      <a:r>
                        <a:rPr lang="sv-SE" dirty="0" err="1"/>
                        <a:t>Remove</a:t>
                      </a:r>
                      <a:r>
                        <a:rPr lang="sv-SE" dirty="0"/>
                        <a:t> </a:t>
                      </a:r>
                      <a:r>
                        <a:rPr lang="sv-SE" dirty="0" err="1"/>
                        <a:t>duplicates</a:t>
                      </a:r>
                      <a:r>
                        <a:rPr lang="sv-SE" dirty="0"/>
                        <a:t> and </a:t>
                      </a:r>
                      <a:r>
                        <a:rPr lang="sv-SE" dirty="0" err="1"/>
                        <a:t>update</a:t>
                      </a:r>
                      <a:r>
                        <a:rPr lang="sv-SE" dirty="0"/>
                        <a:t> </a:t>
                      </a:r>
                      <a:r>
                        <a:rPr lang="sv-SE" dirty="0" err="1"/>
                        <a:t>parent</a:t>
                      </a:r>
                      <a:r>
                        <a:rPr lang="sv-SE" dirty="0"/>
                        <a:t> pointers</a:t>
                      </a:r>
                    </a:p>
                  </a:txBody>
                  <a:tcPr/>
                </a:tc>
                <a:tc>
                  <a:txBody>
                    <a:bodyPr/>
                    <a:lstStyle/>
                    <a:p>
                      <a:r>
                        <a:rPr lang="sv-SE" dirty="0"/>
                        <a:t>O(n)</a:t>
                      </a:r>
                    </a:p>
                  </a:txBody>
                  <a:tcPr/>
                </a:tc>
                <a:extLst>
                  <a:ext uri="{0D108BD9-81ED-4DB2-BD59-A6C34878D82A}">
                    <a16:rowId xmlns:a16="http://schemas.microsoft.com/office/drawing/2014/main" val="4119738183"/>
                  </a:ext>
                </a:extLst>
              </a:tr>
              <a:tr h="370840">
                <a:tc gridSpan="2">
                  <a:txBody>
                    <a:bodyPr/>
                    <a:lstStyle/>
                    <a:p>
                      <a:r>
                        <a:rPr lang="sv-SE" dirty="0"/>
                        <a:t>Most </a:t>
                      </a:r>
                      <a:r>
                        <a:rPr lang="sv-SE" dirty="0" err="1"/>
                        <a:t>nodes</a:t>
                      </a:r>
                      <a:r>
                        <a:rPr lang="sv-SE" dirty="0"/>
                        <a:t> (~75%) </a:t>
                      </a:r>
                      <a:r>
                        <a:rPr lang="sv-SE" dirty="0" err="1"/>
                        <a:t>are</a:t>
                      </a:r>
                      <a:r>
                        <a:rPr lang="sv-SE" dirty="0"/>
                        <a:t> at the </a:t>
                      </a:r>
                      <a:r>
                        <a:rPr lang="sv-SE" dirty="0" err="1"/>
                        <a:t>leaf</a:t>
                      </a:r>
                      <a:r>
                        <a:rPr lang="sv-SE" dirty="0"/>
                        <a:t> </a:t>
                      </a:r>
                      <a:r>
                        <a:rPr lang="sv-SE" dirty="0" err="1"/>
                        <a:t>level</a:t>
                      </a:r>
                      <a:endParaRPr lang="sv-SE" dirty="0"/>
                    </a:p>
                  </a:txBody>
                  <a:tcPr/>
                </a:tc>
                <a:tc hMerge="1">
                  <a:txBody>
                    <a:bodyPr/>
                    <a:lstStyle/>
                    <a:p>
                      <a:endParaRPr lang="sv-SE" dirty="0"/>
                    </a:p>
                  </a:txBody>
                  <a:tcPr/>
                </a:tc>
                <a:extLst>
                  <a:ext uri="{0D108BD9-81ED-4DB2-BD59-A6C34878D82A}">
                    <a16:rowId xmlns:a16="http://schemas.microsoft.com/office/drawing/2014/main" val="1353460981"/>
                  </a:ext>
                </a:extLst>
              </a:tr>
            </a:tbl>
          </a:graphicData>
        </a:graphic>
      </p:graphicFrame>
    </p:spTree>
    <p:extLst>
      <p:ext uri="{BB962C8B-B14F-4D97-AF65-F5344CB8AC3E}">
        <p14:creationId xmlns:p14="http://schemas.microsoft.com/office/powerpoint/2010/main" val="285430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par>
                                <p:cTn id="8" presetID="9" presetClass="entr" presetSubtype="0" fill="hold" grpId="1"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dissolv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71"/>
                                        </p:tgtEl>
                                      </p:cBhvr>
                                    </p:animEffect>
                                    <p:set>
                                      <p:cBhvr>
                                        <p:cTn id="15" dur="1" fill="hold">
                                          <p:stCondLst>
                                            <p:cond delay="499"/>
                                          </p:stCondLst>
                                        </p:cTn>
                                        <p:tgtEl>
                                          <p:spTgt spid="71"/>
                                        </p:tgtEl>
                                        <p:attrNameLst>
                                          <p:attrName>style.visibility</p:attrName>
                                        </p:attrNameLst>
                                      </p:cBhvr>
                                      <p:to>
                                        <p:strVal val="hidden"/>
                                      </p:to>
                                    </p:set>
                                  </p:childTnLst>
                                </p:cTn>
                              </p:par>
                              <p:par>
                                <p:cTn id="16" presetID="9" presetClass="entr" presetSubtype="0" fill="hold" grpId="1" nodeType="with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dissolve">
                                      <p:cBhvr>
                                        <p:cTn id="18" dur="500"/>
                                        <p:tgtEl>
                                          <p:spTgt spid="7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grpId="0" nodeType="clickEffect">
                                  <p:stCondLst>
                                    <p:cond delay="0"/>
                                  </p:stCondLst>
                                  <p:childTnLst>
                                    <p:animEffect transition="out" filter="dissolve">
                                      <p:cBhvr>
                                        <p:cTn id="22" dur="500"/>
                                        <p:tgtEl>
                                          <p:spTgt spid="76"/>
                                        </p:tgtEl>
                                      </p:cBhvr>
                                    </p:animEffect>
                                    <p:set>
                                      <p:cBhvr>
                                        <p:cTn id="23" dur="1" fill="hold">
                                          <p:stCondLst>
                                            <p:cond delay="499"/>
                                          </p:stCondLst>
                                        </p:cTn>
                                        <p:tgtEl>
                                          <p:spTgt spid="76"/>
                                        </p:tgtEl>
                                        <p:attrNameLst>
                                          <p:attrName>style.visibility</p:attrName>
                                        </p:attrNameLst>
                                      </p:cBhvr>
                                      <p:to>
                                        <p:strVal val="hidden"/>
                                      </p:to>
                                    </p:set>
                                  </p:childTnLst>
                                </p:cTn>
                              </p:par>
                              <p:par>
                                <p:cTn id="24" presetID="9" presetClass="entr" presetSubtype="0" fill="hold" grpId="1"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dissolve">
                                      <p:cBhvr>
                                        <p:cTn id="26" dur="500"/>
                                        <p:tgtEl>
                                          <p:spTgt spid="7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xit" presetSubtype="0" fill="hold" grpId="0" nodeType="clickEffect">
                                  <p:stCondLst>
                                    <p:cond delay="0"/>
                                  </p:stCondLst>
                                  <p:childTnLst>
                                    <p:animEffect transition="out" filter="dissolve">
                                      <p:cBhvr>
                                        <p:cTn id="30" dur="500"/>
                                        <p:tgtEl>
                                          <p:spTgt spid="78"/>
                                        </p:tgtEl>
                                      </p:cBhvr>
                                    </p:animEffect>
                                    <p:set>
                                      <p:cBhvr>
                                        <p:cTn id="31" dur="1" fill="hold">
                                          <p:stCondLst>
                                            <p:cond delay="499"/>
                                          </p:stCondLst>
                                        </p:cTn>
                                        <p:tgtEl>
                                          <p:spTgt spid="78"/>
                                        </p:tgtEl>
                                        <p:attrNameLst>
                                          <p:attrName>style.visibility</p:attrName>
                                        </p:attrNameLst>
                                      </p:cBhvr>
                                      <p:to>
                                        <p:strVal val="hidden"/>
                                      </p:to>
                                    </p:set>
                                  </p:childTnLst>
                                </p:cTn>
                              </p:par>
                              <p:par>
                                <p:cTn id="32" presetID="9" presetClass="entr" presetSubtype="0" fill="hold" grpId="1"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dissolve">
                                      <p:cBhvr>
                                        <p:cTn id="34" dur="500"/>
                                        <p:tgtEl>
                                          <p:spTgt spid="80"/>
                                        </p:tgtEl>
                                      </p:cBhvr>
                                    </p:animEffect>
                                  </p:childTnLst>
                                </p:cTn>
                              </p:par>
                            </p:childTnLst>
                          </p:cTn>
                        </p:par>
                        <p:par>
                          <p:cTn id="35" fill="hold">
                            <p:stCondLst>
                              <p:cond delay="500"/>
                            </p:stCondLst>
                            <p:childTnLst>
                              <p:par>
                                <p:cTn id="36" presetID="15" presetClass="emph" presetSubtype="0" nodeType="afterEffect">
                                  <p:stCondLst>
                                    <p:cond delay="0"/>
                                  </p:stCondLst>
                                  <p:iterate type="lt">
                                    <p:tmAbs val="25"/>
                                  </p:iterate>
                                  <p:childTnLst>
                                    <p:set>
                                      <p:cBhvr override="childStyle">
                                        <p:cTn id="37" dur="indefinite"/>
                                        <p:tgtEl>
                                          <p:spTgt spid="66">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71" grpId="0" animBg="1"/>
      <p:bldP spid="71" grpId="1" animBg="1"/>
      <p:bldP spid="76" grpId="0" animBg="1"/>
      <p:bldP spid="76" grpId="1" animBg="1"/>
      <p:bldP spid="78" grpId="0" animBg="1"/>
      <p:bldP spid="78" grpId="1" animBg="1"/>
      <p:bldP spid="8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204" y="3054286"/>
            <a:ext cx="8915400" cy="1143000"/>
          </a:xfrm>
        </p:spPr>
        <p:txBody>
          <a:bodyPr>
            <a:normAutofit fontScale="90000"/>
          </a:bodyPr>
          <a:lstStyle/>
          <a:p>
            <a:r>
              <a:rPr lang="en-US" b="1" dirty="0"/>
              <a:t>Sparse Voxel DAGs:</a:t>
            </a:r>
            <a:br>
              <a:rPr lang="en-US" b="1" dirty="0"/>
            </a:br>
            <a:r>
              <a:rPr lang="en-US" b="1" dirty="0"/>
              <a:t>  From static scenes </a:t>
            </a:r>
            <a:br>
              <a:rPr lang="en-US" b="1" dirty="0"/>
            </a:br>
            <a:r>
              <a:rPr lang="en-US" b="1" dirty="0"/>
              <a:t>  to dynamic (moving) scenes </a:t>
            </a:r>
            <a:br>
              <a:rPr lang="en-US" b="1" dirty="0"/>
            </a:br>
            <a:r>
              <a:rPr lang="en-US" b="1" dirty="0"/>
              <a:t>  to Free Viewpoint Video</a:t>
            </a:r>
            <a:br>
              <a:rPr lang="en-US" dirty="0"/>
            </a:br>
            <a:br>
              <a:rPr lang="en-US" dirty="0"/>
            </a:br>
            <a:endParaRPr lang="en-US" dirty="0"/>
          </a:p>
        </p:txBody>
      </p:sp>
      <p:grpSp>
        <p:nvGrpSpPr>
          <p:cNvPr id="5" name="Group 4">
            <a:extLst>
              <a:ext uri="{FF2B5EF4-FFF2-40B4-BE49-F238E27FC236}">
                <a16:creationId xmlns:a16="http://schemas.microsoft.com/office/drawing/2014/main" id="{1D9C19AA-A20B-9D42-A1A9-18F828AF5789}"/>
              </a:ext>
            </a:extLst>
          </p:cNvPr>
          <p:cNvGrpSpPr/>
          <p:nvPr/>
        </p:nvGrpSpPr>
        <p:grpSpPr>
          <a:xfrm>
            <a:off x="6557176" y="121710"/>
            <a:ext cx="5524656" cy="2852846"/>
            <a:chOff x="6557176" y="121710"/>
            <a:chExt cx="5524656" cy="2852846"/>
          </a:xfrm>
        </p:grpSpPr>
        <p:pic>
          <p:nvPicPr>
            <p:cNvPr id="3" name="Picture 2">
              <a:extLst>
                <a:ext uri="{FF2B5EF4-FFF2-40B4-BE49-F238E27FC236}">
                  <a16:creationId xmlns:a16="http://schemas.microsoft.com/office/drawing/2014/main" id="{E54159C7-7BE5-134D-9346-010C20F98BDA}"/>
                </a:ext>
              </a:extLst>
            </p:cNvPr>
            <p:cNvPicPr>
              <a:picLocks noChangeAspect="1"/>
            </p:cNvPicPr>
            <p:nvPr/>
          </p:nvPicPr>
          <p:blipFill rotWithShape="1">
            <a:blip r:embed="rId3"/>
            <a:srcRect l="841" t="1910"/>
            <a:stretch/>
          </p:blipFill>
          <p:spPr>
            <a:xfrm>
              <a:off x="6557176" y="121710"/>
              <a:ext cx="5524656" cy="2852846"/>
            </a:xfrm>
            <a:prstGeom prst="rect">
              <a:avLst/>
            </a:prstGeom>
          </p:spPr>
        </p:pic>
        <p:sp>
          <p:nvSpPr>
            <p:cNvPr id="4" name="Rectangle 3">
              <a:extLst>
                <a:ext uri="{FF2B5EF4-FFF2-40B4-BE49-F238E27FC236}">
                  <a16:creationId xmlns:a16="http://schemas.microsoft.com/office/drawing/2014/main" id="{9214FAEC-65A2-A14C-BB5A-ED834499CA4E}"/>
                </a:ext>
              </a:extLst>
            </p:cNvPr>
            <p:cNvSpPr/>
            <p:nvPr/>
          </p:nvSpPr>
          <p:spPr>
            <a:xfrm>
              <a:off x="6621137" y="198304"/>
              <a:ext cx="1685581" cy="616944"/>
            </a:xfrm>
            <a:prstGeom prst="rect">
              <a:avLst/>
            </a:prstGeom>
            <a:solidFill>
              <a:srgbClr val="4448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pic>
        <p:nvPicPr>
          <p:cNvPr id="6" name="Content Placeholder 10">
            <a:extLst>
              <a:ext uri="{FF2B5EF4-FFF2-40B4-BE49-F238E27FC236}">
                <a16:creationId xmlns:a16="http://schemas.microsoft.com/office/drawing/2014/main" id="{2BF8CFBE-D383-3F44-A3D2-7A496C808C1E}"/>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42896" y="3749705"/>
            <a:ext cx="5520573" cy="3108295"/>
          </a:xfrm>
        </p:spPr>
      </p:pic>
      <p:sp>
        <p:nvSpPr>
          <p:cNvPr id="7" name="Footer Placeholder 6">
            <a:extLst>
              <a:ext uri="{FF2B5EF4-FFF2-40B4-BE49-F238E27FC236}">
                <a16:creationId xmlns:a16="http://schemas.microsoft.com/office/drawing/2014/main" id="{4FC4F90A-524A-5D4A-956E-A47F5177CE24}"/>
              </a:ext>
            </a:extLst>
          </p:cNvPr>
          <p:cNvSpPr>
            <a:spLocks noGrp="1"/>
          </p:cNvSpPr>
          <p:nvPr>
            <p:ph type="ftr" sz="quarter" idx="11"/>
          </p:nvPr>
        </p:nvSpPr>
        <p:spPr/>
        <p:txBody>
          <a:bodyPr/>
          <a:lstStyle/>
          <a:p>
            <a:r>
              <a:rPr lang="en-US"/>
              <a:t>Course: Voxel DAGs. /Ulf Assarsson</a:t>
            </a:r>
          </a:p>
        </p:txBody>
      </p:sp>
      <p:sp>
        <p:nvSpPr>
          <p:cNvPr id="8" name="Slide Number Placeholder 7">
            <a:extLst>
              <a:ext uri="{FF2B5EF4-FFF2-40B4-BE49-F238E27FC236}">
                <a16:creationId xmlns:a16="http://schemas.microsoft.com/office/drawing/2014/main" id="{3C3B4F21-728D-2141-A31E-5E6FB552131C}"/>
              </a:ext>
            </a:extLst>
          </p:cNvPr>
          <p:cNvSpPr>
            <a:spLocks noGrp="1"/>
          </p:cNvSpPr>
          <p:nvPr>
            <p:ph type="sldNum" sz="quarter" idx="12"/>
          </p:nvPr>
        </p:nvSpPr>
        <p:spPr/>
        <p:txBody>
          <a:bodyPr/>
          <a:lstStyle/>
          <a:p>
            <a:fld id="{7AD14076-261D-44E2-B486-4068BDBB861D}" type="slidenum">
              <a:rPr lang="en-US" smtClean="0"/>
              <a:pPr/>
              <a:t>28</a:t>
            </a:fld>
            <a:endParaRPr lang="en-US"/>
          </a:p>
        </p:txBody>
      </p:sp>
      <p:sp>
        <p:nvSpPr>
          <p:cNvPr id="9" name="Rectangle 8">
            <a:extLst>
              <a:ext uri="{FF2B5EF4-FFF2-40B4-BE49-F238E27FC236}">
                <a16:creationId xmlns:a16="http://schemas.microsoft.com/office/drawing/2014/main" id="{64386E85-BC01-DA4F-9F23-49E8CD227267}"/>
              </a:ext>
            </a:extLst>
          </p:cNvPr>
          <p:cNvSpPr/>
          <p:nvPr/>
        </p:nvSpPr>
        <p:spPr>
          <a:xfrm>
            <a:off x="0" y="5488466"/>
            <a:ext cx="6096000" cy="646331"/>
          </a:xfrm>
          <a:prstGeom prst="rect">
            <a:avLst/>
          </a:prstGeom>
        </p:spPr>
        <p:txBody>
          <a:bodyPr>
            <a:spAutoFit/>
          </a:bodyPr>
          <a:lstStyle/>
          <a:p>
            <a:r>
              <a:rPr lang="sv-SE" dirty="0">
                <a:solidFill>
                  <a:srgbClr val="000000"/>
                </a:solidFill>
                <a:latin typeface="LUCIDA"/>
              </a:rPr>
              <a:t>Kämpe, Rasmuson, </a:t>
            </a:r>
            <a:r>
              <a:rPr lang="sv-SE" dirty="0" err="1">
                <a:solidFill>
                  <a:srgbClr val="000000"/>
                </a:solidFill>
                <a:latin typeface="LUCIDA"/>
              </a:rPr>
              <a:t>Billeter</a:t>
            </a:r>
            <a:r>
              <a:rPr lang="sv-SE" dirty="0">
                <a:solidFill>
                  <a:srgbClr val="000000"/>
                </a:solidFill>
                <a:latin typeface="LUCIDA"/>
              </a:rPr>
              <a:t>, </a:t>
            </a:r>
            <a:r>
              <a:rPr lang="sv-SE" dirty="0" err="1">
                <a:solidFill>
                  <a:srgbClr val="000000"/>
                </a:solidFill>
                <a:latin typeface="LUCIDA"/>
              </a:rPr>
              <a:t>Sintorn</a:t>
            </a:r>
            <a:r>
              <a:rPr lang="sv-SE" dirty="0">
                <a:solidFill>
                  <a:srgbClr val="000000"/>
                </a:solidFill>
                <a:latin typeface="LUCIDA"/>
              </a:rPr>
              <a:t>, Assarsson. </a:t>
            </a:r>
            <a:br>
              <a:rPr lang="sv-SE" dirty="0"/>
            </a:br>
            <a:r>
              <a:rPr lang="sv-SE" i="1" dirty="0" err="1">
                <a:solidFill>
                  <a:srgbClr val="000000"/>
                </a:solidFill>
                <a:latin typeface="LUCIDA"/>
              </a:rPr>
              <a:t>Exploiting</a:t>
            </a:r>
            <a:r>
              <a:rPr lang="sv-SE" i="1" dirty="0">
                <a:solidFill>
                  <a:srgbClr val="000000"/>
                </a:solidFill>
                <a:latin typeface="LUCIDA"/>
              </a:rPr>
              <a:t> </a:t>
            </a:r>
            <a:r>
              <a:rPr lang="sv-SE" i="1" dirty="0" err="1">
                <a:solidFill>
                  <a:srgbClr val="000000"/>
                </a:solidFill>
                <a:latin typeface="LUCIDA"/>
              </a:rPr>
              <a:t>Coherence</a:t>
            </a:r>
            <a:r>
              <a:rPr lang="sv-SE" i="1" dirty="0">
                <a:solidFill>
                  <a:srgbClr val="000000"/>
                </a:solidFill>
                <a:latin typeface="LUCIDA"/>
              </a:rPr>
              <a:t> in </a:t>
            </a:r>
            <a:r>
              <a:rPr lang="sv-SE" i="1" dirty="0" err="1">
                <a:solidFill>
                  <a:srgbClr val="000000"/>
                </a:solidFill>
                <a:latin typeface="LUCIDA"/>
              </a:rPr>
              <a:t>Time-Varying</a:t>
            </a:r>
            <a:r>
              <a:rPr lang="sv-SE" i="1" dirty="0">
                <a:solidFill>
                  <a:srgbClr val="000000"/>
                </a:solidFill>
                <a:latin typeface="LUCIDA"/>
              </a:rPr>
              <a:t> </a:t>
            </a:r>
            <a:r>
              <a:rPr lang="sv-SE" i="1" dirty="0" err="1">
                <a:solidFill>
                  <a:srgbClr val="000000"/>
                </a:solidFill>
                <a:latin typeface="LUCIDA"/>
              </a:rPr>
              <a:t>Voxel</a:t>
            </a:r>
            <a:r>
              <a:rPr lang="sv-SE" i="1" dirty="0">
                <a:solidFill>
                  <a:srgbClr val="000000"/>
                </a:solidFill>
                <a:latin typeface="LUCIDA"/>
              </a:rPr>
              <a:t> Data</a:t>
            </a:r>
            <a:r>
              <a:rPr lang="sv-SE" dirty="0">
                <a:solidFill>
                  <a:srgbClr val="000000"/>
                </a:solidFill>
                <a:latin typeface="LUCIDA"/>
              </a:rPr>
              <a:t>. I3D 2016.</a:t>
            </a:r>
            <a:endParaRPr lang="sv-SE" dirty="0"/>
          </a:p>
        </p:txBody>
      </p:sp>
    </p:spTree>
    <p:extLst>
      <p:ext uri="{BB962C8B-B14F-4D97-AF65-F5344CB8AC3E}">
        <p14:creationId xmlns:p14="http://schemas.microsoft.com/office/powerpoint/2010/main" val="3374444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854555" y="2057010"/>
            <a:ext cx="2819877" cy="1645049"/>
          </a:xfrm>
        </p:spPr>
      </p:pic>
      <p:pic>
        <p:nvPicPr>
          <p:cNvPr id="32" name="Picture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73193" y="2141158"/>
            <a:ext cx="2407920" cy="1646789"/>
          </a:xfrm>
          <a:prstGeom prst="rect">
            <a:avLst/>
          </a:prstGeom>
        </p:spPr>
      </p:pic>
      <p:pic>
        <p:nvPicPr>
          <p:cNvPr id="33" name="Picture 3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7993" y="2233654"/>
            <a:ext cx="2377440" cy="1625944"/>
          </a:xfrm>
          <a:prstGeom prst="rect">
            <a:avLst/>
          </a:prstGeom>
        </p:spPr>
      </p:pic>
      <p:pic>
        <p:nvPicPr>
          <p:cNvPr id="34" name="Picture 3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28099" y="2406064"/>
            <a:ext cx="2387600" cy="1632893"/>
          </a:xfrm>
          <a:prstGeom prst="rect">
            <a:avLst/>
          </a:prstGeom>
        </p:spPr>
      </p:pic>
      <p:cxnSp>
        <p:nvCxnSpPr>
          <p:cNvPr id="35" name="Straight Connector 34"/>
          <p:cNvCxnSpPr/>
          <p:nvPr/>
        </p:nvCxnSpPr>
        <p:spPr>
          <a:xfrm>
            <a:off x="3439513" y="3915417"/>
            <a:ext cx="6004560" cy="294640"/>
          </a:xfrm>
          <a:prstGeom prst="line">
            <a:avLst/>
          </a:prstGeom>
          <a:noFill/>
          <a:ln w="38100" cap="flat" cmpd="sng" algn="ctr">
            <a:solidFill>
              <a:srgbClr val="000000"/>
            </a:solidFill>
            <a:prstDash val="sysDash"/>
            <a:headEnd type="none"/>
            <a:tailEnd type="triangle"/>
          </a:ln>
          <a:effectLst>
            <a:outerShdw blurRad="40000" dist="20000" dir="5400000" rotWithShape="0">
              <a:srgbClr val="000000">
                <a:alpha val="38000"/>
              </a:srgbClr>
            </a:outerShdw>
          </a:effectLst>
        </p:spPr>
      </p:cxnSp>
      <p:sp>
        <p:nvSpPr>
          <p:cNvPr id="36" name="TextBox 35"/>
          <p:cNvSpPr txBox="1"/>
          <p:nvPr/>
        </p:nvSpPr>
        <p:spPr>
          <a:xfrm>
            <a:off x="9027512" y="4189737"/>
            <a:ext cx="1123878" cy="369332"/>
          </a:xfrm>
          <a:prstGeom prst="rect">
            <a:avLst/>
          </a:prstGeom>
          <a:noFill/>
        </p:spPr>
        <p:txBody>
          <a:bodyPr wrap="square" rtlCol="0">
            <a:spAutoFit/>
          </a:bodyPr>
          <a:lstStyle/>
          <a:p>
            <a:pPr>
              <a:defRPr/>
            </a:pPr>
            <a:r>
              <a:rPr lang="en-US" kern="0" dirty="0">
                <a:solidFill>
                  <a:sysClr val="windowText" lastClr="000000"/>
                </a:solidFill>
              </a:rPr>
              <a:t>frames</a:t>
            </a:r>
          </a:p>
        </p:txBody>
      </p:sp>
      <p:pic>
        <p:nvPicPr>
          <p:cNvPr id="37" name="Picture 3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45494" y="4409426"/>
            <a:ext cx="5071913" cy="2448575"/>
          </a:xfrm>
          <a:prstGeom prst="rect">
            <a:avLst/>
          </a:prstGeom>
        </p:spPr>
      </p:pic>
      <p:sp>
        <p:nvSpPr>
          <p:cNvPr id="38" name="Rectangle 37"/>
          <p:cNvSpPr/>
          <p:nvPr/>
        </p:nvSpPr>
        <p:spPr>
          <a:xfrm>
            <a:off x="2667353" y="3803658"/>
            <a:ext cx="132080" cy="264160"/>
          </a:xfrm>
          <a:prstGeom prst="rect">
            <a:avLst/>
          </a:prstGeom>
          <a:solidFill>
            <a:srgbClr val="F79646">
              <a:lumMod val="75000"/>
            </a:srgbClr>
          </a:solidFill>
          <a:ln w="2857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algn="ctr">
              <a:defRPr/>
            </a:pPr>
            <a:endParaRPr lang="en-US" kern="0">
              <a:solidFill>
                <a:sysClr val="window" lastClr="FFFFFF"/>
              </a:solidFill>
              <a:latin typeface="Calibri"/>
            </a:endParaRPr>
          </a:p>
        </p:txBody>
      </p:sp>
      <p:sp>
        <p:nvSpPr>
          <p:cNvPr id="39" name="Rectangle 38"/>
          <p:cNvSpPr/>
          <p:nvPr/>
        </p:nvSpPr>
        <p:spPr>
          <a:xfrm>
            <a:off x="6355433" y="3935736"/>
            <a:ext cx="132080" cy="264160"/>
          </a:xfrm>
          <a:prstGeom prst="rect">
            <a:avLst/>
          </a:prstGeom>
          <a:solidFill>
            <a:srgbClr val="FFFF00"/>
          </a:solidFill>
          <a:ln w="2857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algn="ctr">
              <a:defRPr/>
            </a:pPr>
            <a:endParaRPr lang="en-US" kern="0">
              <a:solidFill>
                <a:sysClr val="window" lastClr="FFFFFF"/>
              </a:solidFill>
              <a:latin typeface="Calibri"/>
            </a:endParaRPr>
          </a:p>
        </p:txBody>
      </p:sp>
      <p:sp>
        <p:nvSpPr>
          <p:cNvPr id="44" name="Title 1"/>
          <p:cNvSpPr>
            <a:spLocks noGrp="1"/>
          </p:cNvSpPr>
          <p:nvPr>
            <p:ph type="title"/>
          </p:nvPr>
        </p:nvSpPr>
        <p:spPr>
          <a:xfrm>
            <a:off x="1237723" y="71444"/>
            <a:ext cx="9205912" cy="1325563"/>
          </a:xfrm>
        </p:spPr>
        <p:txBody>
          <a:bodyPr>
            <a:normAutofit/>
          </a:bodyPr>
          <a:lstStyle/>
          <a:p>
            <a:r>
              <a:rPr lang="en-US" dirty="0"/>
              <a:t>Voxel DAGs </a:t>
            </a:r>
            <a:r>
              <a:rPr lang="mr-IN" dirty="0"/>
              <a:t>–</a:t>
            </a:r>
            <a:r>
              <a:rPr lang="en-US" dirty="0"/>
              <a:t> dynamic scenes</a:t>
            </a:r>
            <a:br>
              <a:rPr lang="en-US" dirty="0"/>
            </a:br>
            <a:r>
              <a:rPr lang="en-US" sz="3600" dirty="0"/>
              <a:t> 3D geometry + time dimension</a:t>
            </a:r>
            <a:endParaRPr lang="sv-SE" sz="3600" dirty="0"/>
          </a:p>
        </p:txBody>
      </p:sp>
      <p:sp>
        <p:nvSpPr>
          <p:cNvPr id="2" name="TextBox 1"/>
          <p:cNvSpPr txBox="1"/>
          <p:nvPr/>
        </p:nvSpPr>
        <p:spPr>
          <a:xfrm>
            <a:off x="1923718" y="1353375"/>
            <a:ext cx="8587889" cy="646331"/>
          </a:xfrm>
          <a:prstGeom prst="rect">
            <a:avLst/>
          </a:prstGeom>
          <a:noFill/>
        </p:spPr>
        <p:txBody>
          <a:bodyPr wrap="square" rtlCol="0">
            <a:spAutoFit/>
          </a:bodyPr>
          <a:lstStyle/>
          <a:p>
            <a:r>
              <a:rPr lang="en-US" dirty="0"/>
              <a:t>For every time step (=frame) in a dynamic scene, convert the whole voxelized 3D scene to </a:t>
            </a:r>
            <a:r>
              <a:rPr lang="en-US" b="1" dirty="0"/>
              <a:t>one</a:t>
            </a:r>
            <a:r>
              <a:rPr lang="en-US" dirty="0"/>
              <a:t> DAG, where the top (root) level has one node per frame : </a:t>
            </a:r>
          </a:p>
        </p:txBody>
      </p:sp>
      <p:sp>
        <p:nvSpPr>
          <p:cNvPr id="13" name="Rectangle 12"/>
          <p:cNvSpPr/>
          <p:nvPr/>
        </p:nvSpPr>
        <p:spPr>
          <a:xfrm>
            <a:off x="9860877" y="3911422"/>
            <a:ext cx="1722176" cy="3550416"/>
          </a:xfrm>
          <a:prstGeom prst="rect">
            <a:avLst/>
          </a:prstGeom>
          <a:noFill/>
          <a:ln w="12700" cap="flat" cmpd="sng" algn="ctr">
            <a:solidFill>
              <a:sysClr val="window" lastClr="FFFFFF"/>
            </a:solidFill>
            <a:prstDash val="solid"/>
            <a:miter lim="800000"/>
          </a:ln>
          <a:effectLst/>
        </p:spPr>
        <p:txBody>
          <a:bodyPr rtlCol="0" anchor="ctr"/>
          <a:lstStyle/>
          <a:p>
            <a:pPr algn="ctr">
              <a:defRPr/>
            </a:pPr>
            <a:r>
              <a:rPr lang="sv-SE" kern="0" dirty="0">
                <a:solidFill>
                  <a:sysClr val="windowText" lastClr="000000"/>
                </a:solidFill>
                <a:latin typeface="Calibri"/>
              </a:rPr>
              <a:t>70 frames</a:t>
            </a:r>
          </a:p>
          <a:p>
            <a:pPr algn="ctr">
              <a:defRPr/>
            </a:pPr>
            <a:r>
              <a:rPr lang="sv-SE" kern="0" dirty="0">
                <a:solidFill>
                  <a:sysClr val="windowText" lastClr="000000"/>
                </a:solidFill>
                <a:latin typeface="Calibri"/>
              </a:rPr>
              <a:t>2048³ grid</a:t>
            </a:r>
          </a:p>
          <a:p>
            <a:pPr algn="ctr">
              <a:defRPr/>
            </a:pPr>
            <a:r>
              <a:rPr lang="sv-SE" kern="0" dirty="0" err="1">
                <a:solidFill>
                  <a:sysClr val="windowText" lastClr="000000"/>
                </a:solidFill>
                <a:latin typeface="Calibri"/>
              </a:rPr>
              <a:t>Length</a:t>
            </a:r>
            <a:r>
              <a:rPr lang="sv-SE" kern="0" dirty="0">
                <a:solidFill>
                  <a:sysClr val="windowText" lastClr="000000"/>
                </a:solidFill>
                <a:latin typeface="Calibri"/>
              </a:rPr>
              <a:t>: 2.9 sec @24Hz</a:t>
            </a:r>
          </a:p>
          <a:p>
            <a:pPr algn="ctr">
              <a:defRPr/>
            </a:pPr>
            <a:endParaRPr lang="sv-SE" kern="0" dirty="0">
              <a:solidFill>
                <a:sysClr val="windowText" lastClr="000000"/>
              </a:solidFill>
              <a:latin typeface="Calibri"/>
            </a:endParaRPr>
          </a:p>
          <a:p>
            <a:pPr algn="ctr">
              <a:defRPr/>
            </a:pPr>
            <a:r>
              <a:rPr lang="sv-SE" kern="0" dirty="0">
                <a:solidFill>
                  <a:sysClr val="windowText" lastClr="000000"/>
                </a:solidFill>
                <a:latin typeface="Calibri"/>
              </a:rPr>
              <a:t>1.9 MiB</a:t>
            </a:r>
          </a:p>
          <a:p>
            <a:pPr algn="ctr">
              <a:defRPr/>
            </a:pPr>
            <a:r>
              <a:rPr lang="sv-SE" kern="0" dirty="0">
                <a:solidFill>
                  <a:sysClr val="windowText" lastClr="000000"/>
                </a:solidFill>
                <a:latin typeface="Calibri"/>
              </a:rPr>
              <a:t>(=2.3 GiB/</a:t>
            </a:r>
            <a:r>
              <a:rPr lang="sv-SE" kern="0" dirty="0" err="1">
                <a:solidFill>
                  <a:sysClr val="windowText" lastClr="000000"/>
                </a:solidFill>
                <a:latin typeface="Calibri"/>
              </a:rPr>
              <a:t>hour</a:t>
            </a:r>
            <a:r>
              <a:rPr lang="sv-SE" kern="0" dirty="0">
                <a:solidFill>
                  <a:sysClr val="windowText" lastClr="000000"/>
                </a:solidFill>
                <a:latin typeface="Calibri"/>
              </a:rPr>
              <a:t>)</a:t>
            </a:r>
          </a:p>
          <a:p>
            <a:pPr algn="ctr">
              <a:defRPr/>
            </a:pPr>
            <a:r>
              <a:rPr lang="sv-SE" kern="0" dirty="0">
                <a:solidFill>
                  <a:sysClr val="windowText" lastClr="000000"/>
                </a:solidFill>
                <a:latin typeface="Calibri"/>
              </a:rPr>
              <a:t>5.2 Mbits/s</a:t>
            </a:r>
          </a:p>
        </p:txBody>
      </p:sp>
      <p:sp>
        <p:nvSpPr>
          <p:cNvPr id="3" name="Footer Placeholder 2">
            <a:extLst>
              <a:ext uri="{FF2B5EF4-FFF2-40B4-BE49-F238E27FC236}">
                <a16:creationId xmlns:a16="http://schemas.microsoft.com/office/drawing/2014/main" id="{BA9F1C13-FA9B-BB4D-A4F9-06DB6E19B57B}"/>
              </a:ext>
            </a:extLst>
          </p:cNvPr>
          <p:cNvSpPr>
            <a:spLocks noGrp="1"/>
          </p:cNvSpPr>
          <p:nvPr>
            <p:ph type="ftr" sz="quarter" idx="11"/>
          </p:nvPr>
        </p:nvSpPr>
        <p:spPr/>
        <p:txBody>
          <a:bodyPr/>
          <a:lstStyle/>
          <a:p>
            <a:r>
              <a:rPr lang="en-US"/>
              <a:t>Course: Voxel DAGs. /Ulf Assarsson</a:t>
            </a:r>
          </a:p>
        </p:txBody>
      </p:sp>
      <p:sp>
        <p:nvSpPr>
          <p:cNvPr id="4" name="Slide Number Placeholder 3">
            <a:extLst>
              <a:ext uri="{FF2B5EF4-FFF2-40B4-BE49-F238E27FC236}">
                <a16:creationId xmlns:a16="http://schemas.microsoft.com/office/drawing/2014/main" id="{871E97EF-C887-A644-A719-9376C8B7BFE6}"/>
              </a:ext>
            </a:extLst>
          </p:cNvPr>
          <p:cNvSpPr>
            <a:spLocks noGrp="1"/>
          </p:cNvSpPr>
          <p:nvPr>
            <p:ph type="sldNum" sz="quarter" idx="12"/>
          </p:nvPr>
        </p:nvSpPr>
        <p:spPr/>
        <p:txBody>
          <a:bodyPr/>
          <a:lstStyle/>
          <a:p>
            <a:fld id="{7AD14076-261D-44E2-B486-4068BDBB861D}" type="slidenum">
              <a:rPr lang="en-US" smtClean="0"/>
              <a:pPr/>
              <a:t>29</a:t>
            </a:fld>
            <a:endParaRPr lang="en-US"/>
          </a:p>
        </p:txBody>
      </p:sp>
    </p:spTree>
    <p:extLst>
      <p:ext uri="{BB962C8B-B14F-4D97-AF65-F5344CB8AC3E}">
        <p14:creationId xmlns:p14="http://schemas.microsoft.com/office/powerpoint/2010/main" val="3695685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Time-varying Voxel Grid - construction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46854485"/>
              </p:ext>
            </p:extLst>
          </p:nvPr>
        </p:nvGraphicFramePr>
        <p:xfrm>
          <a:off x="429992" y="3649564"/>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30</a:t>
            </a:fld>
            <a:endParaRPr lang="sv-SE"/>
          </a:p>
        </p:txBody>
      </p:sp>
      <p:graphicFrame>
        <p:nvGraphicFramePr>
          <p:cNvPr id="10" name="Content Placeholder 5"/>
          <p:cNvGraphicFramePr>
            <a:graphicFrameLocks noGrp="1"/>
          </p:cNvGraphicFramePr>
          <p:nvPr>
            <p:ph idx="1"/>
            <p:extLst>
              <p:ext uri="{D42A27DB-BD31-4B8C-83A1-F6EECF244321}">
                <p14:modId xmlns:p14="http://schemas.microsoft.com/office/powerpoint/2010/main" val="1407356004"/>
              </p:ext>
            </p:extLst>
          </p:nvPr>
        </p:nvGraphicFramePr>
        <p:xfrm>
          <a:off x="2284016" y="3649564"/>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7"/>
                  </a:ext>
                </a:extLst>
              </a:tr>
            </a:tbl>
          </a:graphicData>
        </a:graphic>
      </p:graphicFrame>
      <p:sp>
        <p:nvSpPr>
          <p:cNvPr id="11" name="Oval 10"/>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14" name="Content Placeholder 5"/>
          <p:cNvGraphicFramePr>
            <a:graphicFrameLocks noGrp="1"/>
          </p:cNvGraphicFramePr>
          <p:nvPr>
            <p:ph idx="1"/>
            <p:extLst>
              <p:ext uri="{D42A27DB-BD31-4B8C-83A1-F6EECF244321}">
                <p14:modId xmlns:p14="http://schemas.microsoft.com/office/powerpoint/2010/main" val="1076380498"/>
              </p:ext>
            </p:extLst>
          </p:nvPr>
        </p:nvGraphicFramePr>
        <p:xfrm>
          <a:off x="5929003" y="3649564"/>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7"/>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532838934"/>
              </p:ext>
            </p:extLst>
          </p:nvPr>
        </p:nvGraphicFramePr>
        <p:xfrm>
          <a:off x="3036058" y="1507761"/>
          <a:ext cx="2436380" cy="513782"/>
        </p:xfrm>
        <a:graphic>
          <a:graphicData uri="http://schemas.openxmlformats.org/drawingml/2006/table">
            <a:tbl>
              <a:tblPr firstRow="1" bandRow="1">
                <a:tableStyleId>{5940675A-B579-460E-94D1-54222C63F5DA}</a:tableStyleId>
              </a:tblPr>
              <a:tblGrid>
                <a:gridCol w="487276">
                  <a:extLst>
                    <a:ext uri="{9D8B030D-6E8A-4147-A177-3AD203B41FA5}">
                      <a16:colId xmlns:a16="http://schemas.microsoft.com/office/drawing/2014/main" val="20000"/>
                    </a:ext>
                  </a:extLst>
                </a:gridCol>
                <a:gridCol w="487276">
                  <a:extLst>
                    <a:ext uri="{9D8B030D-6E8A-4147-A177-3AD203B41FA5}">
                      <a16:colId xmlns:a16="http://schemas.microsoft.com/office/drawing/2014/main" val="20001"/>
                    </a:ext>
                  </a:extLst>
                </a:gridCol>
                <a:gridCol w="974552">
                  <a:extLst>
                    <a:ext uri="{9D8B030D-6E8A-4147-A177-3AD203B41FA5}">
                      <a16:colId xmlns:a16="http://schemas.microsoft.com/office/drawing/2014/main" val="20002"/>
                    </a:ext>
                  </a:extLst>
                </a:gridCol>
                <a:gridCol w="487276">
                  <a:extLst>
                    <a:ext uri="{9D8B030D-6E8A-4147-A177-3AD203B41FA5}">
                      <a16:colId xmlns:a16="http://schemas.microsoft.com/office/drawing/2014/main" val="20003"/>
                    </a:ext>
                  </a:extLst>
                </a:gridCol>
              </a:tblGrid>
              <a:tr h="513782">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0"/>
                  </a:ext>
                </a:extLst>
              </a:tr>
            </a:tbl>
          </a:graphicData>
        </a:graphic>
      </p:graphicFrame>
      <p:sp>
        <p:nvSpPr>
          <p:cNvPr id="18" name="Freeform 17"/>
          <p:cNvSpPr/>
          <p:nvPr/>
        </p:nvSpPr>
        <p:spPr>
          <a:xfrm>
            <a:off x="1140076" y="2024292"/>
            <a:ext cx="2156723" cy="1563940"/>
          </a:xfrm>
          <a:custGeom>
            <a:avLst/>
            <a:gdLst>
              <a:gd name="connsiteX0" fmla="*/ 2156723 w 2156723"/>
              <a:gd name="connsiteY0" fmla="*/ 0 h 1563940"/>
              <a:gd name="connsiteX1" fmla="*/ 2156723 w 2156723"/>
              <a:gd name="connsiteY1" fmla="*/ 0 h 1563940"/>
              <a:gd name="connsiteX2" fmla="*/ 2156723 w 2156723"/>
              <a:gd name="connsiteY2" fmla="*/ 56756 h 1563940"/>
              <a:gd name="connsiteX3" fmla="*/ 2156723 w 2156723"/>
              <a:gd name="connsiteY3" fmla="*/ 472966 h 1563940"/>
              <a:gd name="connsiteX4" fmla="*/ 0 w 2156723"/>
              <a:gd name="connsiteY4" fmla="*/ 472966 h 1563940"/>
              <a:gd name="connsiteX5" fmla="*/ 0 w 2156723"/>
              <a:gd name="connsiteY5" fmla="*/ 1563940 h 156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6723" h="1563940">
                <a:moveTo>
                  <a:pt x="2156723" y="0"/>
                </a:moveTo>
                <a:lnTo>
                  <a:pt x="2156723" y="0"/>
                </a:lnTo>
                <a:lnTo>
                  <a:pt x="2156723" y="56756"/>
                </a:lnTo>
                <a:lnTo>
                  <a:pt x="2156723" y="472966"/>
                </a:lnTo>
                <a:lnTo>
                  <a:pt x="0" y="472966"/>
                </a:lnTo>
                <a:lnTo>
                  <a:pt x="0" y="1563940"/>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18"/>
          <p:cNvSpPr/>
          <p:nvPr/>
        </p:nvSpPr>
        <p:spPr>
          <a:xfrm>
            <a:off x="2975181" y="2030600"/>
            <a:ext cx="794582" cy="1557633"/>
          </a:xfrm>
          <a:custGeom>
            <a:avLst/>
            <a:gdLst>
              <a:gd name="connsiteX0" fmla="*/ 794582 w 794582"/>
              <a:gd name="connsiteY0" fmla="*/ 0 h 1557633"/>
              <a:gd name="connsiteX1" fmla="*/ 794582 w 794582"/>
              <a:gd name="connsiteY1" fmla="*/ 693682 h 1557633"/>
              <a:gd name="connsiteX2" fmla="*/ 0 w 794582"/>
              <a:gd name="connsiteY2" fmla="*/ 693682 h 1557633"/>
              <a:gd name="connsiteX3" fmla="*/ 0 w 794582"/>
              <a:gd name="connsiteY3" fmla="*/ 1557633 h 1557633"/>
            </a:gdLst>
            <a:ahLst/>
            <a:cxnLst>
              <a:cxn ang="0">
                <a:pos x="connsiteX0" y="connsiteY0"/>
              </a:cxn>
              <a:cxn ang="0">
                <a:pos x="connsiteX1" y="connsiteY1"/>
              </a:cxn>
              <a:cxn ang="0">
                <a:pos x="connsiteX2" y="connsiteY2"/>
              </a:cxn>
              <a:cxn ang="0">
                <a:pos x="connsiteX3" y="connsiteY3"/>
              </a:cxn>
            </a:cxnLst>
            <a:rect l="l" t="t" r="r" b="b"/>
            <a:pathLst>
              <a:path w="794582" h="1557633">
                <a:moveTo>
                  <a:pt x="794582" y="0"/>
                </a:moveTo>
                <a:lnTo>
                  <a:pt x="794582" y="693682"/>
                </a:lnTo>
                <a:lnTo>
                  <a:pt x="0" y="693682"/>
                </a:lnTo>
                <a:lnTo>
                  <a:pt x="0" y="1557633"/>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19"/>
          <p:cNvSpPr/>
          <p:nvPr/>
        </p:nvSpPr>
        <p:spPr>
          <a:xfrm>
            <a:off x="5226498" y="2017986"/>
            <a:ext cx="1488265" cy="1589164"/>
          </a:xfrm>
          <a:custGeom>
            <a:avLst/>
            <a:gdLst>
              <a:gd name="connsiteX0" fmla="*/ 0 w 1488265"/>
              <a:gd name="connsiteY0" fmla="*/ 0 h 1589164"/>
              <a:gd name="connsiteX1" fmla="*/ 0 w 1488265"/>
              <a:gd name="connsiteY1" fmla="*/ 605396 h 1589164"/>
              <a:gd name="connsiteX2" fmla="*/ 1488265 w 1488265"/>
              <a:gd name="connsiteY2" fmla="*/ 605396 h 1589164"/>
              <a:gd name="connsiteX3" fmla="*/ 1488265 w 1488265"/>
              <a:gd name="connsiteY3" fmla="*/ 1519796 h 1589164"/>
              <a:gd name="connsiteX4" fmla="*/ 1488265 w 1488265"/>
              <a:gd name="connsiteY4" fmla="*/ 1589164 h 1589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65" h="1589164">
                <a:moveTo>
                  <a:pt x="0" y="0"/>
                </a:moveTo>
                <a:lnTo>
                  <a:pt x="0" y="605396"/>
                </a:lnTo>
                <a:lnTo>
                  <a:pt x="1488265" y="605396"/>
                </a:lnTo>
                <a:lnTo>
                  <a:pt x="1488265" y="1519796"/>
                </a:lnTo>
                <a:lnTo>
                  <a:pt x="1488265" y="1589164"/>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20"/>
          <p:cNvSpPr/>
          <p:nvPr/>
        </p:nvSpPr>
        <p:spPr>
          <a:xfrm>
            <a:off x="4204891"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21"/>
          <p:cNvSpPr/>
          <p:nvPr/>
        </p:nvSpPr>
        <p:spPr>
          <a:xfrm>
            <a:off x="4419303"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22"/>
          <p:cNvSpPr/>
          <p:nvPr/>
        </p:nvSpPr>
        <p:spPr>
          <a:xfrm>
            <a:off x="4649479"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p:cNvSpPr txBox="1"/>
          <p:nvPr/>
        </p:nvSpPr>
        <p:spPr>
          <a:xfrm>
            <a:off x="1089625" y="2150417"/>
            <a:ext cx="800888" cy="369332"/>
          </a:xfrm>
          <a:prstGeom prst="rect">
            <a:avLst/>
          </a:prstGeom>
          <a:noFill/>
        </p:spPr>
        <p:txBody>
          <a:bodyPr wrap="square" rtlCol="0">
            <a:spAutoFit/>
          </a:bodyPr>
          <a:lstStyle/>
          <a:p>
            <a:endParaRPr lang="sv-SE"/>
          </a:p>
        </p:txBody>
      </p:sp>
      <p:sp>
        <p:nvSpPr>
          <p:cNvPr id="25" name="TextBox 24"/>
          <p:cNvSpPr txBox="1"/>
          <p:nvPr/>
        </p:nvSpPr>
        <p:spPr>
          <a:xfrm>
            <a:off x="831071" y="1948618"/>
            <a:ext cx="1658532" cy="369332"/>
          </a:xfrm>
          <a:prstGeom prst="rect">
            <a:avLst/>
          </a:prstGeom>
          <a:noFill/>
        </p:spPr>
        <p:txBody>
          <a:bodyPr wrap="square" rtlCol="0">
            <a:spAutoFit/>
          </a:bodyPr>
          <a:lstStyle/>
          <a:p>
            <a:r>
              <a:rPr lang="sv-SE" err="1"/>
              <a:t>Frame</a:t>
            </a:r>
            <a:r>
              <a:rPr lang="sv-SE"/>
              <a:t> 0</a:t>
            </a:r>
          </a:p>
        </p:txBody>
      </p:sp>
      <p:sp>
        <p:nvSpPr>
          <p:cNvPr id="26" name="TextBox 25"/>
          <p:cNvSpPr txBox="1"/>
          <p:nvPr/>
        </p:nvSpPr>
        <p:spPr>
          <a:xfrm>
            <a:off x="2016638" y="2774731"/>
            <a:ext cx="1658532" cy="369332"/>
          </a:xfrm>
          <a:prstGeom prst="rect">
            <a:avLst/>
          </a:prstGeom>
          <a:noFill/>
        </p:spPr>
        <p:txBody>
          <a:bodyPr wrap="square" rtlCol="0">
            <a:spAutoFit/>
          </a:bodyPr>
          <a:lstStyle/>
          <a:p>
            <a:r>
              <a:rPr lang="sv-SE" err="1"/>
              <a:t>Frame</a:t>
            </a:r>
            <a:r>
              <a:rPr lang="sv-SE"/>
              <a:t> 1</a:t>
            </a:r>
          </a:p>
        </p:txBody>
      </p:sp>
      <p:sp>
        <p:nvSpPr>
          <p:cNvPr id="27" name="TextBox 26"/>
          <p:cNvSpPr txBox="1"/>
          <p:nvPr/>
        </p:nvSpPr>
        <p:spPr>
          <a:xfrm>
            <a:off x="6714762" y="2150417"/>
            <a:ext cx="1658532" cy="369332"/>
          </a:xfrm>
          <a:prstGeom prst="rect">
            <a:avLst/>
          </a:prstGeom>
          <a:noFill/>
        </p:spPr>
        <p:txBody>
          <a:bodyPr wrap="square" rtlCol="0">
            <a:spAutoFit/>
          </a:bodyPr>
          <a:lstStyle/>
          <a:p>
            <a:r>
              <a:rPr lang="sv-SE" err="1"/>
              <a:t>Frame</a:t>
            </a:r>
            <a:r>
              <a:rPr lang="sv-SE"/>
              <a:t> N</a:t>
            </a:r>
          </a:p>
        </p:txBody>
      </p:sp>
      <p:sp>
        <p:nvSpPr>
          <p:cNvPr id="3" name="TextBox 2">
            <a:extLst>
              <a:ext uri="{FF2B5EF4-FFF2-40B4-BE49-F238E27FC236}">
                <a16:creationId xmlns:a16="http://schemas.microsoft.com/office/drawing/2014/main" id="{4F25CFE5-56CC-DD4A-8FCA-010F127F46A2}"/>
              </a:ext>
            </a:extLst>
          </p:cNvPr>
          <p:cNvSpPr txBox="1"/>
          <p:nvPr/>
        </p:nvSpPr>
        <p:spPr>
          <a:xfrm>
            <a:off x="1410350" y="1534333"/>
            <a:ext cx="1596325" cy="464948"/>
          </a:xfrm>
          <a:prstGeom prst="rect">
            <a:avLst/>
          </a:prstGeom>
        </p:spPr>
        <p:txBody>
          <a:bodyPr vert="horz" wrap="none" lIns="91440" tIns="45720" rIns="91440" bIns="45720" rtlCol="0" anchor="t">
            <a:normAutofit/>
          </a:bodyPr>
          <a:lstStyle/>
          <a:p>
            <a:r>
              <a:rPr lang="sv-SE" dirty="0"/>
              <a:t>DAG </a:t>
            </a:r>
            <a:r>
              <a:rPr lang="sv-SE" dirty="0" err="1"/>
              <a:t>top</a:t>
            </a:r>
            <a:r>
              <a:rPr lang="sv-SE" dirty="0"/>
              <a:t> </a:t>
            </a:r>
            <a:r>
              <a:rPr lang="sv-SE" dirty="0" err="1"/>
              <a:t>level</a:t>
            </a:r>
            <a:r>
              <a:rPr lang="sv-SE" dirty="0"/>
              <a:t>:</a:t>
            </a:r>
          </a:p>
        </p:txBody>
      </p:sp>
      <p:sp>
        <p:nvSpPr>
          <p:cNvPr id="7" name="TextBox 6">
            <a:extLst>
              <a:ext uri="{FF2B5EF4-FFF2-40B4-BE49-F238E27FC236}">
                <a16:creationId xmlns:a16="http://schemas.microsoft.com/office/drawing/2014/main" id="{C527F98F-A6AA-DE40-A3B7-5C3686DEC624}"/>
              </a:ext>
            </a:extLst>
          </p:cNvPr>
          <p:cNvSpPr txBox="1"/>
          <p:nvPr/>
        </p:nvSpPr>
        <p:spPr>
          <a:xfrm>
            <a:off x="7945464" y="1642820"/>
            <a:ext cx="4246536" cy="3456122"/>
          </a:xfrm>
          <a:prstGeom prst="rect">
            <a:avLst/>
          </a:prstGeom>
        </p:spPr>
        <p:txBody>
          <a:bodyPr vert="horz" wrap="square" lIns="91440" tIns="45720" rIns="91440" bIns="45720" rtlCol="0" anchor="t">
            <a:normAutofit/>
          </a:bodyPr>
          <a:lstStyle/>
          <a:p>
            <a:endParaRPr lang="sv-SE" dirty="0">
              <a:solidFill>
                <a:schemeClr val="tx1">
                  <a:lumMod val="40000"/>
                  <a:lumOff val="60000"/>
                </a:schemeClr>
              </a:solidFill>
            </a:endParaRPr>
          </a:p>
        </p:txBody>
      </p:sp>
      <p:sp>
        <p:nvSpPr>
          <p:cNvPr id="28" name="TextBox 27">
            <a:extLst>
              <a:ext uri="{FF2B5EF4-FFF2-40B4-BE49-F238E27FC236}">
                <a16:creationId xmlns:a16="http://schemas.microsoft.com/office/drawing/2014/main" id="{F9EA5B3D-1F83-364C-85CA-C7B455EC6CF5}"/>
              </a:ext>
            </a:extLst>
          </p:cNvPr>
          <p:cNvSpPr txBox="1"/>
          <p:nvPr/>
        </p:nvSpPr>
        <p:spPr>
          <a:xfrm>
            <a:off x="7821976" y="1673817"/>
            <a:ext cx="4370024" cy="3425125"/>
          </a:xfrm>
          <a:prstGeom prst="rect">
            <a:avLst/>
          </a:prstGeom>
        </p:spPr>
        <p:txBody>
          <a:bodyPr vert="horz" wrap="square" lIns="91440" tIns="45720" rIns="91440" bIns="45720" rtlCol="0" anchor="t">
            <a:normAutofit/>
          </a:bodyPr>
          <a:lstStyle/>
          <a:p>
            <a:pPr>
              <a:lnSpc>
                <a:spcPct val="150000"/>
              </a:lnSpc>
            </a:pPr>
            <a:r>
              <a:rPr lang="sv-SE" dirty="0" err="1"/>
              <a:t>Root</a:t>
            </a:r>
            <a:r>
              <a:rPr lang="sv-SE" dirty="0"/>
              <a:t> is a </a:t>
            </a:r>
            <a:r>
              <a:rPr lang="sv-SE" dirty="0" err="1"/>
              <a:t>vector</a:t>
            </a:r>
            <a:r>
              <a:rPr lang="sv-SE" dirty="0"/>
              <a:t> </a:t>
            </a:r>
            <a:r>
              <a:rPr lang="sv-SE" dirty="0" err="1"/>
              <a:t>of</a:t>
            </a:r>
            <a:r>
              <a:rPr lang="sv-SE" dirty="0"/>
              <a:t> </a:t>
            </a:r>
            <a:r>
              <a:rPr lang="sv-SE" dirty="0" err="1"/>
              <a:t>one</a:t>
            </a:r>
            <a:r>
              <a:rPr lang="sv-SE" dirty="0"/>
              <a:t> DAG per </a:t>
            </a:r>
            <a:r>
              <a:rPr lang="sv-SE" dirty="0" err="1"/>
              <a:t>frame</a:t>
            </a:r>
            <a:endParaRPr lang="sv-SE" dirty="0"/>
          </a:p>
          <a:p>
            <a:pPr marL="342900" indent="-342900">
              <a:lnSpc>
                <a:spcPct val="150000"/>
              </a:lnSpc>
              <a:buFont typeface="+mj-lt"/>
              <a:buAutoNum type="arabicPeriod"/>
            </a:pPr>
            <a:r>
              <a:rPr lang="sv-SE" dirty="0" err="1"/>
              <a:t>Convert</a:t>
            </a:r>
            <a:r>
              <a:rPr lang="sv-SE" dirty="0"/>
              <a:t> </a:t>
            </a:r>
            <a:r>
              <a:rPr lang="sv-SE" dirty="0" err="1"/>
              <a:t>each</a:t>
            </a:r>
            <a:r>
              <a:rPr lang="sv-SE" dirty="0"/>
              <a:t> </a:t>
            </a:r>
            <a:r>
              <a:rPr lang="sv-SE" dirty="0" err="1"/>
              <a:t>frame</a:t>
            </a:r>
            <a:r>
              <a:rPr lang="sv-SE" dirty="0"/>
              <a:t> to a DAG</a:t>
            </a:r>
          </a:p>
          <a:p>
            <a:pPr marL="342900" indent="-342900">
              <a:lnSpc>
                <a:spcPct val="150000"/>
              </a:lnSpc>
              <a:buFont typeface="+mj-lt"/>
              <a:buAutoNum type="arabicPeriod"/>
            </a:pPr>
            <a:r>
              <a:rPr lang="sv-SE" dirty="0" err="1"/>
              <a:t>Merge</a:t>
            </a:r>
            <a:r>
              <a:rPr lang="sv-SE" dirty="0"/>
              <a:t> </a:t>
            </a:r>
            <a:r>
              <a:rPr lang="sv-SE" dirty="0" err="1"/>
              <a:t>equal</a:t>
            </a:r>
            <a:r>
              <a:rPr lang="sv-SE" dirty="0"/>
              <a:t> </a:t>
            </a:r>
            <a:r>
              <a:rPr lang="sv-SE" dirty="0" err="1"/>
              <a:t>nodes</a:t>
            </a:r>
            <a:r>
              <a:rPr lang="sv-SE" dirty="0"/>
              <a:t>, </a:t>
            </a:r>
            <a:r>
              <a:rPr lang="sv-SE" dirty="0" err="1"/>
              <a:t>bottom-up</a:t>
            </a:r>
            <a:endParaRPr lang="sv-SE" dirty="0"/>
          </a:p>
          <a:p>
            <a:pPr>
              <a:lnSpc>
                <a:spcPct val="150000"/>
              </a:lnSpc>
            </a:pPr>
            <a:r>
              <a:rPr lang="sv-SE" dirty="0" err="1"/>
              <a:t>Done</a:t>
            </a:r>
            <a:r>
              <a:rPr lang="sv-SE" dirty="0"/>
              <a:t>!</a:t>
            </a:r>
          </a:p>
        </p:txBody>
      </p:sp>
      <p:graphicFrame>
        <p:nvGraphicFramePr>
          <p:cNvPr id="29" name="Content Placeholder 5">
            <a:extLst>
              <a:ext uri="{FF2B5EF4-FFF2-40B4-BE49-F238E27FC236}">
                <a16:creationId xmlns:a16="http://schemas.microsoft.com/office/drawing/2014/main" id="{BF569A94-57FE-E643-9D58-7680FE3043A7}"/>
              </a:ext>
            </a:extLst>
          </p:cNvPr>
          <p:cNvGraphicFramePr>
            <a:graphicFrameLocks/>
          </p:cNvGraphicFramePr>
          <p:nvPr>
            <p:extLst>
              <p:ext uri="{D42A27DB-BD31-4B8C-83A1-F6EECF244321}">
                <p14:modId xmlns:p14="http://schemas.microsoft.com/office/powerpoint/2010/main" val="3394535050"/>
              </p:ext>
            </p:extLst>
          </p:nvPr>
        </p:nvGraphicFramePr>
        <p:xfrm>
          <a:off x="4241493" y="5205059"/>
          <a:ext cx="7950507" cy="1652941"/>
        </p:xfrm>
        <a:graphic>
          <a:graphicData uri="http://schemas.openxmlformats.org/drawingml/2006/table">
            <a:tbl>
              <a:tblPr firstRow="1" bandRow="1">
                <a:tableStyleId>{2D5ABB26-0587-4C30-8999-92F81FD0307C}</a:tableStyleId>
              </a:tblPr>
              <a:tblGrid>
                <a:gridCol w="2650169">
                  <a:extLst>
                    <a:ext uri="{9D8B030D-6E8A-4147-A177-3AD203B41FA5}">
                      <a16:colId xmlns:a16="http://schemas.microsoft.com/office/drawing/2014/main" val="1034237004"/>
                    </a:ext>
                  </a:extLst>
                </a:gridCol>
                <a:gridCol w="2650169">
                  <a:extLst>
                    <a:ext uri="{9D8B030D-6E8A-4147-A177-3AD203B41FA5}">
                      <a16:colId xmlns:a16="http://schemas.microsoft.com/office/drawing/2014/main" val="653365672"/>
                    </a:ext>
                  </a:extLst>
                </a:gridCol>
                <a:gridCol w="2650169">
                  <a:extLst>
                    <a:ext uri="{9D8B030D-6E8A-4147-A177-3AD203B41FA5}">
                      <a16:colId xmlns:a16="http://schemas.microsoft.com/office/drawing/2014/main" val="2224380372"/>
                    </a:ext>
                  </a:extLst>
                </a:gridCol>
              </a:tblGrid>
              <a:tr h="1287181">
                <a:tc>
                  <a:txBody>
                    <a:bodyPr/>
                    <a:lstStyle/>
                    <a:p>
                      <a:endParaRPr lang="sv-SE" dirty="0"/>
                    </a:p>
                  </a:txBody>
                  <a:tcPr>
                    <a:blipFill dpi="0" rotWithShape="1">
                      <a:blip r:embed="rId2">
                        <a:extLst>
                          <a:ext uri="{28A0092B-C50C-407E-A947-70E740481C1C}">
                            <a14:useLocalDpi xmlns:a14="http://schemas.microsoft.com/office/drawing/2010/main" val="0"/>
                          </a:ext>
                        </a:extLst>
                      </a:blip>
                      <a:srcRect/>
                      <a:stretch>
                        <a:fillRect/>
                      </a:stretch>
                    </a:blipFill>
                  </a:tcPr>
                </a:tc>
                <a:tc>
                  <a:txBody>
                    <a:bodyPr/>
                    <a:lstStyle/>
                    <a:p>
                      <a:endParaRPr lang="sv-SE" dirty="0"/>
                    </a:p>
                  </a:txBody>
                  <a:tcP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endParaRPr lang="sv-SE" dirty="0"/>
                    </a:p>
                  </a:txBody>
                  <a:tcPr>
                    <a:blipFill dpi="0" rotWithShape="1">
                      <a:blip r:embed="rId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2564541230"/>
                  </a:ext>
                </a:extLst>
              </a:tr>
              <a:tr h="227638">
                <a:tc>
                  <a:txBody>
                    <a:bodyPr/>
                    <a:lstStyle/>
                    <a:p>
                      <a:pPr algn="ctr"/>
                      <a:r>
                        <a:rPr lang="sv-SE" dirty="0"/>
                        <a:t>Frame 0</a:t>
                      </a:r>
                    </a:p>
                  </a:txBody>
                  <a:tcPr>
                    <a:solidFill>
                      <a:schemeClr val="bg1"/>
                    </a:solidFill>
                  </a:tcPr>
                </a:tc>
                <a:tc>
                  <a:txBody>
                    <a:bodyPr/>
                    <a:lstStyle/>
                    <a:p>
                      <a:pPr algn="ctr"/>
                      <a:r>
                        <a:rPr lang="sv-SE" dirty="0"/>
                        <a:t>Frame 1</a:t>
                      </a:r>
                    </a:p>
                  </a:txBody>
                  <a:tcPr>
                    <a:solidFill>
                      <a:schemeClr val="bg1"/>
                    </a:solidFill>
                  </a:tcPr>
                </a:tc>
                <a:tc>
                  <a:txBody>
                    <a:bodyPr/>
                    <a:lstStyle/>
                    <a:p>
                      <a:pPr algn="ctr"/>
                      <a:r>
                        <a:rPr lang="sv-SE" dirty="0"/>
                        <a:t>Frame 2</a:t>
                      </a:r>
                    </a:p>
                  </a:txBody>
                  <a:tcPr>
                    <a:solidFill>
                      <a:schemeClr val="bg1"/>
                    </a:solidFill>
                  </a:tcPr>
                </a:tc>
                <a:extLst>
                  <a:ext uri="{0D108BD9-81ED-4DB2-BD59-A6C34878D82A}">
                    <a16:rowId xmlns:a16="http://schemas.microsoft.com/office/drawing/2014/main" val="1139691168"/>
                  </a:ext>
                </a:extLst>
              </a:tr>
            </a:tbl>
          </a:graphicData>
        </a:graphic>
      </p:graphicFrame>
      <p:sp>
        <p:nvSpPr>
          <p:cNvPr id="9" name="TextBox 8">
            <a:extLst>
              <a:ext uri="{FF2B5EF4-FFF2-40B4-BE49-F238E27FC236}">
                <a16:creationId xmlns:a16="http://schemas.microsoft.com/office/drawing/2014/main" id="{0B42F634-A7FE-974C-BF41-7C76A6B74062}"/>
              </a:ext>
            </a:extLst>
          </p:cNvPr>
          <p:cNvSpPr txBox="1"/>
          <p:nvPr/>
        </p:nvSpPr>
        <p:spPr>
          <a:xfrm>
            <a:off x="3139810" y="5684705"/>
            <a:ext cx="1145754" cy="892366"/>
          </a:xfrm>
          <a:prstGeom prst="rect">
            <a:avLst/>
          </a:prstGeom>
        </p:spPr>
        <p:txBody>
          <a:bodyPr vert="horz" wrap="square" lIns="91440" tIns="45720" rIns="91440" bIns="45720" rtlCol="0" anchor="t">
            <a:normAutofit/>
          </a:bodyPr>
          <a:lstStyle/>
          <a:p>
            <a:pPr algn="r"/>
            <a:r>
              <a:rPr lang="sv-SE" dirty="0"/>
              <a:t>Real 3D </a:t>
            </a:r>
            <a:r>
              <a:rPr lang="sv-SE" dirty="0" err="1"/>
              <a:t>example</a:t>
            </a:r>
            <a:r>
              <a:rPr lang="sv-SE" dirty="0"/>
              <a:t>:</a:t>
            </a:r>
          </a:p>
        </p:txBody>
      </p:sp>
    </p:spTree>
    <p:extLst>
      <p:ext uri="{BB962C8B-B14F-4D97-AF65-F5344CB8AC3E}">
        <p14:creationId xmlns:p14="http://schemas.microsoft.com/office/powerpoint/2010/main" val="3221091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Picture 213">
            <a:extLst>
              <a:ext uri="{FF2B5EF4-FFF2-40B4-BE49-F238E27FC236}">
                <a16:creationId xmlns:a16="http://schemas.microsoft.com/office/drawing/2014/main" id="{FBF67BB3-D7D0-3147-97FF-7A0192457452}"/>
              </a:ext>
            </a:extLst>
          </p:cNvPr>
          <p:cNvPicPr>
            <a:picLocks noChangeAspect="1"/>
          </p:cNvPicPr>
          <p:nvPr/>
        </p:nvPicPr>
        <p:blipFill>
          <a:blip r:embed="rId2"/>
          <a:stretch>
            <a:fillRect/>
          </a:stretch>
        </p:blipFill>
        <p:spPr>
          <a:xfrm>
            <a:off x="337085" y="4348371"/>
            <a:ext cx="1524766" cy="230893"/>
          </a:xfrm>
          <a:prstGeom prst="rect">
            <a:avLst/>
          </a:prstGeom>
        </p:spPr>
      </p:pic>
      <p:sp>
        <p:nvSpPr>
          <p:cNvPr id="2" name="Title 1"/>
          <p:cNvSpPr>
            <a:spLocks noGrp="1"/>
          </p:cNvSpPr>
          <p:nvPr>
            <p:ph type="title"/>
          </p:nvPr>
        </p:nvSpPr>
        <p:spPr/>
        <p:txBody>
          <a:bodyPr/>
          <a:lstStyle/>
          <a:p>
            <a:r>
              <a:rPr lang="en-US" noProof="0" dirty="0"/>
              <a:t>Time-varying Voxel Grid - construction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81454453"/>
              </p:ext>
            </p:extLst>
          </p:nvPr>
        </p:nvGraphicFramePr>
        <p:xfrm>
          <a:off x="407958"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dirty="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31</a:t>
            </a:fld>
            <a:endParaRPr lang="sv-SE"/>
          </a:p>
        </p:txBody>
      </p:sp>
      <p:graphicFrame>
        <p:nvGraphicFramePr>
          <p:cNvPr id="10" name="Content Placeholder 5"/>
          <p:cNvGraphicFramePr>
            <a:graphicFrameLocks noGrp="1"/>
          </p:cNvGraphicFramePr>
          <p:nvPr>
            <p:ph idx="1"/>
            <p:extLst>
              <p:ext uri="{D42A27DB-BD31-4B8C-83A1-F6EECF244321}">
                <p14:modId xmlns:p14="http://schemas.microsoft.com/office/powerpoint/2010/main" val="1587083943"/>
              </p:ext>
            </p:extLst>
          </p:nvPr>
        </p:nvGraphicFramePr>
        <p:xfrm>
          <a:off x="2195881"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dirty="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pSp>
        <p:nvGrpSpPr>
          <p:cNvPr id="16" name="Group 15">
            <a:extLst>
              <a:ext uri="{FF2B5EF4-FFF2-40B4-BE49-F238E27FC236}">
                <a16:creationId xmlns:a16="http://schemas.microsoft.com/office/drawing/2014/main" id="{E8DC162B-57CD-AE4A-8FA4-A8EB845440C5}"/>
              </a:ext>
            </a:extLst>
          </p:cNvPr>
          <p:cNvGrpSpPr/>
          <p:nvPr/>
        </p:nvGrpSpPr>
        <p:grpSpPr>
          <a:xfrm>
            <a:off x="4378199" y="3929451"/>
            <a:ext cx="623459" cy="135772"/>
            <a:chOff x="4312098" y="4326059"/>
            <a:chExt cx="996381" cy="214411"/>
          </a:xfrm>
        </p:grpSpPr>
        <p:sp>
          <p:nvSpPr>
            <p:cNvPr id="11" name="Oval 10"/>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11"/>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12"/>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14" name="Content Placeholder 5"/>
          <p:cNvGraphicFramePr>
            <a:graphicFrameLocks noGrp="1"/>
          </p:cNvGraphicFramePr>
          <p:nvPr>
            <p:ph idx="1"/>
            <p:extLst>
              <p:ext uri="{D42A27DB-BD31-4B8C-83A1-F6EECF244321}">
                <p14:modId xmlns:p14="http://schemas.microsoft.com/office/powerpoint/2010/main" val="2296895197"/>
              </p:ext>
            </p:extLst>
          </p:nvPr>
        </p:nvGraphicFramePr>
        <p:xfrm>
          <a:off x="5962053"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dirty="0"/>
                    </a:p>
                  </a:txBody>
                  <a:tcPr marL="0" marR="0" marT="0" marB="0">
                    <a:noFill/>
                  </a:tcPr>
                </a:tc>
                <a:tc>
                  <a:txBody>
                    <a:bodyPr/>
                    <a:lstStyle/>
                    <a:p>
                      <a:endParaRPr lang="sv-SE" sz="100"/>
                    </a:p>
                  </a:txBody>
                  <a:tcPr marL="0" marR="0" marT="0" marB="0">
                    <a:noFill/>
                  </a:tcPr>
                </a:tc>
                <a:tc>
                  <a:txBody>
                    <a:bodyPr/>
                    <a:lstStyle/>
                    <a:p>
                      <a:endParaRPr lang="sv-SE" sz="100" dirty="0"/>
                    </a:p>
                  </a:txBody>
                  <a:tcPr marL="0" marR="0" marT="0" marB="0"/>
                </a:tc>
                <a:tc>
                  <a:txBody>
                    <a:bodyPr/>
                    <a:lstStyle/>
                    <a:p>
                      <a:endParaRPr lang="sv-SE" sz="100"/>
                    </a:p>
                  </a:txBody>
                  <a:tcPr marL="0" marR="0" marT="0" marB="0">
                    <a:noFill/>
                  </a:tcPr>
                </a:tc>
                <a:tc>
                  <a:txBody>
                    <a:bodyPr/>
                    <a:lstStyle/>
                    <a:p>
                      <a:endParaRPr lang="sv-SE" sz="100" dirty="0"/>
                    </a:p>
                  </a:txBody>
                  <a:tcPr marL="0" marR="0" marT="0" marB="0">
                    <a:noFill/>
                  </a:tcPr>
                </a:tc>
                <a:tc>
                  <a:txBody>
                    <a:bodyPr/>
                    <a:lstStyle/>
                    <a:p>
                      <a:endParaRPr lang="sv-SE" sz="100" dirty="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5" name="Table 14"/>
          <p:cNvGraphicFramePr>
            <a:graphicFrameLocks noGrp="1"/>
          </p:cNvGraphicFramePr>
          <p:nvPr>
            <p:extLst/>
          </p:nvPr>
        </p:nvGraphicFramePr>
        <p:xfrm>
          <a:off x="3036058" y="1507761"/>
          <a:ext cx="2436380" cy="513782"/>
        </p:xfrm>
        <a:graphic>
          <a:graphicData uri="http://schemas.openxmlformats.org/drawingml/2006/table">
            <a:tbl>
              <a:tblPr firstRow="1" bandRow="1">
                <a:tableStyleId>{5940675A-B579-460E-94D1-54222C63F5DA}</a:tableStyleId>
              </a:tblPr>
              <a:tblGrid>
                <a:gridCol w="487276">
                  <a:extLst>
                    <a:ext uri="{9D8B030D-6E8A-4147-A177-3AD203B41FA5}">
                      <a16:colId xmlns:a16="http://schemas.microsoft.com/office/drawing/2014/main" val="20000"/>
                    </a:ext>
                  </a:extLst>
                </a:gridCol>
                <a:gridCol w="487276">
                  <a:extLst>
                    <a:ext uri="{9D8B030D-6E8A-4147-A177-3AD203B41FA5}">
                      <a16:colId xmlns:a16="http://schemas.microsoft.com/office/drawing/2014/main" val="20001"/>
                    </a:ext>
                  </a:extLst>
                </a:gridCol>
                <a:gridCol w="974552">
                  <a:extLst>
                    <a:ext uri="{9D8B030D-6E8A-4147-A177-3AD203B41FA5}">
                      <a16:colId xmlns:a16="http://schemas.microsoft.com/office/drawing/2014/main" val="20002"/>
                    </a:ext>
                  </a:extLst>
                </a:gridCol>
                <a:gridCol w="487276">
                  <a:extLst>
                    <a:ext uri="{9D8B030D-6E8A-4147-A177-3AD203B41FA5}">
                      <a16:colId xmlns:a16="http://schemas.microsoft.com/office/drawing/2014/main" val="20003"/>
                    </a:ext>
                  </a:extLst>
                </a:gridCol>
              </a:tblGrid>
              <a:tr h="513782">
                <a:tc>
                  <a:txBody>
                    <a:bodyPr/>
                    <a:lstStyle/>
                    <a:p>
                      <a:endParaRPr lang="sv-SE"/>
                    </a:p>
                  </a:txBody>
                  <a:tcPr/>
                </a:tc>
                <a:tc>
                  <a:txBody>
                    <a:bodyPr/>
                    <a:lstStyle/>
                    <a:p>
                      <a:endParaRPr lang="sv-SE" dirty="0"/>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0000"/>
                  </a:ext>
                </a:extLst>
              </a:tr>
            </a:tbl>
          </a:graphicData>
        </a:graphic>
      </p:graphicFrame>
      <p:sp>
        <p:nvSpPr>
          <p:cNvPr id="18" name="Freeform 17"/>
          <p:cNvSpPr/>
          <p:nvPr/>
        </p:nvSpPr>
        <p:spPr>
          <a:xfrm>
            <a:off x="1140076" y="2024292"/>
            <a:ext cx="2156723" cy="1563940"/>
          </a:xfrm>
          <a:custGeom>
            <a:avLst/>
            <a:gdLst>
              <a:gd name="connsiteX0" fmla="*/ 2156723 w 2156723"/>
              <a:gd name="connsiteY0" fmla="*/ 0 h 1563940"/>
              <a:gd name="connsiteX1" fmla="*/ 2156723 w 2156723"/>
              <a:gd name="connsiteY1" fmla="*/ 0 h 1563940"/>
              <a:gd name="connsiteX2" fmla="*/ 2156723 w 2156723"/>
              <a:gd name="connsiteY2" fmla="*/ 56756 h 1563940"/>
              <a:gd name="connsiteX3" fmla="*/ 2156723 w 2156723"/>
              <a:gd name="connsiteY3" fmla="*/ 472966 h 1563940"/>
              <a:gd name="connsiteX4" fmla="*/ 0 w 2156723"/>
              <a:gd name="connsiteY4" fmla="*/ 472966 h 1563940"/>
              <a:gd name="connsiteX5" fmla="*/ 0 w 2156723"/>
              <a:gd name="connsiteY5" fmla="*/ 1563940 h 156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6723" h="1563940">
                <a:moveTo>
                  <a:pt x="2156723" y="0"/>
                </a:moveTo>
                <a:lnTo>
                  <a:pt x="2156723" y="0"/>
                </a:lnTo>
                <a:lnTo>
                  <a:pt x="2156723" y="56756"/>
                </a:lnTo>
                <a:lnTo>
                  <a:pt x="2156723" y="472966"/>
                </a:lnTo>
                <a:lnTo>
                  <a:pt x="0" y="472966"/>
                </a:lnTo>
                <a:lnTo>
                  <a:pt x="0" y="1563940"/>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18"/>
          <p:cNvSpPr/>
          <p:nvPr/>
        </p:nvSpPr>
        <p:spPr>
          <a:xfrm>
            <a:off x="2975181" y="2030600"/>
            <a:ext cx="794582" cy="1557633"/>
          </a:xfrm>
          <a:custGeom>
            <a:avLst/>
            <a:gdLst>
              <a:gd name="connsiteX0" fmla="*/ 794582 w 794582"/>
              <a:gd name="connsiteY0" fmla="*/ 0 h 1557633"/>
              <a:gd name="connsiteX1" fmla="*/ 794582 w 794582"/>
              <a:gd name="connsiteY1" fmla="*/ 693682 h 1557633"/>
              <a:gd name="connsiteX2" fmla="*/ 0 w 794582"/>
              <a:gd name="connsiteY2" fmla="*/ 693682 h 1557633"/>
              <a:gd name="connsiteX3" fmla="*/ 0 w 794582"/>
              <a:gd name="connsiteY3" fmla="*/ 1557633 h 1557633"/>
            </a:gdLst>
            <a:ahLst/>
            <a:cxnLst>
              <a:cxn ang="0">
                <a:pos x="connsiteX0" y="connsiteY0"/>
              </a:cxn>
              <a:cxn ang="0">
                <a:pos x="connsiteX1" y="connsiteY1"/>
              </a:cxn>
              <a:cxn ang="0">
                <a:pos x="connsiteX2" y="connsiteY2"/>
              </a:cxn>
              <a:cxn ang="0">
                <a:pos x="connsiteX3" y="connsiteY3"/>
              </a:cxn>
            </a:cxnLst>
            <a:rect l="l" t="t" r="r" b="b"/>
            <a:pathLst>
              <a:path w="794582" h="1557633">
                <a:moveTo>
                  <a:pt x="794582" y="0"/>
                </a:moveTo>
                <a:lnTo>
                  <a:pt x="794582" y="693682"/>
                </a:lnTo>
                <a:lnTo>
                  <a:pt x="0" y="693682"/>
                </a:lnTo>
                <a:lnTo>
                  <a:pt x="0" y="1557633"/>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19"/>
          <p:cNvSpPr/>
          <p:nvPr/>
        </p:nvSpPr>
        <p:spPr>
          <a:xfrm>
            <a:off x="5226498" y="2017986"/>
            <a:ext cx="1488265" cy="1589164"/>
          </a:xfrm>
          <a:custGeom>
            <a:avLst/>
            <a:gdLst>
              <a:gd name="connsiteX0" fmla="*/ 0 w 1488265"/>
              <a:gd name="connsiteY0" fmla="*/ 0 h 1589164"/>
              <a:gd name="connsiteX1" fmla="*/ 0 w 1488265"/>
              <a:gd name="connsiteY1" fmla="*/ 605396 h 1589164"/>
              <a:gd name="connsiteX2" fmla="*/ 1488265 w 1488265"/>
              <a:gd name="connsiteY2" fmla="*/ 605396 h 1589164"/>
              <a:gd name="connsiteX3" fmla="*/ 1488265 w 1488265"/>
              <a:gd name="connsiteY3" fmla="*/ 1519796 h 1589164"/>
              <a:gd name="connsiteX4" fmla="*/ 1488265 w 1488265"/>
              <a:gd name="connsiteY4" fmla="*/ 1589164 h 1589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65" h="1589164">
                <a:moveTo>
                  <a:pt x="0" y="0"/>
                </a:moveTo>
                <a:lnTo>
                  <a:pt x="0" y="605396"/>
                </a:lnTo>
                <a:lnTo>
                  <a:pt x="1488265" y="605396"/>
                </a:lnTo>
                <a:lnTo>
                  <a:pt x="1488265" y="1519796"/>
                </a:lnTo>
                <a:lnTo>
                  <a:pt x="1488265" y="1589164"/>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20"/>
          <p:cNvSpPr/>
          <p:nvPr/>
        </p:nvSpPr>
        <p:spPr>
          <a:xfrm>
            <a:off x="4204891"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21"/>
          <p:cNvSpPr/>
          <p:nvPr/>
        </p:nvSpPr>
        <p:spPr>
          <a:xfrm>
            <a:off x="4419303"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22"/>
          <p:cNvSpPr/>
          <p:nvPr/>
        </p:nvSpPr>
        <p:spPr>
          <a:xfrm>
            <a:off x="4649479"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p:cNvSpPr txBox="1"/>
          <p:nvPr/>
        </p:nvSpPr>
        <p:spPr>
          <a:xfrm>
            <a:off x="1089625" y="2150417"/>
            <a:ext cx="800888" cy="369332"/>
          </a:xfrm>
          <a:prstGeom prst="rect">
            <a:avLst/>
          </a:prstGeom>
          <a:noFill/>
        </p:spPr>
        <p:txBody>
          <a:bodyPr wrap="square" rtlCol="0">
            <a:spAutoFit/>
          </a:bodyPr>
          <a:lstStyle/>
          <a:p>
            <a:endParaRPr lang="sv-SE"/>
          </a:p>
        </p:txBody>
      </p:sp>
      <p:sp>
        <p:nvSpPr>
          <p:cNvPr id="25" name="TextBox 24"/>
          <p:cNvSpPr txBox="1"/>
          <p:nvPr/>
        </p:nvSpPr>
        <p:spPr>
          <a:xfrm>
            <a:off x="831071" y="1948618"/>
            <a:ext cx="1658532" cy="369332"/>
          </a:xfrm>
          <a:prstGeom prst="rect">
            <a:avLst/>
          </a:prstGeom>
          <a:noFill/>
        </p:spPr>
        <p:txBody>
          <a:bodyPr wrap="square" rtlCol="0">
            <a:spAutoFit/>
          </a:bodyPr>
          <a:lstStyle/>
          <a:p>
            <a:r>
              <a:rPr lang="sv-SE" err="1"/>
              <a:t>Frame</a:t>
            </a:r>
            <a:r>
              <a:rPr lang="sv-SE"/>
              <a:t> 0</a:t>
            </a:r>
          </a:p>
        </p:txBody>
      </p:sp>
      <p:sp>
        <p:nvSpPr>
          <p:cNvPr id="26" name="TextBox 25"/>
          <p:cNvSpPr txBox="1"/>
          <p:nvPr/>
        </p:nvSpPr>
        <p:spPr>
          <a:xfrm>
            <a:off x="2016638" y="2774731"/>
            <a:ext cx="1658532" cy="369332"/>
          </a:xfrm>
          <a:prstGeom prst="rect">
            <a:avLst/>
          </a:prstGeom>
          <a:noFill/>
        </p:spPr>
        <p:txBody>
          <a:bodyPr wrap="square" rtlCol="0">
            <a:spAutoFit/>
          </a:bodyPr>
          <a:lstStyle/>
          <a:p>
            <a:r>
              <a:rPr lang="sv-SE" err="1"/>
              <a:t>Frame</a:t>
            </a:r>
            <a:r>
              <a:rPr lang="sv-SE"/>
              <a:t> 1</a:t>
            </a:r>
          </a:p>
        </p:txBody>
      </p:sp>
      <p:sp>
        <p:nvSpPr>
          <p:cNvPr id="27" name="TextBox 26"/>
          <p:cNvSpPr txBox="1"/>
          <p:nvPr/>
        </p:nvSpPr>
        <p:spPr>
          <a:xfrm>
            <a:off x="6714762" y="2150417"/>
            <a:ext cx="1658532" cy="369332"/>
          </a:xfrm>
          <a:prstGeom prst="rect">
            <a:avLst/>
          </a:prstGeom>
          <a:noFill/>
        </p:spPr>
        <p:txBody>
          <a:bodyPr wrap="square" rtlCol="0">
            <a:spAutoFit/>
          </a:bodyPr>
          <a:lstStyle/>
          <a:p>
            <a:r>
              <a:rPr lang="sv-SE" err="1"/>
              <a:t>Frame</a:t>
            </a:r>
            <a:r>
              <a:rPr lang="sv-SE"/>
              <a:t> N</a:t>
            </a:r>
          </a:p>
        </p:txBody>
      </p:sp>
      <p:sp>
        <p:nvSpPr>
          <p:cNvPr id="3" name="TextBox 2">
            <a:extLst>
              <a:ext uri="{FF2B5EF4-FFF2-40B4-BE49-F238E27FC236}">
                <a16:creationId xmlns:a16="http://schemas.microsoft.com/office/drawing/2014/main" id="{4F25CFE5-56CC-DD4A-8FCA-010F127F46A2}"/>
              </a:ext>
            </a:extLst>
          </p:cNvPr>
          <p:cNvSpPr txBox="1"/>
          <p:nvPr/>
        </p:nvSpPr>
        <p:spPr>
          <a:xfrm>
            <a:off x="1410350" y="1534333"/>
            <a:ext cx="1596325" cy="464948"/>
          </a:xfrm>
          <a:prstGeom prst="rect">
            <a:avLst/>
          </a:prstGeom>
        </p:spPr>
        <p:txBody>
          <a:bodyPr vert="horz" wrap="none" lIns="91440" tIns="45720" rIns="91440" bIns="45720" rtlCol="0" anchor="t">
            <a:normAutofit/>
          </a:bodyPr>
          <a:lstStyle/>
          <a:p>
            <a:r>
              <a:rPr lang="sv-SE" dirty="0"/>
              <a:t>DAG </a:t>
            </a:r>
            <a:r>
              <a:rPr lang="sv-SE" dirty="0" err="1"/>
              <a:t>top</a:t>
            </a:r>
            <a:r>
              <a:rPr lang="sv-SE" dirty="0"/>
              <a:t> </a:t>
            </a:r>
            <a:r>
              <a:rPr lang="sv-SE" dirty="0" err="1"/>
              <a:t>level</a:t>
            </a:r>
            <a:r>
              <a:rPr lang="sv-SE" dirty="0"/>
              <a:t>:</a:t>
            </a:r>
          </a:p>
        </p:txBody>
      </p:sp>
      <p:sp>
        <p:nvSpPr>
          <p:cNvPr id="7" name="TextBox 6">
            <a:extLst>
              <a:ext uri="{FF2B5EF4-FFF2-40B4-BE49-F238E27FC236}">
                <a16:creationId xmlns:a16="http://schemas.microsoft.com/office/drawing/2014/main" id="{C527F98F-A6AA-DE40-A3B7-5C3686DEC624}"/>
              </a:ext>
            </a:extLst>
          </p:cNvPr>
          <p:cNvSpPr txBox="1"/>
          <p:nvPr/>
        </p:nvSpPr>
        <p:spPr>
          <a:xfrm>
            <a:off x="7945464" y="1642820"/>
            <a:ext cx="4246536" cy="3456122"/>
          </a:xfrm>
          <a:prstGeom prst="rect">
            <a:avLst/>
          </a:prstGeom>
        </p:spPr>
        <p:txBody>
          <a:bodyPr vert="horz" wrap="square" lIns="91440" tIns="45720" rIns="91440" bIns="45720" rtlCol="0" anchor="t">
            <a:normAutofit/>
          </a:bodyPr>
          <a:lstStyle/>
          <a:p>
            <a:endParaRPr lang="sv-SE" dirty="0">
              <a:solidFill>
                <a:schemeClr val="tx1">
                  <a:lumMod val="40000"/>
                  <a:lumOff val="60000"/>
                </a:schemeClr>
              </a:solidFill>
            </a:endParaRPr>
          </a:p>
        </p:txBody>
      </p:sp>
      <p:sp>
        <p:nvSpPr>
          <p:cNvPr id="9" name="Rectangle 8">
            <a:extLst>
              <a:ext uri="{FF2B5EF4-FFF2-40B4-BE49-F238E27FC236}">
                <a16:creationId xmlns:a16="http://schemas.microsoft.com/office/drawing/2014/main" id="{CB4900F7-917A-7047-BE55-3689EEE08373}"/>
              </a:ext>
            </a:extLst>
          </p:cNvPr>
          <p:cNvSpPr/>
          <p:nvPr/>
        </p:nvSpPr>
        <p:spPr>
          <a:xfrm>
            <a:off x="50167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 name="Rectangle 27">
            <a:extLst>
              <a:ext uri="{FF2B5EF4-FFF2-40B4-BE49-F238E27FC236}">
                <a16:creationId xmlns:a16="http://schemas.microsoft.com/office/drawing/2014/main" id="{41C78D21-DCA6-7A4F-9202-CD1C2BE7DD1D}"/>
              </a:ext>
            </a:extLst>
          </p:cNvPr>
          <p:cNvSpPr/>
          <p:nvPr/>
        </p:nvSpPr>
        <p:spPr>
          <a:xfrm>
            <a:off x="820333"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 name="Rectangle 28">
            <a:extLst>
              <a:ext uri="{FF2B5EF4-FFF2-40B4-BE49-F238E27FC236}">
                <a16:creationId xmlns:a16="http://schemas.microsoft.com/office/drawing/2014/main" id="{3BA2F4B3-B103-914A-AD10-761F82F6341F}"/>
              </a:ext>
            </a:extLst>
          </p:cNvPr>
          <p:cNvSpPr/>
          <p:nvPr/>
        </p:nvSpPr>
        <p:spPr>
          <a:xfrm>
            <a:off x="113898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 name="Rectangle 29">
            <a:extLst>
              <a:ext uri="{FF2B5EF4-FFF2-40B4-BE49-F238E27FC236}">
                <a16:creationId xmlns:a16="http://schemas.microsoft.com/office/drawing/2014/main" id="{F7CB8F28-683E-2142-A9DA-1B0E76B905BB}"/>
              </a:ext>
            </a:extLst>
          </p:cNvPr>
          <p:cNvSpPr/>
          <p:nvPr/>
        </p:nvSpPr>
        <p:spPr>
          <a:xfrm>
            <a:off x="1457642"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78" name="Group 77">
            <a:extLst>
              <a:ext uri="{FF2B5EF4-FFF2-40B4-BE49-F238E27FC236}">
                <a16:creationId xmlns:a16="http://schemas.microsoft.com/office/drawing/2014/main" id="{300C0031-358F-324F-A6BA-D173098AF424}"/>
              </a:ext>
            </a:extLst>
          </p:cNvPr>
          <p:cNvGrpSpPr/>
          <p:nvPr/>
        </p:nvGrpSpPr>
        <p:grpSpPr>
          <a:xfrm>
            <a:off x="417467" y="4091684"/>
            <a:ext cx="441849" cy="270996"/>
            <a:chOff x="417467" y="4091684"/>
            <a:chExt cx="441849" cy="270996"/>
          </a:xfrm>
        </p:grpSpPr>
        <p:cxnSp>
          <p:nvCxnSpPr>
            <p:cNvPr id="41" name="Straight Arrow Connector 40">
              <a:extLst>
                <a:ext uri="{FF2B5EF4-FFF2-40B4-BE49-F238E27FC236}">
                  <a16:creationId xmlns:a16="http://schemas.microsoft.com/office/drawing/2014/main" id="{37A65428-8DBE-3A43-99FC-04E019855F40}"/>
                </a:ext>
              </a:extLst>
            </p:cNvPr>
            <p:cNvCxnSpPr>
              <a:cxnSpLocks/>
              <a:stCxn id="9" idx="2"/>
            </p:cNvCxnSpPr>
            <p:nvPr/>
          </p:nvCxnSpPr>
          <p:spPr>
            <a:xfrm flipH="1">
              <a:off x="417467" y="4091684"/>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5D1240C-48A8-584B-9198-C985A2735CFD}"/>
                </a:ext>
              </a:extLst>
            </p:cNvPr>
            <p:cNvCxnSpPr>
              <a:cxnSpLocks/>
              <a:stCxn id="9" idx="2"/>
            </p:cNvCxnSpPr>
            <p:nvPr/>
          </p:nvCxnSpPr>
          <p:spPr>
            <a:xfrm flipH="1">
              <a:off x="544884" y="4091684"/>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A0C762C-49C3-B04A-8E30-28D1A842CB23}"/>
                </a:ext>
              </a:extLst>
            </p:cNvPr>
            <p:cNvCxnSpPr>
              <a:cxnSpLocks/>
              <a:stCxn id="9" idx="2"/>
            </p:cNvCxnSpPr>
            <p:nvPr/>
          </p:nvCxnSpPr>
          <p:spPr>
            <a:xfrm>
              <a:off x="633414" y="4091684"/>
              <a:ext cx="225902" cy="270996"/>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0345E6F-59BB-4644-A380-5FA280F9436D}"/>
                </a:ext>
              </a:extLst>
            </p:cNvPr>
            <p:cNvCxnSpPr>
              <a:cxnSpLocks/>
              <a:stCxn id="9" idx="2"/>
            </p:cNvCxnSpPr>
            <p:nvPr/>
          </p:nvCxnSpPr>
          <p:spPr>
            <a:xfrm>
              <a:off x="633414" y="4091684"/>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6B93FC7F-4D8E-534A-B2B8-D9E3428E3D83}"/>
              </a:ext>
            </a:extLst>
          </p:cNvPr>
          <p:cNvGrpSpPr/>
          <p:nvPr/>
        </p:nvGrpSpPr>
        <p:grpSpPr>
          <a:xfrm>
            <a:off x="826265" y="4094182"/>
            <a:ext cx="313229" cy="246464"/>
            <a:chOff x="383814" y="5667096"/>
            <a:chExt cx="313229" cy="246464"/>
          </a:xfrm>
        </p:grpSpPr>
        <p:cxnSp>
          <p:nvCxnSpPr>
            <p:cNvPr id="80" name="Straight Arrow Connector 79">
              <a:extLst>
                <a:ext uri="{FF2B5EF4-FFF2-40B4-BE49-F238E27FC236}">
                  <a16:creationId xmlns:a16="http://schemas.microsoft.com/office/drawing/2014/main" id="{BD3512AE-CB21-3A4F-B880-26B8EAC01BF3}"/>
                </a:ext>
              </a:extLst>
            </p:cNvPr>
            <p:cNvCxnSpPr>
              <a:cxnSpLocks/>
            </p:cNvCxnSpPr>
            <p:nvPr/>
          </p:nvCxnSpPr>
          <p:spPr>
            <a:xfrm flipH="1">
              <a:off x="416865" y="5667096"/>
              <a:ext cx="106381" cy="24646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CE4C1202-21C4-A24B-AAC6-5DF2AC696EAD}"/>
                </a:ext>
              </a:extLst>
            </p:cNvPr>
            <p:cNvCxnSpPr>
              <a:cxnSpLocks/>
            </p:cNvCxnSpPr>
            <p:nvPr/>
          </p:nvCxnSpPr>
          <p:spPr>
            <a:xfrm flipH="1">
              <a:off x="383814" y="5667096"/>
              <a:ext cx="139431" cy="158329"/>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4146844-B151-E54E-A80D-FEA81C3ACEC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ACEF7D0-6C03-1445-977B-7507EA439DBC}"/>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C341F56B-0FA4-D342-99CB-F3D3C0A778CD}"/>
              </a:ext>
            </a:extLst>
          </p:cNvPr>
          <p:cNvGrpSpPr/>
          <p:nvPr/>
        </p:nvGrpSpPr>
        <p:grpSpPr>
          <a:xfrm>
            <a:off x="1049552" y="4101678"/>
            <a:ext cx="389745" cy="164078"/>
            <a:chOff x="307298" y="5667096"/>
            <a:chExt cx="389745" cy="164078"/>
          </a:xfrm>
        </p:grpSpPr>
        <p:cxnSp>
          <p:nvCxnSpPr>
            <p:cNvPr id="85" name="Straight Arrow Connector 84">
              <a:extLst>
                <a:ext uri="{FF2B5EF4-FFF2-40B4-BE49-F238E27FC236}">
                  <a16:creationId xmlns:a16="http://schemas.microsoft.com/office/drawing/2014/main" id="{4048CA22-F812-D940-81E6-205049D076D7}"/>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5CE89ED6-A9DE-6442-A2B3-5C13326DEDEC}"/>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760F1E8D-8ADF-F143-82EB-2E3184108CBE}"/>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7162A57-08DB-BB4E-9DD6-5135DF8D20BA}"/>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C24BAEE0-3ED8-014B-AE99-12894BB06BBA}"/>
              </a:ext>
            </a:extLst>
          </p:cNvPr>
          <p:cNvGrpSpPr/>
          <p:nvPr/>
        </p:nvGrpSpPr>
        <p:grpSpPr>
          <a:xfrm>
            <a:off x="1394326" y="4101677"/>
            <a:ext cx="389745" cy="164078"/>
            <a:chOff x="307298" y="5667096"/>
            <a:chExt cx="389745" cy="164078"/>
          </a:xfrm>
        </p:grpSpPr>
        <p:cxnSp>
          <p:nvCxnSpPr>
            <p:cNvPr id="90" name="Straight Arrow Connector 89">
              <a:extLst>
                <a:ext uri="{FF2B5EF4-FFF2-40B4-BE49-F238E27FC236}">
                  <a16:creationId xmlns:a16="http://schemas.microsoft.com/office/drawing/2014/main" id="{5BE74509-3A7E-4D48-A940-8AF6AAFD54C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A89EE5D9-1C0F-3A48-9DE2-3FF573FD9C49}"/>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C2B50C3F-E54E-4F47-ACF5-3E25EB601C4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655E0CC-C0E6-2841-B851-B35E3F526455}"/>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sp>
        <p:nvSpPr>
          <p:cNvPr id="126" name="Rectangle 125">
            <a:extLst>
              <a:ext uri="{FF2B5EF4-FFF2-40B4-BE49-F238E27FC236}">
                <a16:creationId xmlns:a16="http://schemas.microsoft.com/office/drawing/2014/main" id="{81B5B755-4987-5148-9F87-7FA9C1EA0C31}"/>
              </a:ext>
            </a:extLst>
          </p:cNvPr>
          <p:cNvSpPr/>
          <p:nvPr/>
        </p:nvSpPr>
        <p:spPr>
          <a:xfrm>
            <a:off x="232864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7" name="Rectangle 126">
            <a:extLst>
              <a:ext uri="{FF2B5EF4-FFF2-40B4-BE49-F238E27FC236}">
                <a16:creationId xmlns:a16="http://schemas.microsoft.com/office/drawing/2014/main" id="{9DEA861E-93C6-9D45-94E5-5CBE6F15C03A}"/>
              </a:ext>
            </a:extLst>
          </p:cNvPr>
          <p:cNvSpPr/>
          <p:nvPr/>
        </p:nvSpPr>
        <p:spPr>
          <a:xfrm>
            <a:off x="2647296"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8" name="Rectangle 127">
            <a:extLst>
              <a:ext uri="{FF2B5EF4-FFF2-40B4-BE49-F238E27FC236}">
                <a16:creationId xmlns:a16="http://schemas.microsoft.com/office/drawing/2014/main" id="{406D0CBC-F121-BD42-9EC9-7B0A5E6F755D}"/>
              </a:ext>
            </a:extLst>
          </p:cNvPr>
          <p:cNvSpPr/>
          <p:nvPr/>
        </p:nvSpPr>
        <p:spPr>
          <a:xfrm>
            <a:off x="296595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9" name="Rectangle 128">
            <a:extLst>
              <a:ext uri="{FF2B5EF4-FFF2-40B4-BE49-F238E27FC236}">
                <a16:creationId xmlns:a16="http://schemas.microsoft.com/office/drawing/2014/main" id="{314C32D9-FAA9-DF4E-85C3-C4CEB32CE459}"/>
              </a:ext>
            </a:extLst>
          </p:cNvPr>
          <p:cNvSpPr/>
          <p:nvPr/>
        </p:nvSpPr>
        <p:spPr>
          <a:xfrm>
            <a:off x="3284605"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30" name="Group 129">
            <a:extLst>
              <a:ext uri="{FF2B5EF4-FFF2-40B4-BE49-F238E27FC236}">
                <a16:creationId xmlns:a16="http://schemas.microsoft.com/office/drawing/2014/main" id="{A41511D8-3362-7344-B287-ED0818CD58B1}"/>
              </a:ext>
            </a:extLst>
          </p:cNvPr>
          <p:cNvGrpSpPr/>
          <p:nvPr/>
        </p:nvGrpSpPr>
        <p:grpSpPr>
          <a:xfrm>
            <a:off x="2244430" y="4089847"/>
            <a:ext cx="389745" cy="164078"/>
            <a:chOff x="2092030" y="3937447"/>
            <a:chExt cx="389745" cy="164078"/>
          </a:xfrm>
        </p:grpSpPr>
        <p:cxnSp>
          <p:nvCxnSpPr>
            <p:cNvPr id="131" name="Straight Arrow Connector 130">
              <a:extLst>
                <a:ext uri="{FF2B5EF4-FFF2-40B4-BE49-F238E27FC236}">
                  <a16:creationId xmlns:a16="http://schemas.microsoft.com/office/drawing/2014/main" id="{06F0CED6-CF82-4643-9C03-D8EF6B18FB2F}"/>
                </a:ext>
              </a:extLst>
            </p:cNvPr>
            <p:cNvCxnSpPr>
              <a:cxnSpLocks/>
              <a:stCxn id="126" idx="2"/>
            </p:cNvCxnSpPr>
            <p:nvPr/>
          </p:nvCxnSpPr>
          <p:spPr>
            <a:xfrm flipH="1">
              <a:off x="2092030" y="393744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6C88A77A-C994-5D40-A11C-81FF2D5517D6}"/>
                </a:ext>
              </a:extLst>
            </p:cNvPr>
            <p:cNvCxnSpPr>
              <a:cxnSpLocks/>
              <a:stCxn id="126" idx="2"/>
            </p:cNvCxnSpPr>
            <p:nvPr/>
          </p:nvCxnSpPr>
          <p:spPr>
            <a:xfrm flipH="1">
              <a:off x="2219447" y="393744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FB96D6D6-9A23-DF44-A94C-AA7678F127A0}"/>
                </a:ext>
              </a:extLst>
            </p:cNvPr>
            <p:cNvCxnSpPr>
              <a:cxnSpLocks/>
              <a:stCxn id="126" idx="2"/>
            </p:cNvCxnSpPr>
            <p:nvPr/>
          </p:nvCxnSpPr>
          <p:spPr>
            <a:xfrm>
              <a:off x="2307977" y="393744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790C82D5-6F1F-414D-84D3-4B736B6F737B}"/>
                </a:ext>
              </a:extLst>
            </p:cNvPr>
            <p:cNvCxnSpPr>
              <a:cxnSpLocks/>
              <a:stCxn id="126" idx="2"/>
            </p:cNvCxnSpPr>
            <p:nvPr/>
          </p:nvCxnSpPr>
          <p:spPr>
            <a:xfrm>
              <a:off x="2307977" y="393744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5DF3F41E-7969-3343-AC03-2E5A045C8FD4}"/>
              </a:ext>
            </a:extLst>
          </p:cNvPr>
          <p:cNvGrpSpPr/>
          <p:nvPr/>
        </p:nvGrpSpPr>
        <p:grpSpPr>
          <a:xfrm>
            <a:off x="2576712" y="4092345"/>
            <a:ext cx="389745" cy="164078"/>
            <a:chOff x="307298" y="5667096"/>
            <a:chExt cx="389745" cy="164078"/>
          </a:xfrm>
        </p:grpSpPr>
        <p:cxnSp>
          <p:nvCxnSpPr>
            <p:cNvPr id="136" name="Straight Arrow Connector 135">
              <a:extLst>
                <a:ext uri="{FF2B5EF4-FFF2-40B4-BE49-F238E27FC236}">
                  <a16:creationId xmlns:a16="http://schemas.microsoft.com/office/drawing/2014/main" id="{6BF80D2B-DE47-E946-94A5-C99E2D61C6EC}"/>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2200C164-DAAF-6746-B07F-F583DF36D442}"/>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C091BEA5-AF46-C849-B49A-B75EC5C951EA}"/>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90B19B07-2E4D-E849-BC08-8A5C0E2AB048}"/>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683CDA8D-C7C6-6A40-9AD3-107F583A2493}"/>
              </a:ext>
            </a:extLst>
          </p:cNvPr>
          <p:cNvGrpSpPr/>
          <p:nvPr/>
        </p:nvGrpSpPr>
        <p:grpSpPr>
          <a:xfrm>
            <a:off x="2876515" y="4099841"/>
            <a:ext cx="389745" cy="164078"/>
            <a:chOff x="307298" y="5667096"/>
            <a:chExt cx="389745" cy="164078"/>
          </a:xfrm>
        </p:grpSpPr>
        <p:cxnSp>
          <p:nvCxnSpPr>
            <p:cNvPr id="141" name="Straight Arrow Connector 140">
              <a:extLst>
                <a:ext uri="{FF2B5EF4-FFF2-40B4-BE49-F238E27FC236}">
                  <a16:creationId xmlns:a16="http://schemas.microsoft.com/office/drawing/2014/main" id="{DEA43C67-93E4-B046-8390-9EA0C15CB89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D405812-D281-9D47-B75F-5968134068E3}"/>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E58D13B9-43FE-4348-80A1-7ED2992BD31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90D4CE24-069A-724E-A9D6-42602CEB72C3}"/>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9D0994ED-FB86-0343-A2DD-D8885B61AA62}"/>
              </a:ext>
            </a:extLst>
          </p:cNvPr>
          <p:cNvGrpSpPr/>
          <p:nvPr/>
        </p:nvGrpSpPr>
        <p:grpSpPr>
          <a:xfrm>
            <a:off x="3221289" y="4099840"/>
            <a:ext cx="389745" cy="164078"/>
            <a:chOff x="307298" y="5667096"/>
            <a:chExt cx="389745" cy="164078"/>
          </a:xfrm>
        </p:grpSpPr>
        <p:cxnSp>
          <p:nvCxnSpPr>
            <p:cNvPr id="146" name="Straight Arrow Connector 145">
              <a:extLst>
                <a:ext uri="{FF2B5EF4-FFF2-40B4-BE49-F238E27FC236}">
                  <a16:creationId xmlns:a16="http://schemas.microsoft.com/office/drawing/2014/main" id="{05FED341-19E8-DE4A-B974-CD44570D00F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1F6924AD-52C6-1346-9FC0-32EFF24A2D9D}"/>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D8ACC65B-35E7-DC4C-92BF-962ED4067EF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3ABAB5FF-F54E-4E43-9400-18FB7AA4C7FF}"/>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pic>
        <p:nvPicPr>
          <p:cNvPr id="150" name="Picture 149">
            <a:extLst>
              <a:ext uri="{FF2B5EF4-FFF2-40B4-BE49-F238E27FC236}">
                <a16:creationId xmlns:a16="http://schemas.microsoft.com/office/drawing/2014/main" id="{5584F3AA-726A-8C4A-B112-10B1D93E6DBA}"/>
              </a:ext>
            </a:extLst>
          </p:cNvPr>
          <p:cNvPicPr>
            <a:picLocks noChangeAspect="1"/>
          </p:cNvPicPr>
          <p:nvPr/>
        </p:nvPicPr>
        <p:blipFill>
          <a:blip r:embed="rId3"/>
          <a:stretch>
            <a:fillRect/>
          </a:stretch>
        </p:blipFill>
        <p:spPr>
          <a:xfrm>
            <a:off x="2169863" y="4340827"/>
            <a:ext cx="1529968" cy="236450"/>
          </a:xfrm>
          <a:prstGeom prst="rect">
            <a:avLst/>
          </a:prstGeom>
        </p:spPr>
      </p:pic>
      <p:sp>
        <p:nvSpPr>
          <p:cNvPr id="151" name="Rectangle 150">
            <a:extLst>
              <a:ext uri="{FF2B5EF4-FFF2-40B4-BE49-F238E27FC236}">
                <a16:creationId xmlns:a16="http://schemas.microsoft.com/office/drawing/2014/main" id="{E4662CBA-0658-E44A-9B23-7503FE2211F6}"/>
              </a:ext>
            </a:extLst>
          </p:cNvPr>
          <p:cNvSpPr/>
          <p:nvPr/>
        </p:nvSpPr>
        <p:spPr>
          <a:xfrm>
            <a:off x="606152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 name="Rectangle 151">
            <a:extLst>
              <a:ext uri="{FF2B5EF4-FFF2-40B4-BE49-F238E27FC236}">
                <a16:creationId xmlns:a16="http://schemas.microsoft.com/office/drawing/2014/main" id="{D4039E77-5B64-E747-B11E-679D5B075C04}"/>
              </a:ext>
            </a:extLst>
          </p:cNvPr>
          <p:cNvSpPr/>
          <p:nvPr/>
        </p:nvSpPr>
        <p:spPr>
          <a:xfrm>
            <a:off x="6380179"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3" name="Rectangle 152">
            <a:extLst>
              <a:ext uri="{FF2B5EF4-FFF2-40B4-BE49-F238E27FC236}">
                <a16:creationId xmlns:a16="http://schemas.microsoft.com/office/drawing/2014/main" id="{07E16FB0-88C8-434F-8C85-F9D75BE3FBAF}"/>
              </a:ext>
            </a:extLst>
          </p:cNvPr>
          <p:cNvSpPr/>
          <p:nvPr/>
        </p:nvSpPr>
        <p:spPr>
          <a:xfrm>
            <a:off x="669883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4" name="Rectangle 153">
            <a:extLst>
              <a:ext uri="{FF2B5EF4-FFF2-40B4-BE49-F238E27FC236}">
                <a16:creationId xmlns:a16="http://schemas.microsoft.com/office/drawing/2014/main" id="{22D12F4B-4200-5E46-B87F-899265A1A84E}"/>
              </a:ext>
            </a:extLst>
          </p:cNvPr>
          <p:cNvSpPr/>
          <p:nvPr/>
        </p:nvSpPr>
        <p:spPr>
          <a:xfrm>
            <a:off x="7017488"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55" name="Group 154">
            <a:extLst>
              <a:ext uri="{FF2B5EF4-FFF2-40B4-BE49-F238E27FC236}">
                <a16:creationId xmlns:a16="http://schemas.microsoft.com/office/drawing/2014/main" id="{A111D306-AE05-BF4C-BB18-07B1CD0E719D}"/>
              </a:ext>
            </a:extLst>
          </p:cNvPr>
          <p:cNvGrpSpPr/>
          <p:nvPr/>
        </p:nvGrpSpPr>
        <p:grpSpPr>
          <a:xfrm>
            <a:off x="5977313" y="4099027"/>
            <a:ext cx="389745" cy="164078"/>
            <a:chOff x="5672513" y="3794227"/>
            <a:chExt cx="389745" cy="164078"/>
          </a:xfrm>
        </p:grpSpPr>
        <p:cxnSp>
          <p:nvCxnSpPr>
            <p:cNvPr id="156" name="Straight Arrow Connector 155">
              <a:extLst>
                <a:ext uri="{FF2B5EF4-FFF2-40B4-BE49-F238E27FC236}">
                  <a16:creationId xmlns:a16="http://schemas.microsoft.com/office/drawing/2014/main" id="{3BA1AB7F-E271-C447-AFA5-8D0DFA3F798E}"/>
                </a:ext>
              </a:extLst>
            </p:cNvPr>
            <p:cNvCxnSpPr>
              <a:cxnSpLocks/>
              <a:stCxn id="151" idx="2"/>
            </p:cNvCxnSpPr>
            <p:nvPr/>
          </p:nvCxnSpPr>
          <p:spPr>
            <a:xfrm flipH="1">
              <a:off x="5672513" y="379422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89C638FE-0117-B442-B955-3A0E5952E404}"/>
                </a:ext>
              </a:extLst>
            </p:cNvPr>
            <p:cNvCxnSpPr>
              <a:cxnSpLocks/>
              <a:stCxn id="151" idx="2"/>
            </p:cNvCxnSpPr>
            <p:nvPr/>
          </p:nvCxnSpPr>
          <p:spPr>
            <a:xfrm flipH="1">
              <a:off x="5799930" y="379422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DFD8FC1-55E6-CC4F-892D-D75E2B035F0C}"/>
                </a:ext>
              </a:extLst>
            </p:cNvPr>
            <p:cNvCxnSpPr>
              <a:cxnSpLocks/>
              <a:stCxn id="151" idx="2"/>
            </p:cNvCxnSpPr>
            <p:nvPr/>
          </p:nvCxnSpPr>
          <p:spPr>
            <a:xfrm>
              <a:off x="5888460" y="379422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7DC1E9C7-B918-2E4E-ABFA-FBF722F2AC4D}"/>
                </a:ext>
              </a:extLst>
            </p:cNvPr>
            <p:cNvCxnSpPr>
              <a:cxnSpLocks/>
              <a:stCxn id="151" idx="2"/>
            </p:cNvCxnSpPr>
            <p:nvPr/>
          </p:nvCxnSpPr>
          <p:spPr>
            <a:xfrm>
              <a:off x="5888460" y="379422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D800E748-06B4-DB41-A852-4BE0775F87F8}"/>
              </a:ext>
            </a:extLst>
          </p:cNvPr>
          <p:cNvGrpSpPr/>
          <p:nvPr/>
        </p:nvGrpSpPr>
        <p:grpSpPr>
          <a:xfrm>
            <a:off x="6309595" y="4101525"/>
            <a:ext cx="389745" cy="164078"/>
            <a:chOff x="307298" y="5667096"/>
            <a:chExt cx="389745" cy="164078"/>
          </a:xfrm>
        </p:grpSpPr>
        <p:cxnSp>
          <p:nvCxnSpPr>
            <p:cNvPr id="161" name="Straight Arrow Connector 160">
              <a:extLst>
                <a:ext uri="{FF2B5EF4-FFF2-40B4-BE49-F238E27FC236}">
                  <a16:creationId xmlns:a16="http://schemas.microsoft.com/office/drawing/2014/main" id="{99FD518B-EE7F-FB47-9792-942656D63625}"/>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7A9A1CE7-5978-0E44-A7B1-755AF4FF0A27}"/>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5EFCE770-61A8-4D4C-B6EA-B0D394F916EC}"/>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5146FEA7-EEEF-3046-A56C-111957E8FF1D}"/>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6C870D6-B92F-B24F-8EF0-20DF3AFFB94A}"/>
              </a:ext>
            </a:extLst>
          </p:cNvPr>
          <p:cNvGrpSpPr/>
          <p:nvPr/>
        </p:nvGrpSpPr>
        <p:grpSpPr>
          <a:xfrm>
            <a:off x="6609398" y="4109021"/>
            <a:ext cx="389745" cy="164078"/>
            <a:chOff x="307298" y="5667096"/>
            <a:chExt cx="389745" cy="164078"/>
          </a:xfrm>
        </p:grpSpPr>
        <p:cxnSp>
          <p:nvCxnSpPr>
            <p:cNvPr id="166" name="Straight Arrow Connector 165">
              <a:extLst>
                <a:ext uri="{FF2B5EF4-FFF2-40B4-BE49-F238E27FC236}">
                  <a16:creationId xmlns:a16="http://schemas.microsoft.com/office/drawing/2014/main" id="{47CAE445-FA5E-F04C-9945-9C89298FBF1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69821878-F983-1B49-9BC7-07A8ED56C598}"/>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401B155A-15D7-EB4C-89B8-C7AFA8AB4E9B}"/>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3F4FF14A-4FD5-FA4A-A409-23CECFD9E8D4}"/>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EC48ABCB-7EC4-5C4B-A0E5-447304822AAC}"/>
              </a:ext>
            </a:extLst>
          </p:cNvPr>
          <p:cNvGrpSpPr/>
          <p:nvPr/>
        </p:nvGrpSpPr>
        <p:grpSpPr>
          <a:xfrm>
            <a:off x="6954172" y="4109020"/>
            <a:ext cx="389745" cy="164078"/>
            <a:chOff x="307298" y="5667096"/>
            <a:chExt cx="389745" cy="164078"/>
          </a:xfrm>
        </p:grpSpPr>
        <p:cxnSp>
          <p:nvCxnSpPr>
            <p:cNvPr id="171" name="Straight Arrow Connector 170">
              <a:extLst>
                <a:ext uri="{FF2B5EF4-FFF2-40B4-BE49-F238E27FC236}">
                  <a16:creationId xmlns:a16="http://schemas.microsoft.com/office/drawing/2014/main" id="{361D1BB5-94EB-1E48-870B-2F813188D0F4}"/>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87407563-7914-7F44-8AEE-024A84F24D8F}"/>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6B96D18E-6E16-D742-9149-C76E9B3A348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171D886B-DD0B-5C4B-91EA-D0AEC7FB16F1}"/>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B213A106-E8B8-9A4D-BA97-207BEACAA2F8}"/>
              </a:ext>
            </a:extLst>
          </p:cNvPr>
          <p:cNvGrpSpPr/>
          <p:nvPr/>
        </p:nvGrpSpPr>
        <p:grpSpPr>
          <a:xfrm>
            <a:off x="633414" y="3615099"/>
            <a:ext cx="955964" cy="213114"/>
            <a:chOff x="132116" y="4091684"/>
            <a:chExt cx="955964" cy="213114"/>
          </a:xfrm>
        </p:grpSpPr>
        <p:cxnSp>
          <p:nvCxnSpPr>
            <p:cNvPr id="177" name="Straight Arrow Connector 176">
              <a:extLst>
                <a:ext uri="{FF2B5EF4-FFF2-40B4-BE49-F238E27FC236}">
                  <a16:creationId xmlns:a16="http://schemas.microsoft.com/office/drawing/2014/main" id="{B359E9F7-5F10-D04B-98F3-DDE3EA64AF0D}"/>
                </a:ext>
              </a:extLst>
            </p:cNvPr>
            <p:cNvCxnSpPr>
              <a:cxnSpLocks/>
              <a:endCxn id="9" idx="0"/>
            </p:cNvCxnSpPr>
            <p:nvPr/>
          </p:nvCxnSpPr>
          <p:spPr>
            <a:xfrm flipH="1">
              <a:off x="132116" y="4091684"/>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6682481-C1E6-3346-A756-ED46EA5FB9B1}"/>
                </a:ext>
              </a:extLst>
            </p:cNvPr>
            <p:cNvCxnSpPr>
              <a:cxnSpLocks/>
              <a:endCxn id="28" idx="0"/>
            </p:cNvCxnSpPr>
            <p:nvPr/>
          </p:nvCxnSpPr>
          <p:spPr>
            <a:xfrm flipH="1">
              <a:off x="450771" y="4091684"/>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676422F-80E4-A643-B105-64F6D5607034}"/>
                </a:ext>
              </a:extLst>
            </p:cNvPr>
            <p:cNvCxnSpPr>
              <a:cxnSpLocks/>
              <a:endCxn id="29" idx="0"/>
            </p:cNvCxnSpPr>
            <p:nvPr/>
          </p:nvCxnSpPr>
          <p:spPr>
            <a:xfrm>
              <a:off x="633414" y="4091684"/>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DBBF9134-06E5-DB46-B2A3-0BEFAAAE9B4C}"/>
                </a:ext>
              </a:extLst>
            </p:cNvPr>
            <p:cNvCxnSpPr>
              <a:cxnSpLocks/>
              <a:endCxn id="30" idx="0"/>
            </p:cNvCxnSpPr>
            <p:nvPr/>
          </p:nvCxnSpPr>
          <p:spPr>
            <a:xfrm>
              <a:off x="633414" y="4091684"/>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D3076B41-CBA4-744E-AB95-9F2DD62D87F9}"/>
              </a:ext>
            </a:extLst>
          </p:cNvPr>
          <p:cNvGrpSpPr/>
          <p:nvPr/>
        </p:nvGrpSpPr>
        <p:grpSpPr>
          <a:xfrm>
            <a:off x="2471394" y="3602246"/>
            <a:ext cx="955964" cy="213114"/>
            <a:chOff x="21947" y="5667096"/>
            <a:chExt cx="955964" cy="213114"/>
          </a:xfrm>
        </p:grpSpPr>
        <p:cxnSp>
          <p:nvCxnSpPr>
            <p:cNvPr id="186" name="Straight Arrow Connector 185">
              <a:extLst>
                <a:ext uri="{FF2B5EF4-FFF2-40B4-BE49-F238E27FC236}">
                  <a16:creationId xmlns:a16="http://schemas.microsoft.com/office/drawing/2014/main" id="{72FB02C5-63E1-654C-BFC4-0CF17E7E657C}"/>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72DC363A-E709-3A42-8CDE-6BCCF4067E92}"/>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B6EE2506-8F4F-AB46-9F0C-02C5FA0C9F50}"/>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48A140F3-CE1C-B344-B6D2-51B21D454915}"/>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489E2A42-FFBF-DC41-9A7F-FFEADC00B864}"/>
              </a:ext>
            </a:extLst>
          </p:cNvPr>
          <p:cNvGrpSpPr/>
          <p:nvPr/>
        </p:nvGrpSpPr>
        <p:grpSpPr>
          <a:xfrm>
            <a:off x="6204276" y="3611426"/>
            <a:ext cx="955964" cy="213114"/>
            <a:chOff x="21947" y="5667096"/>
            <a:chExt cx="955964" cy="213114"/>
          </a:xfrm>
        </p:grpSpPr>
        <p:cxnSp>
          <p:nvCxnSpPr>
            <p:cNvPr id="191" name="Straight Arrow Connector 190">
              <a:extLst>
                <a:ext uri="{FF2B5EF4-FFF2-40B4-BE49-F238E27FC236}">
                  <a16:creationId xmlns:a16="http://schemas.microsoft.com/office/drawing/2014/main" id="{D979F1A7-A598-E040-8B08-624D50399327}"/>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B43B905C-DE67-DC4C-81B9-E8CE7C9EAB2F}"/>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188F71C9-77BA-EF4B-98C5-F592CD130DDB}"/>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DE411866-172E-C74E-AAD1-B639BA69AE1E}"/>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pic>
        <p:nvPicPr>
          <p:cNvPr id="203" name="Picture 202">
            <a:extLst>
              <a:ext uri="{FF2B5EF4-FFF2-40B4-BE49-F238E27FC236}">
                <a16:creationId xmlns:a16="http://schemas.microsoft.com/office/drawing/2014/main" id="{8951D9C1-718B-CB47-8632-4E735CFDAE6A}"/>
              </a:ext>
            </a:extLst>
          </p:cNvPr>
          <p:cNvPicPr>
            <a:picLocks noChangeAspect="1"/>
          </p:cNvPicPr>
          <p:nvPr/>
        </p:nvPicPr>
        <p:blipFill>
          <a:blip r:embed="rId4"/>
          <a:stretch>
            <a:fillRect/>
          </a:stretch>
        </p:blipFill>
        <p:spPr>
          <a:xfrm>
            <a:off x="5898385" y="4339085"/>
            <a:ext cx="1551188" cy="232911"/>
          </a:xfrm>
          <a:prstGeom prst="rect">
            <a:avLst/>
          </a:prstGeom>
        </p:spPr>
      </p:pic>
      <p:sp>
        <p:nvSpPr>
          <p:cNvPr id="215" name="TextBox 214">
            <a:extLst>
              <a:ext uri="{FF2B5EF4-FFF2-40B4-BE49-F238E27FC236}">
                <a16:creationId xmlns:a16="http://schemas.microsoft.com/office/drawing/2014/main" id="{DB0B9B90-5C30-5449-A676-54A9AA0365FA}"/>
              </a:ext>
            </a:extLst>
          </p:cNvPr>
          <p:cNvSpPr txBox="1"/>
          <p:nvPr/>
        </p:nvSpPr>
        <p:spPr>
          <a:xfrm>
            <a:off x="7821976" y="1673817"/>
            <a:ext cx="4370024" cy="3425125"/>
          </a:xfrm>
          <a:prstGeom prst="rect">
            <a:avLst/>
          </a:prstGeom>
        </p:spPr>
        <p:txBody>
          <a:bodyPr vert="horz" wrap="square" lIns="91440" tIns="45720" rIns="91440" bIns="45720" rtlCol="0" anchor="t">
            <a:normAutofit/>
          </a:bodyPr>
          <a:lstStyle/>
          <a:p>
            <a:pPr>
              <a:lnSpc>
                <a:spcPct val="150000"/>
              </a:lnSpc>
            </a:pPr>
            <a:r>
              <a:rPr lang="sv-SE" dirty="0" err="1"/>
              <a:t>Root</a:t>
            </a:r>
            <a:r>
              <a:rPr lang="sv-SE" dirty="0"/>
              <a:t> is a </a:t>
            </a:r>
            <a:r>
              <a:rPr lang="sv-SE" dirty="0" err="1"/>
              <a:t>vector</a:t>
            </a:r>
            <a:r>
              <a:rPr lang="sv-SE" dirty="0"/>
              <a:t> </a:t>
            </a:r>
            <a:r>
              <a:rPr lang="sv-SE" dirty="0" err="1"/>
              <a:t>of</a:t>
            </a:r>
            <a:r>
              <a:rPr lang="sv-SE" dirty="0"/>
              <a:t> </a:t>
            </a:r>
            <a:r>
              <a:rPr lang="sv-SE" dirty="0" err="1"/>
              <a:t>one</a:t>
            </a:r>
            <a:r>
              <a:rPr lang="sv-SE" dirty="0"/>
              <a:t> DAG per </a:t>
            </a:r>
            <a:r>
              <a:rPr lang="sv-SE" dirty="0" err="1"/>
              <a:t>frame</a:t>
            </a:r>
            <a:endParaRPr lang="sv-SE" dirty="0"/>
          </a:p>
          <a:p>
            <a:pPr marL="342900" indent="-342900">
              <a:lnSpc>
                <a:spcPct val="150000"/>
              </a:lnSpc>
              <a:buFont typeface="+mj-lt"/>
              <a:buAutoNum type="arabicPeriod"/>
            </a:pPr>
            <a:r>
              <a:rPr lang="sv-SE" b="1" dirty="0" err="1"/>
              <a:t>Convert</a:t>
            </a:r>
            <a:r>
              <a:rPr lang="sv-SE" b="1" dirty="0"/>
              <a:t> </a:t>
            </a:r>
            <a:r>
              <a:rPr lang="sv-SE" b="1" dirty="0" err="1"/>
              <a:t>each</a:t>
            </a:r>
            <a:r>
              <a:rPr lang="sv-SE" b="1" dirty="0"/>
              <a:t> </a:t>
            </a:r>
            <a:r>
              <a:rPr lang="sv-SE" b="1" dirty="0" err="1"/>
              <a:t>frame</a:t>
            </a:r>
            <a:r>
              <a:rPr lang="sv-SE" b="1" dirty="0"/>
              <a:t> to a DAG</a:t>
            </a:r>
          </a:p>
          <a:p>
            <a:pPr marL="342900" indent="-342900">
              <a:lnSpc>
                <a:spcPct val="150000"/>
              </a:lnSpc>
              <a:buFont typeface="+mj-lt"/>
              <a:buAutoNum type="arabicPeriod"/>
            </a:pPr>
            <a:r>
              <a:rPr lang="sv-SE" dirty="0" err="1"/>
              <a:t>Merge</a:t>
            </a:r>
            <a:r>
              <a:rPr lang="sv-SE" dirty="0"/>
              <a:t> </a:t>
            </a:r>
            <a:r>
              <a:rPr lang="sv-SE" dirty="0" err="1"/>
              <a:t>equal</a:t>
            </a:r>
            <a:r>
              <a:rPr lang="sv-SE" dirty="0"/>
              <a:t> </a:t>
            </a:r>
            <a:r>
              <a:rPr lang="sv-SE" dirty="0" err="1"/>
              <a:t>nodes</a:t>
            </a:r>
            <a:r>
              <a:rPr lang="sv-SE" dirty="0"/>
              <a:t>, </a:t>
            </a:r>
            <a:r>
              <a:rPr lang="sv-SE" dirty="0" err="1"/>
              <a:t>bottom-up</a:t>
            </a:r>
            <a:endParaRPr lang="sv-SE" dirty="0"/>
          </a:p>
          <a:p>
            <a:pPr>
              <a:lnSpc>
                <a:spcPct val="150000"/>
              </a:lnSpc>
            </a:pPr>
            <a:r>
              <a:rPr lang="sv-SE" dirty="0" err="1"/>
              <a:t>Done</a:t>
            </a:r>
            <a:r>
              <a:rPr lang="sv-SE" dirty="0"/>
              <a:t>!</a:t>
            </a:r>
          </a:p>
        </p:txBody>
      </p:sp>
    </p:spTree>
    <p:extLst>
      <p:ext uri="{BB962C8B-B14F-4D97-AF65-F5344CB8AC3E}">
        <p14:creationId xmlns:p14="http://schemas.microsoft.com/office/powerpoint/2010/main" val="187595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Picture 213">
            <a:extLst>
              <a:ext uri="{FF2B5EF4-FFF2-40B4-BE49-F238E27FC236}">
                <a16:creationId xmlns:a16="http://schemas.microsoft.com/office/drawing/2014/main" id="{FBF67BB3-D7D0-3147-97FF-7A0192457452}"/>
              </a:ext>
            </a:extLst>
          </p:cNvPr>
          <p:cNvPicPr>
            <a:picLocks noChangeAspect="1"/>
          </p:cNvPicPr>
          <p:nvPr/>
        </p:nvPicPr>
        <p:blipFill>
          <a:blip r:embed="rId2"/>
          <a:stretch>
            <a:fillRect/>
          </a:stretch>
        </p:blipFill>
        <p:spPr>
          <a:xfrm>
            <a:off x="337085" y="4348371"/>
            <a:ext cx="1524766" cy="230893"/>
          </a:xfrm>
          <a:prstGeom prst="rect">
            <a:avLst/>
          </a:prstGeom>
        </p:spPr>
      </p:pic>
      <p:sp>
        <p:nvSpPr>
          <p:cNvPr id="2" name="Title 1"/>
          <p:cNvSpPr>
            <a:spLocks noGrp="1"/>
          </p:cNvSpPr>
          <p:nvPr>
            <p:ph type="title"/>
          </p:nvPr>
        </p:nvSpPr>
        <p:spPr/>
        <p:txBody>
          <a:bodyPr/>
          <a:lstStyle/>
          <a:p>
            <a:r>
              <a:rPr lang="en-US" noProof="0" dirty="0"/>
              <a:t>Time-varying Voxel Grid - construction</a:t>
            </a:r>
          </a:p>
        </p:txBody>
      </p:sp>
      <p:graphicFrame>
        <p:nvGraphicFramePr>
          <p:cNvPr id="6" name="Content Placeholder 5"/>
          <p:cNvGraphicFramePr>
            <a:graphicFrameLocks noGrp="1"/>
          </p:cNvGraphicFramePr>
          <p:nvPr>
            <p:ph idx="1"/>
            <p:extLst/>
          </p:nvPr>
        </p:nvGraphicFramePr>
        <p:xfrm>
          <a:off x="407958"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dirty="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32</a:t>
            </a:fld>
            <a:endParaRPr lang="sv-SE"/>
          </a:p>
        </p:txBody>
      </p:sp>
      <p:graphicFrame>
        <p:nvGraphicFramePr>
          <p:cNvPr id="10" name="Content Placeholder 5"/>
          <p:cNvGraphicFramePr>
            <a:graphicFrameLocks noGrp="1"/>
          </p:cNvGraphicFramePr>
          <p:nvPr>
            <p:ph idx="1"/>
            <p:extLst/>
          </p:nvPr>
        </p:nvGraphicFramePr>
        <p:xfrm>
          <a:off x="2195881"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dirty="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4" name="Content Placeholder 5"/>
          <p:cNvGraphicFramePr>
            <a:graphicFrameLocks noGrp="1"/>
          </p:cNvGraphicFramePr>
          <p:nvPr>
            <p:ph idx="1"/>
            <p:extLst/>
          </p:nvPr>
        </p:nvGraphicFramePr>
        <p:xfrm>
          <a:off x="5962053"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dirty="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5" name="Table 14"/>
          <p:cNvGraphicFramePr>
            <a:graphicFrameLocks noGrp="1"/>
          </p:cNvGraphicFramePr>
          <p:nvPr>
            <p:extLst/>
          </p:nvPr>
        </p:nvGraphicFramePr>
        <p:xfrm>
          <a:off x="3036058" y="1507761"/>
          <a:ext cx="2436380" cy="513782"/>
        </p:xfrm>
        <a:graphic>
          <a:graphicData uri="http://schemas.openxmlformats.org/drawingml/2006/table">
            <a:tbl>
              <a:tblPr firstRow="1" bandRow="1">
                <a:tableStyleId>{5940675A-B579-460E-94D1-54222C63F5DA}</a:tableStyleId>
              </a:tblPr>
              <a:tblGrid>
                <a:gridCol w="487276">
                  <a:extLst>
                    <a:ext uri="{9D8B030D-6E8A-4147-A177-3AD203B41FA5}">
                      <a16:colId xmlns:a16="http://schemas.microsoft.com/office/drawing/2014/main" val="20000"/>
                    </a:ext>
                  </a:extLst>
                </a:gridCol>
                <a:gridCol w="487276">
                  <a:extLst>
                    <a:ext uri="{9D8B030D-6E8A-4147-A177-3AD203B41FA5}">
                      <a16:colId xmlns:a16="http://schemas.microsoft.com/office/drawing/2014/main" val="20001"/>
                    </a:ext>
                  </a:extLst>
                </a:gridCol>
                <a:gridCol w="974552">
                  <a:extLst>
                    <a:ext uri="{9D8B030D-6E8A-4147-A177-3AD203B41FA5}">
                      <a16:colId xmlns:a16="http://schemas.microsoft.com/office/drawing/2014/main" val="20002"/>
                    </a:ext>
                  </a:extLst>
                </a:gridCol>
                <a:gridCol w="487276">
                  <a:extLst>
                    <a:ext uri="{9D8B030D-6E8A-4147-A177-3AD203B41FA5}">
                      <a16:colId xmlns:a16="http://schemas.microsoft.com/office/drawing/2014/main" val="20003"/>
                    </a:ext>
                  </a:extLst>
                </a:gridCol>
              </a:tblGrid>
              <a:tr h="513782">
                <a:tc>
                  <a:txBody>
                    <a:bodyPr/>
                    <a:lstStyle/>
                    <a:p>
                      <a:endParaRPr lang="sv-SE"/>
                    </a:p>
                  </a:txBody>
                  <a:tcPr/>
                </a:tc>
                <a:tc>
                  <a:txBody>
                    <a:bodyPr/>
                    <a:lstStyle/>
                    <a:p>
                      <a:endParaRPr lang="sv-SE" dirty="0"/>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0000"/>
                  </a:ext>
                </a:extLst>
              </a:tr>
            </a:tbl>
          </a:graphicData>
        </a:graphic>
      </p:graphicFrame>
      <p:sp>
        <p:nvSpPr>
          <p:cNvPr id="18" name="Freeform 17"/>
          <p:cNvSpPr/>
          <p:nvPr/>
        </p:nvSpPr>
        <p:spPr>
          <a:xfrm>
            <a:off x="1140076" y="2024292"/>
            <a:ext cx="2156723" cy="1563940"/>
          </a:xfrm>
          <a:custGeom>
            <a:avLst/>
            <a:gdLst>
              <a:gd name="connsiteX0" fmla="*/ 2156723 w 2156723"/>
              <a:gd name="connsiteY0" fmla="*/ 0 h 1563940"/>
              <a:gd name="connsiteX1" fmla="*/ 2156723 w 2156723"/>
              <a:gd name="connsiteY1" fmla="*/ 0 h 1563940"/>
              <a:gd name="connsiteX2" fmla="*/ 2156723 w 2156723"/>
              <a:gd name="connsiteY2" fmla="*/ 56756 h 1563940"/>
              <a:gd name="connsiteX3" fmla="*/ 2156723 w 2156723"/>
              <a:gd name="connsiteY3" fmla="*/ 472966 h 1563940"/>
              <a:gd name="connsiteX4" fmla="*/ 0 w 2156723"/>
              <a:gd name="connsiteY4" fmla="*/ 472966 h 1563940"/>
              <a:gd name="connsiteX5" fmla="*/ 0 w 2156723"/>
              <a:gd name="connsiteY5" fmla="*/ 1563940 h 156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6723" h="1563940">
                <a:moveTo>
                  <a:pt x="2156723" y="0"/>
                </a:moveTo>
                <a:lnTo>
                  <a:pt x="2156723" y="0"/>
                </a:lnTo>
                <a:lnTo>
                  <a:pt x="2156723" y="56756"/>
                </a:lnTo>
                <a:lnTo>
                  <a:pt x="2156723" y="472966"/>
                </a:lnTo>
                <a:lnTo>
                  <a:pt x="0" y="472966"/>
                </a:lnTo>
                <a:lnTo>
                  <a:pt x="0" y="1563940"/>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18"/>
          <p:cNvSpPr/>
          <p:nvPr/>
        </p:nvSpPr>
        <p:spPr>
          <a:xfrm>
            <a:off x="2975181" y="2030600"/>
            <a:ext cx="794582" cy="1557633"/>
          </a:xfrm>
          <a:custGeom>
            <a:avLst/>
            <a:gdLst>
              <a:gd name="connsiteX0" fmla="*/ 794582 w 794582"/>
              <a:gd name="connsiteY0" fmla="*/ 0 h 1557633"/>
              <a:gd name="connsiteX1" fmla="*/ 794582 w 794582"/>
              <a:gd name="connsiteY1" fmla="*/ 693682 h 1557633"/>
              <a:gd name="connsiteX2" fmla="*/ 0 w 794582"/>
              <a:gd name="connsiteY2" fmla="*/ 693682 h 1557633"/>
              <a:gd name="connsiteX3" fmla="*/ 0 w 794582"/>
              <a:gd name="connsiteY3" fmla="*/ 1557633 h 1557633"/>
            </a:gdLst>
            <a:ahLst/>
            <a:cxnLst>
              <a:cxn ang="0">
                <a:pos x="connsiteX0" y="connsiteY0"/>
              </a:cxn>
              <a:cxn ang="0">
                <a:pos x="connsiteX1" y="connsiteY1"/>
              </a:cxn>
              <a:cxn ang="0">
                <a:pos x="connsiteX2" y="connsiteY2"/>
              </a:cxn>
              <a:cxn ang="0">
                <a:pos x="connsiteX3" y="connsiteY3"/>
              </a:cxn>
            </a:cxnLst>
            <a:rect l="l" t="t" r="r" b="b"/>
            <a:pathLst>
              <a:path w="794582" h="1557633">
                <a:moveTo>
                  <a:pt x="794582" y="0"/>
                </a:moveTo>
                <a:lnTo>
                  <a:pt x="794582" y="693682"/>
                </a:lnTo>
                <a:lnTo>
                  <a:pt x="0" y="693682"/>
                </a:lnTo>
                <a:lnTo>
                  <a:pt x="0" y="1557633"/>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19"/>
          <p:cNvSpPr/>
          <p:nvPr/>
        </p:nvSpPr>
        <p:spPr>
          <a:xfrm>
            <a:off x="5226498" y="2017986"/>
            <a:ext cx="1488265" cy="1589164"/>
          </a:xfrm>
          <a:custGeom>
            <a:avLst/>
            <a:gdLst>
              <a:gd name="connsiteX0" fmla="*/ 0 w 1488265"/>
              <a:gd name="connsiteY0" fmla="*/ 0 h 1589164"/>
              <a:gd name="connsiteX1" fmla="*/ 0 w 1488265"/>
              <a:gd name="connsiteY1" fmla="*/ 605396 h 1589164"/>
              <a:gd name="connsiteX2" fmla="*/ 1488265 w 1488265"/>
              <a:gd name="connsiteY2" fmla="*/ 605396 h 1589164"/>
              <a:gd name="connsiteX3" fmla="*/ 1488265 w 1488265"/>
              <a:gd name="connsiteY3" fmla="*/ 1519796 h 1589164"/>
              <a:gd name="connsiteX4" fmla="*/ 1488265 w 1488265"/>
              <a:gd name="connsiteY4" fmla="*/ 1589164 h 1589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65" h="1589164">
                <a:moveTo>
                  <a:pt x="0" y="0"/>
                </a:moveTo>
                <a:lnTo>
                  <a:pt x="0" y="605396"/>
                </a:lnTo>
                <a:lnTo>
                  <a:pt x="1488265" y="605396"/>
                </a:lnTo>
                <a:lnTo>
                  <a:pt x="1488265" y="1519796"/>
                </a:lnTo>
                <a:lnTo>
                  <a:pt x="1488265" y="1589164"/>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20"/>
          <p:cNvSpPr/>
          <p:nvPr/>
        </p:nvSpPr>
        <p:spPr>
          <a:xfrm>
            <a:off x="4204891"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21"/>
          <p:cNvSpPr/>
          <p:nvPr/>
        </p:nvSpPr>
        <p:spPr>
          <a:xfrm>
            <a:off x="4419303"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22"/>
          <p:cNvSpPr/>
          <p:nvPr/>
        </p:nvSpPr>
        <p:spPr>
          <a:xfrm>
            <a:off x="4649479"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p:cNvSpPr txBox="1"/>
          <p:nvPr/>
        </p:nvSpPr>
        <p:spPr>
          <a:xfrm>
            <a:off x="1089625" y="2150417"/>
            <a:ext cx="800888" cy="369332"/>
          </a:xfrm>
          <a:prstGeom prst="rect">
            <a:avLst/>
          </a:prstGeom>
          <a:noFill/>
        </p:spPr>
        <p:txBody>
          <a:bodyPr wrap="square" rtlCol="0">
            <a:spAutoFit/>
          </a:bodyPr>
          <a:lstStyle/>
          <a:p>
            <a:endParaRPr lang="sv-SE"/>
          </a:p>
        </p:txBody>
      </p:sp>
      <p:sp>
        <p:nvSpPr>
          <p:cNvPr id="25" name="TextBox 24"/>
          <p:cNvSpPr txBox="1"/>
          <p:nvPr/>
        </p:nvSpPr>
        <p:spPr>
          <a:xfrm>
            <a:off x="831071" y="1948618"/>
            <a:ext cx="1658532" cy="369332"/>
          </a:xfrm>
          <a:prstGeom prst="rect">
            <a:avLst/>
          </a:prstGeom>
          <a:noFill/>
        </p:spPr>
        <p:txBody>
          <a:bodyPr wrap="square" rtlCol="0">
            <a:spAutoFit/>
          </a:bodyPr>
          <a:lstStyle/>
          <a:p>
            <a:r>
              <a:rPr lang="sv-SE" err="1"/>
              <a:t>Frame</a:t>
            </a:r>
            <a:r>
              <a:rPr lang="sv-SE"/>
              <a:t> 0</a:t>
            </a:r>
          </a:p>
        </p:txBody>
      </p:sp>
      <p:sp>
        <p:nvSpPr>
          <p:cNvPr id="26" name="TextBox 25"/>
          <p:cNvSpPr txBox="1"/>
          <p:nvPr/>
        </p:nvSpPr>
        <p:spPr>
          <a:xfrm>
            <a:off x="2016638" y="2774731"/>
            <a:ext cx="1658532" cy="369332"/>
          </a:xfrm>
          <a:prstGeom prst="rect">
            <a:avLst/>
          </a:prstGeom>
          <a:noFill/>
        </p:spPr>
        <p:txBody>
          <a:bodyPr wrap="square" rtlCol="0">
            <a:spAutoFit/>
          </a:bodyPr>
          <a:lstStyle/>
          <a:p>
            <a:r>
              <a:rPr lang="sv-SE" err="1"/>
              <a:t>Frame</a:t>
            </a:r>
            <a:r>
              <a:rPr lang="sv-SE"/>
              <a:t> 1</a:t>
            </a:r>
          </a:p>
        </p:txBody>
      </p:sp>
      <p:sp>
        <p:nvSpPr>
          <p:cNvPr id="27" name="TextBox 26"/>
          <p:cNvSpPr txBox="1"/>
          <p:nvPr/>
        </p:nvSpPr>
        <p:spPr>
          <a:xfrm>
            <a:off x="6714762" y="2150417"/>
            <a:ext cx="1658532" cy="369332"/>
          </a:xfrm>
          <a:prstGeom prst="rect">
            <a:avLst/>
          </a:prstGeom>
          <a:noFill/>
        </p:spPr>
        <p:txBody>
          <a:bodyPr wrap="square" rtlCol="0">
            <a:spAutoFit/>
          </a:bodyPr>
          <a:lstStyle/>
          <a:p>
            <a:r>
              <a:rPr lang="sv-SE" err="1"/>
              <a:t>Frame</a:t>
            </a:r>
            <a:r>
              <a:rPr lang="sv-SE"/>
              <a:t> N</a:t>
            </a:r>
          </a:p>
        </p:txBody>
      </p:sp>
      <p:sp>
        <p:nvSpPr>
          <p:cNvPr id="3" name="TextBox 2">
            <a:extLst>
              <a:ext uri="{FF2B5EF4-FFF2-40B4-BE49-F238E27FC236}">
                <a16:creationId xmlns:a16="http://schemas.microsoft.com/office/drawing/2014/main" id="{4F25CFE5-56CC-DD4A-8FCA-010F127F46A2}"/>
              </a:ext>
            </a:extLst>
          </p:cNvPr>
          <p:cNvSpPr txBox="1"/>
          <p:nvPr/>
        </p:nvSpPr>
        <p:spPr>
          <a:xfrm>
            <a:off x="1410350" y="1534333"/>
            <a:ext cx="1596325" cy="464948"/>
          </a:xfrm>
          <a:prstGeom prst="rect">
            <a:avLst/>
          </a:prstGeom>
        </p:spPr>
        <p:txBody>
          <a:bodyPr vert="horz" wrap="none" lIns="91440" tIns="45720" rIns="91440" bIns="45720" rtlCol="0" anchor="t">
            <a:normAutofit/>
          </a:bodyPr>
          <a:lstStyle/>
          <a:p>
            <a:r>
              <a:rPr lang="sv-SE" dirty="0"/>
              <a:t>DAG </a:t>
            </a:r>
            <a:r>
              <a:rPr lang="sv-SE" dirty="0" err="1"/>
              <a:t>top</a:t>
            </a:r>
            <a:r>
              <a:rPr lang="sv-SE" dirty="0"/>
              <a:t> </a:t>
            </a:r>
            <a:r>
              <a:rPr lang="sv-SE" dirty="0" err="1"/>
              <a:t>level</a:t>
            </a:r>
            <a:r>
              <a:rPr lang="sv-SE" dirty="0"/>
              <a:t>:</a:t>
            </a:r>
          </a:p>
        </p:txBody>
      </p:sp>
      <p:sp>
        <p:nvSpPr>
          <p:cNvPr id="7" name="TextBox 6">
            <a:extLst>
              <a:ext uri="{FF2B5EF4-FFF2-40B4-BE49-F238E27FC236}">
                <a16:creationId xmlns:a16="http://schemas.microsoft.com/office/drawing/2014/main" id="{C527F98F-A6AA-DE40-A3B7-5C3686DEC624}"/>
              </a:ext>
            </a:extLst>
          </p:cNvPr>
          <p:cNvSpPr txBox="1"/>
          <p:nvPr/>
        </p:nvSpPr>
        <p:spPr>
          <a:xfrm>
            <a:off x="7945464" y="1642820"/>
            <a:ext cx="4246536" cy="3456122"/>
          </a:xfrm>
          <a:prstGeom prst="rect">
            <a:avLst/>
          </a:prstGeom>
        </p:spPr>
        <p:txBody>
          <a:bodyPr vert="horz" wrap="square" lIns="91440" tIns="45720" rIns="91440" bIns="45720" rtlCol="0" anchor="t">
            <a:normAutofit/>
          </a:bodyPr>
          <a:lstStyle/>
          <a:p>
            <a:endParaRPr lang="sv-SE" dirty="0">
              <a:solidFill>
                <a:schemeClr val="tx1">
                  <a:lumMod val="40000"/>
                  <a:lumOff val="60000"/>
                </a:schemeClr>
              </a:solidFill>
            </a:endParaRPr>
          </a:p>
        </p:txBody>
      </p:sp>
      <p:sp>
        <p:nvSpPr>
          <p:cNvPr id="9" name="Rectangle 8">
            <a:extLst>
              <a:ext uri="{FF2B5EF4-FFF2-40B4-BE49-F238E27FC236}">
                <a16:creationId xmlns:a16="http://schemas.microsoft.com/office/drawing/2014/main" id="{CB4900F7-917A-7047-BE55-3689EEE08373}"/>
              </a:ext>
            </a:extLst>
          </p:cNvPr>
          <p:cNvSpPr/>
          <p:nvPr/>
        </p:nvSpPr>
        <p:spPr>
          <a:xfrm>
            <a:off x="50167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 name="Rectangle 27">
            <a:extLst>
              <a:ext uri="{FF2B5EF4-FFF2-40B4-BE49-F238E27FC236}">
                <a16:creationId xmlns:a16="http://schemas.microsoft.com/office/drawing/2014/main" id="{41C78D21-DCA6-7A4F-9202-CD1C2BE7DD1D}"/>
              </a:ext>
            </a:extLst>
          </p:cNvPr>
          <p:cNvSpPr/>
          <p:nvPr/>
        </p:nvSpPr>
        <p:spPr>
          <a:xfrm>
            <a:off x="820333"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 name="Rectangle 28">
            <a:extLst>
              <a:ext uri="{FF2B5EF4-FFF2-40B4-BE49-F238E27FC236}">
                <a16:creationId xmlns:a16="http://schemas.microsoft.com/office/drawing/2014/main" id="{3BA2F4B3-B103-914A-AD10-761F82F6341F}"/>
              </a:ext>
            </a:extLst>
          </p:cNvPr>
          <p:cNvSpPr/>
          <p:nvPr/>
        </p:nvSpPr>
        <p:spPr>
          <a:xfrm>
            <a:off x="113898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 name="Rectangle 29">
            <a:extLst>
              <a:ext uri="{FF2B5EF4-FFF2-40B4-BE49-F238E27FC236}">
                <a16:creationId xmlns:a16="http://schemas.microsoft.com/office/drawing/2014/main" id="{F7CB8F28-683E-2142-A9DA-1B0E76B905BB}"/>
              </a:ext>
            </a:extLst>
          </p:cNvPr>
          <p:cNvSpPr/>
          <p:nvPr/>
        </p:nvSpPr>
        <p:spPr>
          <a:xfrm>
            <a:off x="1457642"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78" name="Group 77">
            <a:extLst>
              <a:ext uri="{FF2B5EF4-FFF2-40B4-BE49-F238E27FC236}">
                <a16:creationId xmlns:a16="http://schemas.microsoft.com/office/drawing/2014/main" id="{300C0031-358F-324F-A6BA-D173098AF424}"/>
              </a:ext>
            </a:extLst>
          </p:cNvPr>
          <p:cNvGrpSpPr/>
          <p:nvPr/>
        </p:nvGrpSpPr>
        <p:grpSpPr>
          <a:xfrm>
            <a:off x="417467" y="4091684"/>
            <a:ext cx="441849" cy="270996"/>
            <a:chOff x="417467" y="4091684"/>
            <a:chExt cx="441849" cy="270996"/>
          </a:xfrm>
        </p:grpSpPr>
        <p:cxnSp>
          <p:nvCxnSpPr>
            <p:cNvPr id="41" name="Straight Arrow Connector 40">
              <a:extLst>
                <a:ext uri="{FF2B5EF4-FFF2-40B4-BE49-F238E27FC236}">
                  <a16:creationId xmlns:a16="http://schemas.microsoft.com/office/drawing/2014/main" id="{37A65428-8DBE-3A43-99FC-04E019855F40}"/>
                </a:ext>
              </a:extLst>
            </p:cNvPr>
            <p:cNvCxnSpPr>
              <a:cxnSpLocks/>
              <a:stCxn id="9" idx="2"/>
            </p:cNvCxnSpPr>
            <p:nvPr/>
          </p:nvCxnSpPr>
          <p:spPr>
            <a:xfrm flipH="1">
              <a:off x="417467" y="4091684"/>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5D1240C-48A8-584B-9198-C985A2735CFD}"/>
                </a:ext>
              </a:extLst>
            </p:cNvPr>
            <p:cNvCxnSpPr>
              <a:cxnSpLocks/>
              <a:stCxn id="9" idx="2"/>
            </p:cNvCxnSpPr>
            <p:nvPr/>
          </p:nvCxnSpPr>
          <p:spPr>
            <a:xfrm flipH="1">
              <a:off x="544884" y="4091684"/>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A0C762C-49C3-B04A-8E30-28D1A842CB23}"/>
                </a:ext>
              </a:extLst>
            </p:cNvPr>
            <p:cNvCxnSpPr>
              <a:cxnSpLocks/>
              <a:stCxn id="9" idx="2"/>
            </p:cNvCxnSpPr>
            <p:nvPr/>
          </p:nvCxnSpPr>
          <p:spPr>
            <a:xfrm>
              <a:off x="633414" y="4091684"/>
              <a:ext cx="225902" cy="270996"/>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0345E6F-59BB-4644-A380-5FA280F9436D}"/>
                </a:ext>
              </a:extLst>
            </p:cNvPr>
            <p:cNvCxnSpPr>
              <a:cxnSpLocks/>
              <a:stCxn id="9" idx="2"/>
            </p:cNvCxnSpPr>
            <p:nvPr/>
          </p:nvCxnSpPr>
          <p:spPr>
            <a:xfrm>
              <a:off x="633414" y="4091684"/>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6B93FC7F-4D8E-534A-B2B8-D9E3428E3D83}"/>
              </a:ext>
            </a:extLst>
          </p:cNvPr>
          <p:cNvGrpSpPr/>
          <p:nvPr/>
        </p:nvGrpSpPr>
        <p:grpSpPr>
          <a:xfrm>
            <a:off x="826265" y="4094182"/>
            <a:ext cx="313229" cy="246464"/>
            <a:chOff x="383814" y="5667096"/>
            <a:chExt cx="313229" cy="246464"/>
          </a:xfrm>
        </p:grpSpPr>
        <p:cxnSp>
          <p:nvCxnSpPr>
            <p:cNvPr id="80" name="Straight Arrow Connector 79">
              <a:extLst>
                <a:ext uri="{FF2B5EF4-FFF2-40B4-BE49-F238E27FC236}">
                  <a16:creationId xmlns:a16="http://schemas.microsoft.com/office/drawing/2014/main" id="{BD3512AE-CB21-3A4F-B880-26B8EAC01BF3}"/>
                </a:ext>
              </a:extLst>
            </p:cNvPr>
            <p:cNvCxnSpPr>
              <a:cxnSpLocks/>
            </p:cNvCxnSpPr>
            <p:nvPr/>
          </p:nvCxnSpPr>
          <p:spPr>
            <a:xfrm flipH="1">
              <a:off x="416865" y="5667096"/>
              <a:ext cx="106381" cy="24646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CE4C1202-21C4-A24B-AAC6-5DF2AC696EAD}"/>
                </a:ext>
              </a:extLst>
            </p:cNvPr>
            <p:cNvCxnSpPr>
              <a:cxnSpLocks/>
            </p:cNvCxnSpPr>
            <p:nvPr/>
          </p:nvCxnSpPr>
          <p:spPr>
            <a:xfrm flipH="1">
              <a:off x="383814" y="5667096"/>
              <a:ext cx="139431" cy="158329"/>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4146844-B151-E54E-A80D-FEA81C3ACEC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ACEF7D0-6C03-1445-977B-7507EA439DBC}"/>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C341F56B-0FA4-D342-99CB-F3D3C0A778CD}"/>
              </a:ext>
            </a:extLst>
          </p:cNvPr>
          <p:cNvGrpSpPr/>
          <p:nvPr/>
        </p:nvGrpSpPr>
        <p:grpSpPr>
          <a:xfrm>
            <a:off x="1049552" y="4101678"/>
            <a:ext cx="389745" cy="164078"/>
            <a:chOff x="307298" y="5667096"/>
            <a:chExt cx="389745" cy="164078"/>
          </a:xfrm>
        </p:grpSpPr>
        <p:cxnSp>
          <p:nvCxnSpPr>
            <p:cNvPr id="85" name="Straight Arrow Connector 84">
              <a:extLst>
                <a:ext uri="{FF2B5EF4-FFF2-40B4-BE49-F238E27FC236}">
                  <a16:creationId xmlns:a16="http://schemas.microsoft.com/office/drawing/2014/main" id="{4048CA22-F812-D940-81E6-205049D076D7}"/>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5CE89ED6-A9DE-6442-A2B3-5C13326DEDEC}"/>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760F1E8D-8ADF-F143-82EB-2E3184108CBE}"/>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7162A57-08DB-BB4E-9DD6-5135DF8D20BA}"/>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C24BAEE0-3ED8-014B-AE99-12894BB06BBA}"/>
              </a:ext>
            </a:extLst>
          </p:cNvPr>
          <p:cNvGrpSpPr/>
          <p:nvPr/>
        </p:nvGrpSpPr>
        <p:grpSpPr>
          <a:xfrm>
            <a:off x="1394326" y="4101677"/>
            <a:ext cx="389745" cy="164078"/>
            <a:chOff x="307298" y="5667096"/>
            <a:chExt cx="389745" cy="164078"/>
          </a:xfrm>
        </p:grpSpPr>
        <p:cxnSp>
          <p:nvCxnSpPr>
            <p:cNvPr id="90" name="Straight Arrow Connector 89">
              <a:extLst>
                <a:ext uri="{FF2B5EF4-FFF2-40B4-BE49-F238E27FC236}">
                  <a16:creationId xmlns:a16="http://schemas.microsoft.com/office/drawing/2014/main" id="{5BE74509-3A7E-4D48-A940-8AF6AAFD54C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A89EE5D9-1C0F-3A48-9DE2-3FF573FD9C49}"/>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C2B50C3F-E54E-4F47-ACF5-3E25EB601C4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655E0CC-C0E6-2841-B851-B35E3F526455}"/>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sp>
        <p:nvSpPr>
          <p:cNvPr id="126" name="Rectangle 125">
            <a:extLst>
              <a:ext uri="{FF2B5EF4-FFF2-40B4-BE49-F238E27FC236}">
                <a16:creationId xmlns:a16="http://schemas.microsoft.com/office/drawing/2014/main" id="{81B5B755-4987-5148-9F87-7FA9C1EA0C31}"/>
              </a:ext>
            </a:extLst>
          </p:cNvPr>
          <p:cNvSpPr/>
          <p:nvPr/>
        </p:nvSpPr>
        <p:spPr>
          <a:xfrm>
            <a:off x="232864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7" name="Rectangle 126">
            <a:extLst>
              <a:ext uri="{FF2B5EF4-FFF2-40B4-BE49-F238E27FC236}">
                <a16:creationId xmlns:a16="http://schemas.microsoft.com/office/drawing/2014/main" id="{9DEA861E-93C6-9D45-94E5-5CBE6F15C03A}"/>
              </a:ext>
            </a:extLst>
          </p:cNvPr>
          <p:cNvSpPr/>
          <p:nvPr/>
        </p:nvSpPr>
        <p:spPr>
          <a:xfrm>
            <a:off x="2647296"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8" name="Rectangle 127">
            <a:extLst>
              <a:ext uri="{FF2B5EF4-FFF2-40B4-BE49-F238E27FC236}">
                <a16:creationId xmlns:a16="http://schemas.microsoft.com/office/drawing/2014/main" id="{406D0CBC-F121-BD42-9EC9-7B0A5E6F755D}"/>
              </a:ext>
            </a:extLst>
          </p:cNvPr>
          <p:cNvSpPr/>
          <p:nvPr/>
        </p:nvSpPr>
        <p:spPr>
          <a:xfrm>
            <a:off x="296595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9" name="Rectangle 128">
            <a:extLst>
              <a:ext uri="{FF2B5EF4-FFF2-40B4-BE49-F238E27FC236}">
                <a16:creationId xmlns:a16="http://schemas.microsoft.com/office/drawing/2014/main" id="{314C32D9-FAA9-DF4E-85C3-C4CEB32CE459}"/>
              </a:ext>
            </a:extLst>
          </p:cNvPr>
          <p:cNvSpPr/>
          <p:nvPr/>
        </p:nvSpPr>
        <p:spPr>
          <a:xfrm>
            <a:off x="3284605"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30" name="Group 129">
            <a:extLst>
              <a:ext uri="{FF2B5EF4-FFF2-40B4-BE49-F238E27FC236}">
                <a16:creationId xmlns:a16="http://schemas.microsoft.com/office/drawing/2014/main" id="{A41511D8-3362-7344-B287-ED0818CD58B1}"/>
              </a:ext>
            </a:extLst>
          </p:cNvPr>
          <p:cNvGrpSpPr/>
          <p:nvPr/>
        </p:nvGrpSpPr>
        <p:grpSpPr>
          <a:xfrm>
            <a:off x="2244430" y="4089847"/>
            <a:ext cx="389745" cy="164078"/>
            <a:chOff x="2092030" y="3937447"/>
            <a:chExt cx="389745" cy="164078"/>
          </a:xfrm>
        </p:grpSpPr>
        <p:cxnSp>
          <p:nvCxnSpPr>
            <p:cNvPr id="131" name="Straight Arrow Connector 130">
              <a:extLst>
                <a:ext uri="{FF2B5EF4-FFF2-40B4-BE49-F238E27FC236}">
                  <a16:creationId xmlns:a16="http://schemas.microsoft.com/office/drawing/2014/main" id="{06F0CED6-CF82-4643-9C03-D8EF6B18FB2F}"/>
                </a:ext>
              </a:extLst>
            </p:cNvPr>
            <p:cNvCxnSpPr>
              <a:cxnSpLocks/>
              <a:stCxn id="126" idx="2"/>
            </p:cNvCxnSpPr>
            <p:nvPr/>
          </p:nvCxnSpPr>
          <p:spPr>
            <a:xfrm flipH="1">
              <a:off x="2092030" y="393744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6C88A77A-C994-5D40-A11C-81FF2D5517D6}"/>
                </a:ext>
              </a:extLst>
            </p:cNvPr>
            <p:cNvCxnSpPr>
              <a:cxnSpLocks/>
              <a:stCxn id="126" idx="2"/>
            </p:cNvCxnSpPr>
            <p:nvPr/>
          </p:nvCxnSpPr>
          <p:spPr>
            <a:xfrm flipH="1">
              <a:off x="2219447" y="393744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FB96D6D6-9A23-DF44-A94C-AA7678F127A0}"/>
                </a:ext>
              </a:extLst>
            </p:cNvPr>
            <p:cNvCxnSpPr>
              <a:cxnSpLocks/>
              <a:stCxn id="126" idx="2"/>
            </p:cNvCxnSpPr>
            <p:nvPr/>
          </p:nvCxnSpPr>
          <p:spPr>
            <a:xfrm>
              <a:off x="2307977" y="393744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790C82D5-6F1F-414D-84D3-4B736B6F737B}"/>
                </a:ext>
              </a:extLst>
            </p:cNvPr>
            <p:cNvCxnSpPr>
              <a:cxnSpLocks/>
              <a:stCxn id="126" idx="2"/>
            </p:cNvCxnSpPr>
            <p:nvPr/>
          </p:nvCxnSpPr>
          <p:spPr>
            <a:xfrm>
              <a:off x="2307977" y="393744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5DF3F41E-7969-3343-AC03-2E5A045C8FD4}"/>
              </a:ext>
            </a:extLst>
          </p:cNvPr>
          <p:cNvGrpSpPr/>
          <p:nvPr/>
        </p:nvGrpSpPr>
        <p:grpSpPr>
          <a:xfrm>
            <a:off x="2576712" y="4092345"/>
            <a:ext cx="389745" cy="164078"/>
            <a:chOff x="307298" y="5667096"/>
            <a:chExt cx="389745" cy="164078"/>
          </a:xfrm>
        </p:grpSpPr>
        <p:cxnSp>
          <p:nvCxnSpPr>
            <p:cNvPr id="136" name="Straight Arrow Connector 135">
              <a:extLst>
                <a:ext uri="{FF2B5EF4-FFF2-40B4-BE49-F238E27FC236}">
                  <a16:creationId xmlns:a16="http://schemas.microsoft.com/office/drawing/2014/main" id="{6BF80D2B-DE47-E946-94A5-C99E2D61C6EC}"/>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2200C164-DAAF-6746-B07F-F583DF36D442}"/>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C091BEA5-AF46-C849-B49A-B75EC5C951EA}"/>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90B19B07-2E4D-E849-BC08-8A5C0E2AB048}"/>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683CDA8D-C7C6-6A40-9AD3-107F583A2493}"/>
              </a:ext>
            </a:extLst>
          </p:cNvPr>
          <p:cNvGrpSpPr/>
          <p:nvPr/>
        </p:nvGrpSpPr>
        <p:grpSpPr>
          <a:xfrm>
            <a:off x="2876515" y="4099841"/>
            <a:ext cx="389745" cy="164078"/>
            <a:chOff x="307298" y="5667096"/>
            <a:chExt cx="389745" cy="164078"/>
          </a:xfrm>
        </p:grpSpPr>
        <p:cxnSp>
          <p:nvCxnSpPr>
            <p:cNvPr id="141" name="Straight Arrow Connector 140">
              <a:extLst>
                <a:ext uri="{FF2B5EF4-FFF2-40B4-BE49-F238E27FC236}">
                  <a16:creationId xmlns:a16="http://schemas.microsoft.com/office/drawing/2014/main" id="{DEA43C67-93E4-B046-8390-9EA0C15CB89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D405812-D281-9D47-B75F-5968134068E3}"/>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E58D13B9-43FE-4348-80A1-7ED2992BD31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90D4CE24-069A-724E-A9D6-42602CEB72C3}"/>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9D0994ED-FB86-0343-A2DD-D8885B61AA62}"/>
              </a:ext>
            </a:extLst>
          </p:cNvPr>
          <p:cNvGrpSpPr/>
          <p:nvPr/>
        </p:nvGrpSpPr>
        <p:grpSpPr>
          <a:xfrm>
            <a:off x="3221289" y="4099840"/>
            <a:ext cx="389745" cy="164078"/>
            <a:chOff x="307298" y="5667096"/>
            <a:chExt cx="389745" cy="164078"/>
          </a:xfrm>
        </p:grpSpPr>
        <p:cxnSp>
          <p:nvCxnSpPr>
            <p:cNvPr id="146" name="Straight Arrow Connector 145">
              <a:extLst>
                <a:ext uri="{FF2B5EF4-FFF2-40B4-BE49-F238E27FC236}">
                  <a16:creationId xmlns:a16="http://schemas.microsoft.com/office/drawing/2014/main" id="{05FED341-19E8-DE4A-B974-CD44570D00F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1F6924AD-52C6-1346-9FC0-32EFF24A2D9D}"/>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D8ACC65B-35E7-DC4C-92BF-962ED4067EF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3ABAB5FF-F54E-4E43-9400-18FB7AA4C7FF}"/>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pic>
        <p:nvPicPr>
          <p:cNvPr id="150" name="Picture 149">
            <a:extLst>
              <a:ext uri="{FF2B5EF4-FFF2-40B4-BE49-F238E27FC236}">
                <a16:creationId xmlns:a16="http://schemas.microsoft.com/office/drawing/2014/main" id="{5584F3AA-726A-8C4A-B112-10B1D93E6DBA}"/>
              </a:ext>
            </a:extLst>
          </p:cNvPr>
          <p:cNvPicPr>
            <a:picLocks noChangeAspect="1"/>
          </p:cNvPicPr>
          <p:nvPr/>
        </p:nvPicPr>
        <p:blipFill>
          <a:blip r:embed="rId3"/>
          <a:stretch>
            <a:fillRect/>
          </a:stretch>
        </p:blipFill>
        <p:spPr>
          <a:xfrm>
            <a:off x="2169863" y="4340827"/>
            <a:ext cx="1529968" cy="236450"/>
          </a:xfrm>
          <a:prstGeom prst="rect">
            <a:avLst/>
          </a:prstGeom>
        </p:spPr>
      </p:pic>
      <p:sp>
        <p:nvSpPr>
          <p:cNvPr id="151" name="Rectangle 150">
            <a:extLst>
              <a:ext uri="{FF2B5EF4-FFF2-40B4-BE49-F238E27FC236}">
                <a16:creationId xmlns:a16="http://schemas.microsoft.com/office/drawing/2014/main" id="{E4662CBA-0658-E44A-9B23-7503FE2211F6}"/>
              </a:ext>
            </a:extLst>
          </p:cNvPr>
          <p:cNvSpPr/>
          <p:nvPr/>
        </p:nvSpPr>
        <p:spPr>
          <a:xfrm>
            <a:off x="606152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 name="Rectangle 151">
            <a:extLst>
              <a:ext uri="{FF2B5EF4-FFF2-40B4-BE49-F238E27FC236}">
                <a16:creationId xmlns:a16="http://schemas.microsoft.com/office/drawing/2014/main" id="{D4039E77-5B64-E747-B11E-679D5B075C04}"/>
              </a:ext>
            </a:extLst>
          </p:cNvPr>
          <p:cNvSpPr/>
          <p:nvPr/>
        </p:nvSpPr>
        <p:spPr>
          <a:xfrm>
            <a:off x="6380179"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3" name="Rectangle 152">
            <a:extLst>
              <a:ext uri="{FF2B5EF4-FFF2-40B4-BE49-F238E27FC236}">
                <a16:creationId xmlns:a16="http://schemas.microsoft.com/office/drawing/2014/main" id="{07E16FB0-88C8-434F-8C85-F9D75BE3FBAF}"/>
              </a:ext>
            </a:extLst>
          </p:cNvPr>
          <p:cNvSpPr/>
          <p:nvPr/>
        </p:nvSpPr>
        <p:spPr>
          <a:xfrm>
            <a:off x="669883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4" name="Rectangle 153">
            <a:extLst>
              <a:ext uri="{FF2B5EF4-FFF2-40B4-BE49-F238E27FC236}">
                <a16:creationId xmlns:a16="http://schemas.microsoft.com/office/drawing/2014/main" id="{22D12F4B-4200-5E46-B87F-899265A1A84E}"/>
              </a:ext>
            </a:extLst>
          </p:cNvPr>
          <p:cNvSpPr/>
          <p:nvPr/>
        </p:nvSpPr>
        <p:spPr>
          <a:xfrm>
            <a:off x="7017488"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55" name="Group 154">
            <a:extLst>
              <a:ext uri="{FF2B5EF4-FFF2-40B4-BE49-F238E27FC236}">
                <a16:creationId xmlns:a16="http://schemas.microsoft.com/office/drawing/2014/main" id="{A111D306-AE05-BF4C-BB18-07B1CD0E719D}"/>
              </a:ext>
            </a:extLst>
          </p:cNvPr>
          <p:cNvGrpSpPr/>
          <p:nvPr/>
        </p:nvGrpSpPr>
        <p:grpSpPr>
          <a:xfrm>
            <a:off x="5977313" y="4099027"/>
            <a:ext cx="389745" cy="164078"/>
            <a:chOff x="5672513" y="3794227"/>
            <a:chExt cx="389745" cy="164078"/>
          </a:xfrm>
        </p:grpSpPr>
        <p:cxnSp>
          <p:nvCxnSpPr>
            <p:cNvPr id="156" name="Straight Arrow Connector 155">
              <a:extLst>
                <a:ext uri="{FF2B5EF4-FFF2-40B4-BE49-F238E27FC236}">
                  <a16:creationId xmlns:a16="http://schemas.microsoft.com/office/drawing/2014/main" id="{3BA1AB7F-E271-C447-AFA5-8D0DFA3F798E}"/>
                </a:ext>
              </a:extLst>
            </p:cNvPr>
            <p:cNvCxnSpPr>
              <a:cxnSpLocks/>
              <a:stCxn id="151" idx="2"/>
            </p:cNvCxnSpPr>
            <p:nvPr/>
          </p:nvCxnSpPr>
          <p:spPr>
            <a:xfrm flipH="1">
              <a:off x="5672513" y="379422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89C638FE-0117-B442-B955-3A0E5952E404}"/>
                </a:ext>
              </a:extLst>
            </p:cNvPr>
            <p:cNvCxnSpPr>
              <a:cxnSpLocks/>
              <a:stCxn id="151" idx="2"/>
            </p:cNvCxnSpPr>
            <p:nvPr/>
          </p:nvCxnSpPr>
          <p:spPr>
            <a:xfrm flipH="1">
              <a:off x="5799930" y="379422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DFD8FC1-55E6-CC4F-892D-D75E2B035F0C}"/>
                </a:ext>
              </a:extLst>
            </p:cNvPr>
            <p:cNvCxnSpPr>
              <a:cxnSpLocks/>
              <a:stCxn id="151" idx="2"/>
            </p:cNvCxnSpPr>
            <p:nvPr/>
          </p:nvCxnSpPr>
          <p:spPr>
            <a:xfrm>
              <a:off x="5888460" y="379422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7DC1E9C7-B918-2E4E-ABFA-FBF722F2AC4D}"/>
                </a:ext>
              </a:extLst>
            </p:cNvPr>
            <p:cNvCxnSpPr>
              <a:cxnSpLocks/>
              <a:stCxn id="151" idx="2"/>
            </p:cNvCxnSpPr>
            <p:nvPr/>
          </p:nvCxnSpPr>
          <p:spPr>
            <a:xfrm>
              <a:off x="5888460" y="379422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D800E748-06B4-DB41-A852-4BE0775F87F8}"/>
              </a:ext>
            </a:extLst>
          </p:cNvPr>
          <p:cNvGrpSpPr/>
          <p:nvPr/>
        </p:nvGrpSpPr>
        <p:grpSpPr>
          <a:xfrm>
            <a:off x="6309595" y="4101525"/>
            <a:ext cx="389745" cy="164078"/>
            <a:chOff x="307298" y="5667096"/>
            <a:chExt cx="389745" cy="164078"/>
          </a:xfrm>
        </p:grpSpPr>
        <p:cxnSp>
          <p:nvCxnSpPr>
            <p:cNvPr id="161" name="Straight Arrow Connector 160">
              <a:extLst>
                <a:ext uri="{FF2B5EF4-FFF2-40B4-BE49-F238E27FC236}">
                  <a16:creationId xmlns:a16="http://schemas.microsoft.com/office/drawing/2014/main" id="{99FD518B-EE7F-FB47-9792-942656D63625}"/>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7A9A1CE7-5978-0E44-A7B1-755AF4FF0A27}"/>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5EFCE770-61A8-4D4C-B6EA-B0D394F916EC}"/>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5146FEA7-EEEF-3046-A56C-111957E8FF1D}"/>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6C870D6-B92F-B24F-8EF0-20DF3AFFB94A}"/>
              </a:ext>
            </a:extLst>
          </p:cNvPr>
          <p:cNvGrpSpPr/>
          <p:nvPr/>
        </p:nvGrpSpPr>
        <p:grpSpPr>
          <a:xfrm>
            <a:off x="6609398" y="4109021"/>
            <a:ext cx="389745" cy="164078"/>
            <a:chOff x="307298" y="5667096"/>
            <a:chExt cx="389745" cy="164078"/>
          </a:xfrm>
        </p:grpSpPr>
        <p:cxnSp>
          <p:nvCxnSpPr>
            <p:cNvPr id="166" name="Straight Arrow Connector 165">
              <a:extLst>
                <a:ext uri="{FF2B5EF4-FFF2-40B4-BE49-F238E27FC236}">
                  <a16:creationId xmlns:a16="http://schemas.microsoft.com/office/drawing/2014/main" id="{47CAE445-FA5E-F04C-9945-9C89298FBF1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69821878-F983-1B49-9BC7-07A8ED56C598}"/>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401B155A-15D7-EB4C-89B8-C7AFA8AB4E9B}"/>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3F4FF14A-4FD5-FA4A-A409-23CECFD9E8D4}"/>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EC48ABCB-7EC4-5C4B-A0E5-447304822AAC}"/>
              </a:ext>
            </a:extLst>
          </p:cNvPr>
          <p:cNvGrpSpPr/>
          <p:nvPr/>
        </p:nvGrpSpPr>
        <p:grpSpPr>
          <a:xfrm>
            <a:off x="6954172" y="4109020"/>
            <a:ext cx="389745" cy="164078"/>
            <a:chOff x="307298" y="5667096"/>
            <a:chExt cx="389745" cy="164078"/>
          </a:xfrm>
        </p:grpSpPr>
        <p:cxnSp>
          <p:nvCxnSpPr>
            <p:cNvPr id="171" name="Straight Arrow Connector 170">
              <a:extLst>
                <a:ext uri="{FF2B5EF4-FFF2-40B4-BE49-F238E27FC236}">
                  <a16:creationId xmlns:a16="http://schemas.microsoft.com/office/drawing/2014/main" id="{361D1BB5-94EB-1E48-870B-2F813188D0F4}"/>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87407563-7914-7F44-8AEE-024A84F24D8F}"/>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6B96D18E-6E16-D742-9149-C76E9B3A348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171D886B-DD0B-5C4B-91EA-D0AEC7FB16F1}"/>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B213A106-E8B8-9A4D-BA97-207BEACAA2F8}"/>
              </a:ext>
            </a:extLst>
          </p:cNvPr>
          <p:cNvGrpSpPr/>
          <p:nvPr/>
        </p:nvGrpSpPr>
        <p:grpSpPr>
          <a:xfrm>
            <a:off x="633414" y="3615099"/>
            <a:ext cx="955964" cy="213114"/>
            <a:chOff x="132116" y="4091684"/>
            <a:chExt cx="955964" cy="213114"/>
          </a:xfrm>
        </p:grpSpPr>
        <p:cxnSp>
          <p:nvCxnSpPr>
            <p:cNvPr id="177" name="Straight Arrow Connector 176">
              <a:extLst>
                <a:ext uri="{FF2B5EF4-FFF2-40B4-BE49-F238E27FC236}">
                  <a16:creationId xmlns:a16="http://schemas.microsoft.com/office/drawing/2014/main" id="{B359E9F7-5F10-D04B-98F3-DDE3EA64AF0D}"/>
                </a:ext>
              </a:extLst>
            </p:cNvPr>
            <p:cNvCxnSpPr>
              <a:cxnSpLocks/>
              <a:endCxn id="9" idx="0"/>
            </p:cNvCxnSpPr>
            <p:nvPr/>
          </p:nvCxnSpPr>
          <p:spPr>
            <a:xfrm flipH="1">
              <a:off x="132116" y="4091684"/>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6682481-C1E6-3346-A756-ED46EA5FB9B1}"/>
                </a:ext>
              </a:extLst>
            </p:cNvPr>
            <p:cNvCxnSpPr>
              <a:cxnSpLocks/>
              <a:endCxn id="28" idx="0"/>
            </p:cNvCxnSpPr>
            <p:nvPr/>
          </p:nvCxnSpPr>
          <p:spPr>
            <a:xfrm flipH="1">
              <a:off x="450771" y="4091684"/>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676422F-80E4-A643-B105-64F6D5607034}"/>
                </a:ext>
              </a:extLst>
            </p:cNvPr>
            <p:cNvCxnSpPr>
              <a:cxnSpLocks/>
              <a:endCxn id="29" idx="0"/>
            </p:cNvCxnSpPr>
            <p:nvPr/>
          </p:nvCxnSpPr>
          <p:spPr>
            <a:xfrm>
              <a:off x="633414" y="4091684"/>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DBBF9134-06E5-DB46-B2A3-0BEFAAAE9B4C}"/>
                </a:ext>
              </a:extLst>
            </p:cNvPr>
            <p:cNvCxnSpPr>
              <a:cxnSpLocks/>
              <a:endCxn id="30" idx="0"/>
            </p:cNvCxnSpPr>
            <p:nvPr/>
          </p:nvCxnSpPr>
          <p:spPr>
            <a:xfrm>
              <a:off x="633414" y="4091684"/>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D3076B41-CBA4-744E-AB95-9F2DD62D87F9}"/>
              </a:ext>
            </a:extLst>
          </p:cNvPr>
          <p:cNvGrpSpPr/>
          <p:nvPr/>
        </p:nvGrpSpPr>
        <p:grpSpPr>
          <a:xfrm>
            <a:off x="2471394" y="3602246"/>
            <a:ext cx="955964" cy="213114"/>
            <a:chOff x="21947" y="5667096"/>
            <a:chExt cx="955964" cy="213114"/>
          </a:xfrm>
        </p:grpSpPr>
        <p:cxnSp>
          <p:nvCxnSpPr>
            <p:cNvPr id="186" name="Straight Arrow Connector 185">
              <a:extLst>
                <a:ext uri="{FF2B5EF4-FFF2-40B4-BE49-F238E27FC236}">
                  <a16:creationId xmlns:a16="http://schemas.microsoft.com/office/drawing/2014/main" id="{72FB02C5-63E1-654C-BFC4-0CF17E7E657C}"/>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72DC363A-E709-3A42-8CDE-6BCCF4067E92}"/>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B6EE2506-8F4F-AB46-9F0C-02C5FA0C9F50}"/>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48A140F3-CE1C-B344-B6D2-51B21D454915}"/>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489E2A42-FFBF-DC41-9A7F-FFEADC00B864}"/>
              </a:ext>
            </a:extLst>
          </p:cNvPr>
          <p:cNvGrpSpPr/>
          <p:nvPr/>
        </p:nvGrpSpPr>
        <p:grpSpPr>
          <a:xfrm>
            <a:off x="6204276" y="3611426"/>
            <a:ext cx="955964" cy="213114"/>
            <a:chOff x="21947" y="5667096"/>
            <a:chExt cx="955964" cy="213114"/>
          </a:xfrm>
        </p:grpSpPr>
        <p:cxnSp>
          <p:nvCxnSpPr>
            <p:cNvPr id="191" name="Straight Arrow Connector 190">
              <a:extLst>
                <a:ext uri="{FF2B5EF4-FFF2-40B4-BE49-F238E27FC236}">
                  <a16:creationId xmlns:a16="http://schemas.microsoft.com/office/drawing/2014/main" id="{D979F1A7-A598-E040-8B08-624D50399327}"/>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B43B905C-DE67-DC4C-81B9-E8CE7C9EAB2F}"/>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188F71C9-77BA-EF4B-98C5-F592CD130DDB}"/>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DE411866-172E-C74E-AAD1-B639BA69AE1E}"/>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sp>
        <p:nvSpPr>
          <p:cNvPr id="198" name="Rectangle 197">
            <a:extLst>
              <a:ext uri="{FF2B5EF4-FFF2-40B4-BE49-F238E27FC236}">
                <a16:creationId xmlns:a16="http://schemas.microsoft.com/office/drawing/2014/main" id="{B4B0519D-6C93-2540-BA6B-F9BFE617923E}"/>
              </a:ext>
            </a:extLst>
          </p:cNvPr>
          <p:cNvSpPr/>
          <p:nvPr/>
        </p:nvSpPr>
        <p:spPr>
          <a:xfrm>
            <a:off x="749147" y="5067759"/>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9" name="Rectangle 198">
            <a:extLst>
              <a:ext uri="{FF2B5EF4-FFF2-40B4-BE49-F238E27FC236}">
                <a16:creationId xmlns:a16="http://schemas.microsoft.com/office/drawing/2014/main" id="{231238DC-E94A-8742-BAAC-33BBFB0100DB}"/>
              </a:ext>
            </a:extLst>
          </p:cNvPr>
          <p:cNvSpPr/>
          <p:nvPr/>
        </p:nvSpPr>
        <p:spPr>
          <a:xfrm>
            <a:off x="1121887" y="5440499"/>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0" name="Rectangle 199">
            <a:extLst>
              <a:ext uri="{FF2B5EF4-FFF2-40B4-BE49-F238E27FC236}">
                <a16:creationId xmlns:a16="http://schemas.microsoft.com/office/drawing/2014/main" id="{7FA55377-5AF8-704F-9255-F8964F5379D1}"/>
              </a:ext>
            </a:extLst>
          </p:cNvPr>
          <p:cNvSpPr/>
          <p:nvPr/>
        </p:nvSpPr>
        <p:spPr>
          <a:xfrm>
            <a:off x="734461" y="4325959"/>
            <a:ext cx="257057" cy="2680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1" name="Rectangle 200">
            <a:extLst>
              <a:ext uri="{FF2B5EF4-FFF2-40B4-BE49-F238E27FC236}">
                <a16:creationId xmlns:a16="http://schemas.microsoft.com/office/drawing/2014/main" id="{B7D6A83D-EEE9-3A4F-BA42-A3865B09B61D}"/>
              </a:ext>
            </a:extLst>
          </p:cNvPr>
          <p:cNvSpPr/>
          <p:nvPr/>
        </p:nvSpPr>
        <p:spPr>
          <a:xfrm>
            <a:off x="2540956" y="5053254"/>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2" name="Rectangle 201">
            <a:extLst>
              <a:ext uri="{FF2B5EF4-FFF2-40B4-BE49-F238E27FC236}">
                <a16:creationId xmlns:a16="http://schemas.microsoft.com/office/drawing/2014/main" id="{DD9C09D6-F626-764E-89E0-E3C36252DDD5}"/>
              </a:ext>
            </a:extLst>
          </p:cNvPr>
          <p:cNvSpPr/>
          <p:nvPr/>
        </p:nvSpPr>
        <p:spPr>
          <a:xfrm>
            <a:off x="2565759" y="4320962"/>
            <a:ext cx="257057" cy="2680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3" name="Picture 202">
            <a:extLst>
              <a:ext uri="{FF2B5EF4-FFF2-40B4-BE49-F238E27FC236}">
                <a16:creationId xmlns:a16="http://schemas.microsoft.com/office/drawing/2014/main" id="{8951D9C1-718B-CB47-8632-4E735CFDAE6A}"/>
              </a:ext>
            </a:extLst>
          </p:cNvPr>
          <p:cNvPicPr>
            <a:picLocks noChangeAspect="1"/>
          </p:cNvPicPr>
          <p:nvPr/>
        </p:nvPicPr>
        <p:blipFill>
          <a:blip r:embed="rId4"/>
          <a:stretch>
            <a:fillRect/>
          </a:stretch>
        </p:blipFill>
        <p:spPr>
          <a:xfrm>
            <a:off x="5898385" y="4339085"/>
            <a:ext cx="1551188" cy="232911"/>
          </a:xfrm>
          <a:prstGeom prst="rect">
            <a:avLst/>
          </a:prstGeom>
        </p:spPr>
      </p:pic>
      <p:sp>
        <p:nvSpPr>
          <p:cNvPr id="204" name="Rectangle 203">
            <a:extLst>
              <a:ext uri="{FF2B5EF4-FFF2-40B4-BE49-F238E27FC236}">
                <a16:creationId xmlns:a16="http://schemas.microsoft.com/office/drawing/2014/main" id="{CB5D1B65-91DE-B043-9032-D09B677FCE8C}"/>
              </a:ext>
            </a:extLst>
          </p:cNvPr>
          <p:cNvSpPr/>
          <p:nvPr/>
        </p:nvSpPr>
        <p:spPr>
          <a:xfrm>
            <a:off x="974994" y="4335137"/>
            <a:ext cx="257057" cy="268075"/>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5" name="Rectangle 204">
            <a:extLst>
              <a:ext uri="{FF2B5EF4-FFF2-40B4-BE49-F238E27FC236}">
                <a16:creationId xmlns:a16="http://schemas.microsoft.com/office/drawing/2014/main" id="{6D011C8B-36C1-D549-926C-66BDA8765CA0}"/>
              </a:ext>
            </a:extLst>
          </p:cNvPr>
          <p:cNvSpPr/>
          <p:nvPr/>
        </p:nvSpPr>
        <p:spPr>
          <a:xfrm>
            <a:off x="752821" y="6151084"/>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6" name="Rectangle 205">
            <a:extLst>
              <a:ext uri="{FF2B5EF4-FFF2-40B4-BE49-F238E27FC236}">
                <a16:creationId xmlns:a16="http://schemas.microsoft.com/office/drawing/2014/main" id="{C0204677-E8AD-6A4C-A539-1E1EF6BC8404}"/>
              </a:ext>
            </a:extLst>
          </p:cNvPr>
          <p:cNvSpPr/>
          <p:nvPr/>
        </p:nvSpPr>
        <p:spPr>
          <a:xfrm>
            <a:off x="2546734" y="6149248"/>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7" name="Rectangle 206">
            <a:extLst>
              <a:ext uri="{FF2B5EF4-FFF2-40B4-BE49-F238E27FC236}">
                <a16:creationId xmlns:a16="http://schemas.microsoft.com/office/drawing/2014/main" id="{1E996E5A-1FC2-A049-B7DA-FE29A70A628B}"/>
              </a:ext>
            </a:extLst>
          </p:cNvPr>
          <p:cNvSpPr/>
          <p:nvPr/>
        </p:nvSpPr>
        <p:spPr>
          <a:xfrm>
            <a:off x="6301649" y="5794873"/>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8" name="Rectangle 207">
            <a:extLst>
              <a:ext uri="{FF2B5EF4-FFF2-40B4-BE49-F238E27FC236}">
                <a16:creationId xmlns:a16="http://schemas.microsoft.com/office/drawing/2014/main" id="{B34D8A1F-DB41-3642-9B39-63B8D1EE81A8}"/>
              </a:ext>
            </a:extLst>
          </p:cNvPr>
          <p:cNvSpPr/>
          <p:nvPr/>
        </p:nvSpPr>
        <p:spPr>
          <a:xfrm>
            <a:off x="2829500" y="4316777"/>
            <a:ext cx="233190" cy="277257"/>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9" name="Rectangle 208">
            <a:extLst>
              <a:ext uri="{FF2B5EF4-FFF2-40B4-BE49-F238E27FC236}">
                <a16:creationId xmlns:a16="http://schemas.microsoft.com/office/drawing/2014/main" id="{5B4EC17F-A61D-C24A-970F-4BAD9D6A4A8A}"/>
              </a:ext>
            </a:extLst>
          </p:cNvPr>
          <p:cNvSpPr/>
          <p:nvPr/>
        </p:nvSpPr>
        <p:spPr>
          <a:xfrm>
            <a:off x="3055346" y="4322284"/>
            <a:ext cx="257057" cy="26807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0" name="Rectangle 209">
            <a:extLst>
              <a:ext uri="{FF2B5EF4-FFF2-40B4-BE49-F238E27FC236}">
                <a16:creationId xmlns:a16="http://schemas.microsoft.com/office/drawing/2014/main" id="{1D5C1444-1789-4E48-AC06-355959CFF9E1}"/>
              </a:ext>
            </a:extLst>
          </p:cNvPr>
          <p:cNvSpPr/>
          <p:nvPr/>
        </p:nvSpPr>
        <p:spPr>
          <a:xfrm>
            <a:off x="2921308" y="6149248"/>
            <a:ext cx="372735" cy="40578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1" name="Rectangle 210">
            <a:extLst>
              <a:ext uri="{FF2B5EF4-FFF2-40B4-BE49-F238E27FC236}">
                <a16:creationId xmlns:a16="http://schemas.microsoft.com/office/drawing/2014/main" id="{EFC557CB-4C66-9E43-B8B6-DF007C885B0F}"/>
              </a:ext>
            </a:extLst>
          </p:cNvPr>
          <p:cNvSpPr/>
          <p:nvPr/>
        </p:nvSpPr>
        <p:spPr>
          <a:xfrm>
            <a:off x="6676223" y="6158428"/>
            <a:ext cx="372735" cy="40578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2" name="Rectangle 211">
            <a:extLst>
              <a:ext uri="{FF2B5EF4-FFF2-40B4-BE49-F238E27FC236}">
                <a16:creationId xmlns:a16="http://schemas.microsoft.com/office/drawing/2014/main" id="{E349C025-5E6D-544D-AC55-1ECD7EB7496A}"/>
              </a:ext>
            </a:extLst>
          </p:cNvPr>
          <p:cNvSpPr/>
          <p:nvPr/>
        </p:nvSpPr>
        <p:spPr>
          <a:xfrm>
            <a:off x="6810261" y="4331465"/>
            <a:ext cx="257057" cy="26807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3" name="Rectangle 212">
            <a:extLst>
              <a:ext uri="{FF2B5EF4-FFF2-40B4-BE49-F238E27FC236}">
                <a16:creationId xmlns:a16="http://schemas.microsoft.com/office/drawing/2014/main" id="{51A9623E-DDFA-C441-8BB5-D058B5E42EF5}"/>
              </a:ext>
            </a:extLst>
          </p:cNvPr>
          <p:cNvSpPr/>
          <p:nvPr/>
        </p:nvSpPr>
        <p:spPr>
          <a:xfrm>
            <a:off x="6551366" y="4325958"/>
            <a:ext cx="233190" cy="277257"/>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5" name="TextBox 214">
            <a:extLst>
              <a:ext uri="{FF2B5EF4-FFF2-40B4-BE49-F238E27FC236}">
                <a16:creationId xmlns:a16="http://schemas.microsoft.com/office/drawing/2014/main" id="{DB0B9B90-5C30-5449-A676-54A9AA0365FA}"/>
              </a:ext>
            </a:extLst>
          </p:cNvPr>
          <p:cNvSpPr txBox="1"/>
          <p:nvPr/>
        </p:nvSpPr>
        <p:spPr>
          <a:xfrm>
            <a:off x="7821976" y="1673817"/>
            <a:ext cx="4370024" cy="3425125"/>
          </a:xfrm>
          <a:prstGeom prst="rect">
            <a:avLst/>
          </a:prstGeom>
        </p:spPr>
        <p:txBody>
          <a:bodyPr vert="horz" wrap="square" lIns="91440" tIns="45720" rIns="91440" bIns="45720" rtlCol="0" anchor="t">
            <a:normAutofit/>
          </a:bodyPr>
          <a:lstStyle/>
          <a:p>
            <a:pPr>
              <a:lnSpc>
                <a:spcPct val="150000"/>
              </a:lnSpc>
            </a:pPr>
            <a:r>
              <a:rPr lang="sv-SE" dirty="0" err="1"/>
              <a:t>Root</a:t>
            </a:r>
            <a:r>
              <a:rPr lang="sv-SE" dirty="0"/>
              <a:t> is a </a:t>
            </a:r>
            <a:r>
              <a:rPr lang="sv-SE" dirty="0" err="1"/>
              <a:t>vector</a:t>
            </a:r>
            <a:r>
              <a:rPr lang="sv-SE" dirty="0"/>
              <a:t> </a:t>
            </a:r>
            <a:r>
              <a:rPr lang="sv-SE" dirty="0" err="1"/>
              <a:t>of</a:t>
            </a:r>
            <a:r>
              <a:rPr lang="sv-SE" dirty="0"/>
              <a:t> </a:t>
            </a:r>
            <a:r>
              <a:rPr lang="sv-SE" dirty="0" err="1"/>
              <a:t>one</a:t>
            </a:r>
            <a:r>
              <a:rPr lang="sv-SE" dirty="0"/>
              <a:t> DAG per </a:t>
            </a:r>
            <a:r>
              <a:rPr lang="sv-SE" dirty="0" err="1"/>
              <a:t>frame</a:t>
            </a:r>
            <a:endParaRPr lang="sv-SE" dirty="0"/>
          </a:p>
          <a:p>
            <a:pPr marL="342900" indent="-342900">
              <a:lnSpc>
                <a:spcPct val="150000"/>
              </a:lnSpc>
              <a:buFont typeface="+mj-lt"/>
              <a:buAutoNum type="arabicPeriod"/>
            </a:pPr>
            <a:r>
              <a:rPr lang="sv-SE" dirty="0" err="1"/>
              <a:t>Convert</a:t>
            </a:r>
            <a:r>
              <a:rPr lang="sv-SE" dirty="0"/>
              <a:t> </a:t>
            </a:r>
            <a:r>
              <a:rPr lang="sv-SE" dirty="0" err="1"/>
              <a:t>each</a:t>
            </a:r>
            <a:r>
              <a:rPr lang="sv-SE" dirty="0"/>
              <a:t> </a:t>
            </a:r>
            <a:r>
              <a:rPr lang="sv-SE" dirty="0" err="1"/>
              <a:t>frame</a:t>
            </a:r>
            <a:r>
              <a:rPr lang="sv-SE" dirty="0"/>
              <a:t> to a DAG</a:t>
            </a:r>
          </a:p>
          <a:p>
            <a:pPr marL="342900" indent="-342900">
              <a:lnSpc>
                <a:spcPct val="150000"/>
              </a:lnSpc>
              <a:buFont typeface="+mj-lt"/>
              <a:buAutoNum type="arabicPeriod"/>
            </a:pPr>
            <a:r>
              <a:rPr lang="sv-SE" b="1" dirty="0" err="1"/>
              <a:t>Merge</a:t>
            </a:r>
            <a:r>
              <a:rPr lang="sv-SE" b="1" dirty="0"/>
              <a:t> </a:t>
            </a:r>
            <a:r>
              <a:rPr lang="sv-SE" b="1" dirty="0" err="1"/>
              <a:t>equal</a:t>
            </a:r>
            <a:r>
              <a:rPr lang="sv-SE" b="1" dirty="0"/>
              <a:t> </a:t>
            </a:r>
            <a:r>
              <a:rPr lang="sv-SE" b="1" dirty="0" err="1"/>
              <a:t>nodes</a:t>
            </a:r>
            <a:r>
              <a:rPr lang="sv-SE" b="1" dirty="0"/>
              <a:t>, </a:t>
            </a:r>
            <a:r>
              <a:rPr lang="sv-SE" b="1" dirty="0" err="1"/>
              <a:t>bottom-up</a:t>
            </a:r>
            <a:endParaRPr lang="sv-SE" b="1" dirty="0"/>
          </a:p>
          <a:p>
            <a:pPr>
              <a:lnSpc>
                <a:spcPct val="150000"/>
              </a:lnSpc>
            </a:pPr>
            <a:r>
              <a:rPr lang="sv-SE" dirty="0" err="1"/>
              <a:t>Done</a:t>
            </a:r>
            <a:r>
              <a:rPr lang="sv-SE" dirty="0"/>
              <a:t>!</a:t>
            </a:r>
          </a:p>
        </p:txBody>
      </p:sp>
      <p:grpSp>
        <p:nvGrpSpPr>
          <p:cNvPr id="184" name="Group 183">
            <a:extLst>
              <a:ext uri="{FF2B5EF4-FFF2-40B4-BE49-F238E27FC236}">
                <a16:creationId xmlns:a16="http://schemas.microsoft.com/office/drawing/2014/main" id="{AB7DAB69-3714-8F4B-8533-5E00B8C59049}"/>
              </a:ext>
            </a:extLst>
          </p:cNvPr>
          <p:cNvGrpSpPr/>
          <p:nvPr/>
        </p:nvGrpSpPr>
        <p:grpSpPr>
          <a:xfrm>
            <a:off x="4378199" y="3929451"/>
            <a:ext cx="623459" cy="135772"/>
            <a:chOff x="4312098" y="4326059"/>
            <a:chExt cx="996381" cy="214411"/>
          </a:xfrm>
        </p:grpSpPr>
        <p:sp>
          <p:nvSpPr>
            <p:cNvPr id="195" name="Oval 194">
              <a:extLst>
                <a:ext uri="{FF2B5EF4-FFF2-40B4-BE49-F238E27FC236}">
                  <a16:creationId xmlns:a16="http://schemas.microsoft.com/office/drawing/2014/main" id="{612CFA57-27EE-FB49-9BBC-CBE4530D90FE}"/>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6" name="Oval 195">
              <a:extLst>
                <a:ext uri="{FF2B5EF4-FFF2-40B4-BE49-F238E27FC236}">
                  <a16:creationId xmlns:a16="http://schemas.microsoft.com/office/drawing/2014/main" id="{EA89B04C-A16E-D246-9ED1-B6932035290C}"/>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7" name="Oval 196">
              <a:extLst>
                <a:ext uri="{FF2B5EF4-FFF2-40B4-BE49-F238E27FC236}">
                  <a16:creationId xmlns:a16="http://schemas.microsoft.com/office/drawing/2014/main" id="{01BAF34C-C19E-A341-A62F-7B033FB70EDB}"/>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398051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9" grpId="0" animBg="1"/>
      <p:bldP spid="200" grpId="0" animBg="1"/>
      <p:bldP spid="201" grpId="0" animBg="1"/>
      <p:bldP spid="202"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Picture 213">
            <a:extLst>
              <a:ext uri="{FF2B5EF4-FFF2-40B4-BE49-F238E27FC236}">
                <a16:creationId xmlns:a16="http://schemas.microsoft.com/office/drawing/2014/main" id="{FBF67BB3-D7D0-3147-97FF-7A0192457452}"/>
              </a:ext>
            </a:extLst>
          </p:cNvPr>
          <p:cNvPicPr>
            <a:picLocks noChangeAspect="1"/>
          </p:cNvPicPr>
          <p:nvPr/>
        </p:nvPicPr>
        <p:blipFill>
          <a:blip r:embed="rId2"/>
          <a:stretch>
            <a:fillRect/>
          </a:stretch>
        </p:blipFill>
        <p:spPr>
          <a:xfrm>
            <a:off x="337085" y="4348371"/>
            <a:ext cx="1524766" cy="230893"/>
          </a:xfrm>
          <a:prstGeom prst="rect">
            <a:avLst/>
          </a:prstGeom>
        </p:spPr>
      </p:pic>
      <p:sp>
        <p:nvSpPr>
          <p:cNvPr id="2" name="Title 1"/>
          <p:cNvSpPr>
            <a:spLocks noGrp="1"/>
          </p:cNvSpPr>
          <p:nvPr>
            <p:ph type="title"/>
          </p:nvPr>
        </p:nvSpPr>
        <p:spPr/>
        <p:txBody>
          <a:bodyPr/>
          <a:lstStyle/>
          <a:p>
            <a:r>
              <a:rPr lang="en-US" noProof="0" dirty="0"/>
              <a:t>Time-varying Voxel Grid - construction</a:t>
            </a:r>
          </a:p>
        </p:txBody>
      </p:sp>
      <p:graphicFrame>
        <p:nvGraphicFramePr>
          <p:cNvPr id="6" name="Content Placeholder 5"/>
          <p:cNvGraphicFramePr>
            <a:graphicFrameLocks noGrp="1"/>
          </p:cNvGraphicFramePr>
          <p:nvPr>
            <p:ph idx="1"/>
            <p:extLst/>
          </p:nvPr>
        </p:nvGraphicFramePr>
        <p:xfrm>
          <a:off x="407958"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dirty="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33</a:t>
            </a:fld>
            <a:endParaRPr lang="sv-SE"/>
          </a:p>
        </p:txBody>
      </p:sp>
      <p:graphicFrame>
        <p:nvGraphicFramePr>
          <p:cNvPr id="10" name="Content Placeholder 5"/>
          <p:cNvGraphicFramePr>
            <a:graphicFrameLocks noGrp="1"/>
          </p:cNvGraphicFramePr>
          <p:nvPr>
            <p:ph idx="1"/>
            <p:extLst/>
          </p:nvPr>
        </p:nvGraphicFramePr>
        <p:xfrm>
          <a:off x="2195881"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dirty="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4" name="Content Placeholder 5"/>
          <p:cNvGraphicFramePr>
            <a:graphicFrameLocks noGrp="1"/>
          </p:cNvGraphicFramePr>
          <p:nvPr>
            <p:ph idx="1"/>
            <p:extLst/>
          </p:nvPr>
        </p:nvGraphicFramePr>
        <p:xfrm>
          <a:off x="5962053"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dirty="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5" name="Table 14"/>
          <p:cNvGraphicFramePr>
            <a:graphicFrameLocks noGrp="1"/>
          </p:cNvGraphicFramePr>
          <p:nvPr>
            <p:extLst/>
          </p:nvPr>
        </p:nvGraphicFramePr>
        <p:xfrm>
          <a:off x="3036058" y="1507761"/>
          <a:ext cx="2436380" cy="513782"/>
        </p:xfrm>
        <a:graphic>
          <a:graphicData uri="http://schemas.openxmlformats.org/drawingml/2006/table">
            <a:tbl>
              <a:tblPr firstRow="1" bandRow="1">
                <a:tableStyleId>{5940675A-B579-460E-94D1-54222C63F5DA}</a:tableStyleId>
              </a:tblPr>
              <a:tblGrid>
                <a:gridCol w="487276">
                  <a:extLst>
                    <a:ext uri="{9D8B030D-6E8A-4147-A177-3AD203B41FA5}">
                      <a16:colId xmlns:a16="http://schemas.microsoft.com/office/drawing/2014/main" val="20000"/>
                    </a:ext>
                  </a:extLst>
                </a:gridCol>
                <a:gridCol w="487276">
                  <a:extLst>
                    <a:ext uri="{9D8B030D-6E8A-4147-A177-3AD203B41FA5}">
                      <a16:colId xmlns:a16="http://schemas.microsoft.com/office/drawing/2014/main" val="20001"/>
                    </a:ext>
                  </a:extLst>
                </a:gridCol>
                <a:gridCol w="974552">
                  <a:extLst>
                    <a:ext uri="{9D8B030D-6E8A-4147-A177-3AD203B41FA5}">
                      <a16:colId xmlns:a16="http://schemas.microsoft.com/office/drawing/2014/main" val="20002"/>
                    </a:ext>
                  </a:extLst>
                </a:gridCol>
                <a:gridCol w="487276">
                  <a:extLst>
                    <a:ext uri="{9D8B030D-6E8A-4147-A177-3AD203B41FA5}">
                      <a16:colId xmlns:a16="http://schemas.microsoft.com/office/drawing/2014/main" val="20003"/>
                    </a:ext>
                  </a:extLst>
                </a:gridCol>
              </a:tblGrid>
              <a:tr h="513782">
                <a:tc>
                  <a:txBody>
                    <a:bodyPr/>
                    <a:lstStyle/>
                    <a:p>
                      <a:endParaRPr lang="sv-SE"/>
                    </a:p>
                  </a:txBody>
                  <a:tcPr/>
                </a:tc>
                <a:tc>
                  <a:txBody>
                    <a:bodyPr/>
                    <a:lstStyle/>
                    <a:p>
                      <a:endParaRPr lang="sv-SE" dirty="0"/>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0000"/>
                  </a:ext>
                </a:extLst>
              </a:tr>
            </a:tbl>
          </a:graphicData>
        </a:graphic>
      </p:graphicFrame>
      <p:sp>
        <p:nvSpPr>
          <p:cNvPr id="18" name="Freeform 17"/>
          <p:cNvSpPr/>
          <p:nvPr/>
        </p:nvSpPr>
        <p:spPr>
          <a:xfrm>
            <a:off x="1140076" y="2024292"/>
            <a:ext cx="2156723" cy="1563940"/>
          </a:xfrm>
          <a:custGeom>
            <a:avLst/>
            <a:gdLst>
              <a:gd name="connsiteX0" fmla="*/ 2156723 w 2156723"/>
              <a:gd name="connsiteY0" fmla="*/ 0 h 1563940"/>
              <a:gd name="connsiteX1" fmla="*/ 2156723 w 2156723"/>
              <a:gd name="connsiteY1" fmla="*/ 0 h 1563940"/>
              <a:gd name="connsiteX2" fmla="*/ 2156723 w 2156723"/>
              <a:gd name="connsiteY2" fmla="*/ 56756 h 1563940"/>
              <a:gd name="connsiteX3" fmla="*/ 2156723 w 2156723"/>
              <a:gd name="connsiteY3" fmla="*/ 472966 h 1563940"/>
              <a:gd name="connsiteX4" fmla="*/ 0 w 2156723"/>
              <a:gd name="connsiteY4" fmla="*/ 472966 h 1563940"/>
              <a:gd name="connsiteX5" fmla="*/ 0 w 2156723"/>
              <a:gd name="connsiteY5" fmla="*/ 1563940 h 156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6723" h="1563940">
                <a:moveTo>
                  <a:pt x="2156723" y="0"/>
                </a:moveTo>
                <a:lnTo>
                  <a:pt x="2156723" y="0"/>
                </a:lnTo>
                <a:lnTo>
                  <a:pt x="2156723" y="56756"/>
                </a:lnTo>
                <a:lnTo>
                  <a:pt x="2156723" y="472966"/>
                </a:lnTo>
                <a:lnTo>
                  <a:pt x="0" y="472966"/>
                </a:lnTo>
                <a:lnTo>
                  <a:pt x="0" y="1563940"/>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18"/>
          <p:cNvSpPr/>
          <p:nvPr/>
        </p:nvSpPr>
        <p:spPr>
          <a:xfrm>
            <a:off x="2975181" y="2030600"/>
            <a:ext cx="794582" cy="1557633"/>
          </a:xfrm>
          <a:custGeom>
            <a:avLst/>
            <a:gdLst>
              <a:gd name="connsiteX0" fmla="*/ 794582 w 794582"/>
              <a:gd name="connsiteY0" fmla="*/ 0 h 1557633"/>
              <a:gd name="connsiteX1" fmla="*/ 794582 w 794582"/>
              <a:gd name="connsiteY1" fmla="*/ 693682 h 1557633"/>
              <a:gd name="connsiteX2" fmla="*/ 0 w 794582"/>
              <a:gd name="connsiteY2" fmla="*/ 693682 h 1557633"/>
              <a:gd name="connsiteX3" fmla="*/ 0 w 794582"/>
              <a:gd name="connsiteY3" fmla="*/ 1557633 h 1557633"/>
            </a:gdLst>
            <a:ahLst/>
            <a:cxnLst>
              <a:cxn ang="0">
                <a:pos x="connsiteX0" y="connsiteY0"/>
              </a:cxn>
              <a:cxn ang="0">
                <a:pos x="connsiteX1" y="connsiteY1"/>
              </a:cxn>
              <a:cxn ang="0">
                <a:pos x="connsiteX2" y="connsiteY2"/>
              </a:cxn>
              <a:cxn ang="0">
                <a:pos x="connsiteX3" y="connsiteY3"/>
              </a:cxn>
            </a:cxnLst>
            <a:rect l="l" t="t" r="r" b="b"/>
            <a:pathLst>
              <a:path w="794582" h="1557633">
                <a:moveTo>
                  <a:pt x="794582" y="0"/>
                </a:moveTo>
                <a:lnTo>
                  <a:pt x="794582" y="693682"/>
                </a:lnTo>
                <a:lnTo>
                  <a:pt x="0" y="693682"/>
                </a:lnTo>
                <a:lnTo>
                  <a:pt x="0" y="1557633"/>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19"/>
          <p:cNvSpPr/>
          <p:nvPr/>
        </p:nvSpPr>
        <p:spPr>
          <a:xfrm>
            <a:off x="5226498" y="2017986"/>
            <a:ext cx="1488265" cy="1589164"/>
          </a:xfrm>
          <a:custGeom>
            <a:avLst/>
            <a:gdLst>
              <a:gd name="connsiteX0" fmla="*/ 0 w 1488265"/>
              <a:gd name="connsiteY0" fmla="*/ 0 h 1589164"/>
              <a:gd name="connsiteX1" fmla="*/ 0 w 1488265"/>
              <a:gd name="connsiteY1" fmla="*/ 605396 h 1589164"/>
              <a:gd name="connsiteX2" fmla="*/ 1488265 w 1488265"/>
              <a:gd name="connsiteY2" fmla="*/ 605396 h 1589164"/>
              <a:gd name="connsiteX3" fmla="*/ 1488265 w 1488265"/>
              <a:gd name="connsiteY3" fmla="*/ 1519796 h 1589164"/>
              <a:gd name="connsiteX4" fmla="*/ 1488265 w 1488265"/>
              <a:gd name="connsiteY4" fmla="*/ 1589164 h 1589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65" h="1589164">
                <a:moveTo>
                  <a:pt x="0" y="0"/>
                </a:moveTo>
                <a:lnTo>
                  <a:pt x="0" y="605396"/>
                </a:lnTo>
                <a:lnTo>
                  <a:pt x="1488265" y="605396"/>
                </a:lnTo>
                <a:lnTo>
                  <a:pt x="1488265" y="1519796"/>
                </a:lnTo>
                <a:lnTo>
                  <a:pt x="1488265" y="1589164"/>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20"/>
          <p:cNvSpPr/>
          <p:nvPr/>
        </p:nvSpPr>
        <p:spPr>
          <a:xfrm>
            <a:off x="4204891"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21"/>
          <p:cNvSpPr/>
          <p:nvPr/>
        </p:nvSpPr>
        <p:spPr>
          <a:xfrm>
            <a:off x="4419303"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22"/>
          <p:cNvSpPr/>
          <p:nvPr/>
        </p:nvSpPr>
        <p:spPr>
          <a:xfrm>
            <a:off x="4649479"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p:cNvSpPr txBox="1"/>
          <p:nvPr/>
        </p:nvSpPr>
        <p:spPr>
          <a:xfrm>
            <a:off x="1089625" y="2150417"/>
            <a:ext cx="800888" cy="369332"/>
          </a:xfrm>
          <a:prstGeom prst="rect">
            <a:avLst/>
          </a:prstGeom>
          <a:noFill/>
        </p:spPr>
        <p:txBody>
          <a:bodyPr wrap="square" rtlCol="0">
            <a:spAutoFit/>
          </a:bodyPr>
          <a:lstStyle/>
          <a:p>
            <a:endParaRPr lang="sv-SE"/>
          </a:p>
        </p:txBody>
      </p:sp>
      <p:sp>
        <p:nvSpPr>
          <p:cNvPr id="25" name="TextBox 24"/>
          <p:cNvSpPr txBox="1"/>
          <p:nvPr/>
        </p:nvSpPr>
        <p:spPr>
          <a:xfrm>
            <a:off x="831071" y="1948618"/>
            <a:ext cx="1658532" cy="369332"/>
          </a:xfrm>
          <a:prstGeom prst="rect">
            <a:avLst/>
          </a:prstGeom>
          <a:noFill/>
        </p:spPr>
        <p:txBody>
          <a:bodyPr wrap="square" rtlCol="0">
            <a:spAutoFit/>
          </a:bodyPr>
          <a:lstStyle/>
          <a:p>
            <a:r>
              <a:rPr lang="sv-SE" err="1"/>
              <a:t>Frame</a:t>
            </a:r>
            <a:r>
              <a:rPr lang="sv-SE"/>
              <a:t> 0</a:t>
            </a:r>
          </a:p>
        </p:txBody>
      </p:sp>
      <p:sp>
        <p:nvSpPr>
          <p:cNvPr id="26" name="TextBox 25"/>
          <p:cNvSpPr txBox="1"/>
          <p:nvPr/>
        </p:nvSpPr>
        <p:spPr>
          <a:xfrm>
            <a:off x="2016638" y="2774731"/>
            <a:ext cx="1658532" cy="369332"/>
          </a:xfrm>
          <a:prstGeom prst="rect">
            <a:avLst/>
          </a:prstGeom>
          <a:noFill/>
        </p:spPr>
        <p:txBody>
          <a:bodyPr wrap="square" rtlCol="0">
            <a:spAutoFit/>
          </a:bodyPr>
          <a:lstStyle/>
          <a:p>
            <a:r>
              <a:rPr lang="sv-SE" err="1"/>
              <a:t>Frame</a:t>
            </a:r>
            <a:r>
              <a:rPr lang="sv-SE"/>
              <a:t> 1</a:t>
            </a:r>
          </a:p>
        </p:txBody>
      </p:sp>
      <p:sp>
        <p:nvSpPr>
          <p:cNvPr id="27" name="TextBox 26"/>
          <p:cNvSpPr txBox="1"/>
          <p:nvPr/>
        </p:nvSpPr>
        <p:spPr>
          <a:xfrm>
            <a:off x="6714762" y="2150417"/>
            <a:ext cx="1658532" cy="369332"/>
          </a:xfrm>
          <a:prstGeom prst="rect">
            <a:avLst/>
          </a:prstGeom>
          <a:noFill/>
        </p:spPr>
        <p:txBody>
          <a:bodyPr wrap="square" rtlCol="0">
            <a:spAutoFit/>
          </a:bodyPr>
          <a:lstStyle/>
          <a:p>
            <a:r>
              <a:rPr lang="sv-SE" err="1"/>
              <a:t>Frame</a:t>
            </a:r>
            <a:r>
              <a:rPr lang="sv-SE"/>
              <a:t> N</a:t>
            </a:r>
          </a:p>
        </p:txBody>
      </p:sp>
      <p:sp>
        <p:nvSpPr>
          <p:cNvPr id="3" name="TextBox 2">
            <a:extLst>
              <a:ext uri="{FF2B5EF4-FFF2-40B4-BE49-F238E27FC236}">
                <a16:creationId xmlns:a16="http://schemas.microsoft.com/office/drawing/2014/main" id="{4F25CFE5-56CC-DD4A-8FCA-010F127F46A2}"/>
              </a:ext>
            </a:extLst>
          </p:cNvPr>
          <p:cNvSpPr txBox="1"/>
          <p:nvPr/>
        </p:nvSpPr>
        <p:spPr>
          <a:xfrm>
            <a:off x="1410350" y="1534333"/>
            <a:ext cx="1596325" cy="464948"/>
          </a:xfrm>
          <a:prstGeom prst="rect">
            <a:avLst/>
          </a:prstGeom>
        </p:spPr>
        <p:txBody>
          <a:bodyPr vert="horz" wrap="none" lIns="91440" tIns="45720" rIns="91440" bIns="45720" rtlCol="0" anchor="t">
            <a:normAutofit/>
          </a:bodyPr>
          <a:lstStyle/>
          <a:p>
            <a:r>
              <a:rPr lang="sv-SE" dirty="0"/>
              <a:t>DAG </a:t>
            </a:r>
            <a:r>
              <a:rPr lang="sv-SE" dirty="0" err="1"/>
              <a:t>top</a:t>
            </a:r>
            <a:r>
              <a:rPr lang="sv-SE" dirty="0"/>
              <a:t> </a:t>
            </a:r>
            <a:r>
              <a:rPr lang="sv-SE" dirty="0" err="1"/>
              <a:t>level</a:t>
            </a:r>
            <a:r>
              <a:rPr lang="sv-SE" dirty="0"/>
              <a:t>:</a:t>
            </a:r>
          </a:p>
        </p:txBody>
      </p:sp>
      <p:sp>
        <p:nvSpPr>
          <p:cNvPr id="7" name="TextBox 6">
            <a:extLst>
              <a:ext uri="{FF2B5EF4-FFF2-40B4-BE49-F238E27FC236}">
                <a16:creationId xmlns:a16="http://schemas.microsoft.com/office/drawing/2014/main" id="{C527F98F-A6AA-DE40-A3B7-5C3686DEC624}"/>
              </a:ext>
            </a:extLst>
          </p:cNvPr>
          <p:cNvSpPr txBox="1"/>
          <p:nvPr/>
        </p:nvSpPr>
        <p:spPr>
          <a:xfrm>
            <a:off x="7945464" y="1642820"/>
            <a:ext cx="4246536" cy="3456122"/>
          </a:xfrm>
          <a:prstGeom prst="rect">
            <a:avLst/>
          </a:prstGeom>
        </p:spPr>
        <p:txBody>
          <a:bodyPr vert="horz" wrap="square" lIns="91440" tIns="45720" rIns="91440" bIns="45720" rtlCol="0" anchor="t">
            <a:normAutofit/>
          </a:bodyPr>
          <a:lstStyle/>
          <a:p>
            <a:endParaRPr lang="sv-SE" dirty="0">
              <a:solidFill>
                <a:schemeClr val="tx1">
                  <a:lumMod val="40000"/>
                  <a:lumOff val="60000"/>
                </a:schemeClr>
              </a:solidFill>
            </a:endParaRPr>
          </a:p>
        </p:txBody>
      </p:sp>
      <p:sp>
        <p:nvSpPr>
          <p:cNvPr id="8" name="TextBox 7">
            <a:extLst>
              <a:ext uri="{FF2B5EF4-FFF2-40B4-BE49-F238E27FC236}">
                <a16:creationId xmlns:a16="http://schemas.microsoft.com/office/drawing/2014/main" id="{0CB6F1A8-A008-5D45-9124-596BB9B22B37}"/>
              </a:ext>
            </a:extLst>
          </p:cNvPr>
          <p:cNvSpPr txBox="1"/>
          <p:nvPr/>
        </p:nvSpPr>
        <p:spPr>
          <a:xfrm>
            <a:off x="7821976" y="1673817"/>
            <a:ext cx="4370024" cy="3425125"/>
          </a:xfrm>
          <a:prstGeom prst="rect">
            <a:avLst/>
          </a:prstGeom>
        </p:spPr>
        <p:txBody>
          <a:bodyPr vert="horz" wrap="square" lIns="91440" tIns="45720" rIns="91440" bIns="45720" rtlCol="0" anchor="t">
            <a:normAutofit/>
          </a:bodyPr>
          <a:lstStyle/>
          <a:p>
            <a:pPr>
              <a:lnSpc>
                <a:spcPct val="150000"/>
              </a:lnSpc>
            </a:pPr>
            <a:r>
              <a:rPr lang="sv-SE" dirty="0" err="1"/>
              <a:t>Root</a:t>
            </a:r>
            <a:r>
              <a:rPr lang="sv-SE" dirty="0"/>
              <a:t> is a </a:t>
            </a:r>
            <a:r>
              <a:rPr lang="sv-SE" dirty="0" err="1"/>
              <a:t>vector</a:t>
            </a:r>
            <a:r>
              <a:rPr lang="sv-SE" dirty="0"/>
              <a:t> </a:t>
            </a:r>
            <a:r>
              <a:rPr lang="sv-SE" dirty="0" err="1"/>
              <a:t>of</a:t>
            </a:r>
            <a:r>
              <a:rPr lang="sv-SE" dirty="0"/>
              <a:t> </a:t>
            </a:r>
            <a:r>
              <a:rPr lang="sv-SE" dirty="0" err="1"/>
              <a:t>one</a:t>
            </a:r>
            <a:r>
              <a:rPr lang="sv-SE" dirty="0"/>
              <a:t> DAG per </a:t>
            </a:r>
            <a:r>
              <a:rPr lang="sv-SE" dirty="0" err="1"/>
              <a:t>frame</a:t>
            </a:r>
            <a:endParaRPr lang="sv-SE" dirty="0"/>
          </a:p>
          <a:p>
            <a:pPr marL="342900" indent="-342900">
              <a:lnSpc>
                <a:spcPct val="150000"/>
              </a:lnSpc>
              <a:buFont typeface="+mj-lt"/>
              <a:buAutoNum type="arabicPeriod"/>
            </a:pPr>
            <a:r>
              <a:rPr lang="sv-SE" dirty="0" err="1"/>
              <a:t>Convert</a:t>
            </a:r>
            <a:r>
              <a:rPr lang="sv-SE" dirty="0"/>
              <a:t> </a:t>
            </a:r>
            <a:r>
              <a:rPr lang="sv-SE" dirty="0" err="1"/>
              <a:t>each</a:t>
            </a:r>
            <a:r>
              <a:rPr lang="sv-SE" dirty="0"/>
              <a:t> </a:t>
            </a:r>
            <a:r>
              <a:rPr lang="sv-SE" dirty="0" err="1"/>
              <a:t>frame</a:t>
            </a:r>
            <a:r>
              <a:rPr lang="sv-SE" dirty="0"/>
              <a:t> to a DAG</a:t>
            </a:r>
          </a:p>
          <a:p>
            <a:pPr marL="342900" indent="-342900">
              <a:lnSpc>
                <a:spcPct val="150000"/>
              </a:lnSpc>
              <a:buFont typeface="+mj-lt"/>
              <a:buAutoNum type="arabicPeriod"/>
            </a:pPr>
            <a:r>
              <a:rPr lang="sv-SE" b="1" dirty="0" err="1"/>
              <a:t>Merge</a:t>
            </a:r>
            <a:r>
              <a:rPr lang="sv-SE" b="1" dirty="0"/>
              <a:t> </a:t>
            </a:r>
            <a:r>
              <a:rPr lang="sv-SE" b="1" dirty="0" err="1"/>
              <a:t>equal</a:t>
            </a:r>
            <a:r>
              <a:rPr lang="sv-SE" b="1" dirty="0"/>
              <a:t> </a:t>
            </a:r>
            <a:r>
              <a:rPr lang="sv-SE" b="1" dirty="0" err="1"/>
              <a:t>nodes</a:t>
            </a:r>
            <a:r>
              <a:rPr lang="sv-SE" b="1" dirty="0"/>
              <a:t>, </a:t>
            </a:r>
            <a:r>
              <a:rPr lang="sv-SE" b="1" dirty="0" err="1"/>
              <a:t>bottom-up</a:t>
            </a:r>
            <a:endParaRPr lang="sv-SE" b="1" dirty="0"/>
          </a:p>
          <a:p>
            <a:pPr>
              <a:lnSpc>
                <a:spcPct val="150000"/>
              </a:lnSpc>
            </a:pPr>
            <a:r>
              <a:rPr lang="sv-SE" dirty="0" err="1"/>
              <a:t>Done</a:t>
            </a:r>
            <a:r>
              <a:rPr lang="sv-SE" dirty="0"/>
              <a:t>!</a:t>
            </a:r>
          </a:p>
        </p:txBody>
      </p:sp>
      <p:sp>
        <p:nvSpPr>
          <p:cNvPr id="9" name="Rectangle 8">
            <a:extLst>
              <a:ext uri="{FF2B5EF4-FFF2-40B4-BE49-F238E27FC236}">
                <a16:creationId xmlns:a16="http://schemas.microsoft.com/office/drawing/2014/main" id="{CB4900F7-917A-7047-BE55-3689EEE08373}"/>
              </a:ext>
            </a:extLst>
          </p:cNvPr>
          <p:cNvSpPr/>
          <p:nvPr/>
        </p:nvSpPr>
        <p:spPr>
          <a:xfrm>
            <a:off x="50167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 name="Rectangle 27">
            <a:extLst>
              <a:ext uri="{FF2B5EF4-FFF2-40B4-BE49-F238E27FC236}">
                <a16:creationId xmlns:a16="http://schemas.microsoft.com/office/drawing/2014/main" id="{41C78D21-DCA6-7A4F-9202-CD1C2BE7DD1D}"/>
              </a:ext>
            </a:extLst>
          </p:cNvPr>
          <p:cNvSpPr/>
          <p:nvPr/>
        </p:nvSpPr>
        <p:spPr>
          <a:xfrm>
            <a:off x="820333"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 name="Rectangle 28">
            <a:extLst>
              <a:ext uri="{FF2B5EF4-FFF2-40B4-BE49-F238E27FC236}">
                <a16:creationId xmlns:a16="http://schemas.microsoft.com/office/drawing/2014/main" id="{3BA2F4B3-B103-914A-AD10-761F82F6341F}"/>
              </a:ext>
            </a:extLst>
          </p:cNvPr>
          <p:cNvSpPr/>
          <p:nvPr/>
        </p:nvSpPr>
        <p:spPr>
          <a:xfrm>
            <a:off x="113898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 name="Rectangle 29">
            <a:extLst>
              <a:ext uri="{FF2B5EF4-FFF2-40B4-BE49-F238E27FC236}">
                <a16:creationId xmlns:a16="http://schemas.microsoft.com/office/drawing/2014/main" id="{F7CB8F28-683E-2142-A9DA-1B0E76B905BB}"/>
              </a:ext>
            </a:extLst>
          </p:cNvPr>
          <p:cNvSpPr/>
          <p:nvPr/>
        </p:nvSpPr>
        <p:spPr>
          <a:xfrm>
            <a:off x="1457642"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78" name="Group 77">
            <a:extLst>
              <a:ext uri="{FF2B5EF4-FFF2-40B4-BE49-F238E27FC236}">
                <a16:creationId xmlns:a16="http://schemas.microsoft.com/office/drawing/2014/main" id="{300C0031-358F-324F-A6BA-D173098AF424}"/>
              </a:ext>
            </a:extLst>
          </p:cNvPr>
          <p:cNvGrpSpPr/>
          <p:nvPr/>
        </p:nvGrpSpPr>
        <p:grpSpPr>
          <a:xfrm>
            <a:off x="417467" y="4091684"/>
            <a:ext cx="441849" cy="270996"/>
            <a:chOff x="417467" y="4091684"/>
            <a:chExt cx="441849" cy="270996"/>
          </a:xfrm>
        </p:grpSpPr>
        <p:cxnSp>
          <p:nvCxnSpPr>
            <p:cNvPr id="41" name="Straight Arrow Connector 40">
              <a:extLst>
                <a:ext uri="{FF2B5EF4-FFF2-40B4-BE49-F238E27FC236}">
                  <a16:creationId xmlns:a16="http://schemas.microsoft.com/office/drawing/2014/main" id="{37A65428-8DBE-3A43-99FC-04E019855F40}"/>
                </a:ext>
              </a:extLst>
            </p:cNvPr>
            <p:cNvCxnSpPr>
              <a:cxnSpLocks/>
              <a:stCxn id="9" idx="2"/>
            </p:cNvCxnSpPr>
            <p:nvPr/>
          </p:nvCxnSpPr>
          <p:spPr>
            <a:xfrm flipH="1">
              <a:off x="417467" y="4091684"/>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5D1240C-48A8-584B-9198-C985A2735CFD}"/>
                </a:ext>
              </a:extLst>
            </p:cNvPr>
            <p:cNvCxnSpPr>
              <a:cxnSpLocks/>
              <a:stCxn id="9" idx="2"/>
            </p:cNvCxnSpPr>
            <p:nvPr/>
          </p:nvCxnSpPr>
          <p:spPr>
            <a:xfrm flipH="1">
              <a:off x="544884" y="4091684"/>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A0C762C-49C3-B04A-8E30-28D1A842CB23}"/>
                </a:ext>
              </a:extLst>
            </p:cNvPr>
            <p:cNvCxnSpPr>
              <a:cxnSpLocks/>
              <a:stCxn id="9" idx="2"/>
            </p:cNvCxnSpPr>
            <p:nvPr/>
          </p:nvCxnSpPr>
          <p:spPr>
            <a:xfrm>
              <a:off x="633414" y="4091684"/>
              <a:ext cx="225902" cy="270996"/>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0345E6F-59BB-4644-A380-5FA280F9436D}"/>
                </a:ext>
              </a:extLst>
            </p:cNvPr>
            <p:cNvCxnSpPr>
              <a:cxnSpLocks/>
              <a:stCxn id="9" idx="2"/>
            </p:cNvCxnSpPr>
            <p:nvPr/>
          </p:nvCxnSpPr>
          <p:spPr>
            <a:xfrm>
              <a:off x="633414" y="4091684"/>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6B93FC7F-4D8E-534A-B2B8-D9E3428E3D83}"/>
              </a:ext>
            </a:extLst>
          </p:cNvPr>
          <p:cNvGrpSpPr/>
          <p:nvPr/>
        </p:nvGrpSpPr>
        <p:grpSpPr>
          <a:xfrm>
            <a:off x="826265" y="4094182"/>
            <a:ext cx="313229" cy="246464"/>
            <a:chOff x="383814" y="5667096"/>
            <a:chExt cx="313229" cy="246464"/>
          </a:xfrm>
        </p:grpSpPr>
        <p:cxnSp>
          <p:nvCxnSpPr>
            <p:cNvPr id="80" name="Straight Arrow Connector 79">
              <a:extLst>
                <a:ext uri="{FF2B5EF4-FFF2-40B4-BE49-F238E27FC236}">
                  <a16:creationId xmlns:a16="http://schemas.microsoft.com/office/drawing/2014/main" id="{BD3512AE-CB21-3A4F-B880-26B8EAC01BF3}"/>
                </a:ext>
              </a:extLst>
            </p:cNvPr>
            <p:cNvCxnSpPr>
              <a:cxnSpLocks/>
            </p:cNvCxnSpPr>
            <p:nvPr/>
          </p:nvCxnSpPr>
          <p:spPr>
            <a:xfrm flipH="1">
              <a:off x="416865" y="5667096"/>
              <a:ext cx="106381" cy="24646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CE4C1202-21C4-A24B-AAC6-5DF2AC696EAD}"/>
                </a:ext>
              </a:extLst>
            </p:cNvPr>
            <p:cNvCxnSpPr>
              <a:cxnSpLocks/>
            </p:cNvCxnSpPr>
            <p:nvPr/>
          </p:nvCxnSpPr>
          <p:spPr>
            <a:xfrm flipH="1">
              <a:off x="383814" y="5667096"/>
              <a:ext cx="139431" cy="158329"/>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4146844-B151-E54E-A80D-FEA81C3ACEC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ACEF7D0-6C03-1445-977B-7507EA439DBC}"/>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C341F56B-0FA4-D342-99CB-F3D3C0A778CD}"/>
              </a:ext>
            </a:extLst>
          </p:cNvPr>
          <p:cNvGrpSpPr/>
          <p:nvPr/>
        </p:nvGrpSpPr>
        <p:grpSpPr>
          <a:xfrm>
            <a:off x="1049552" y="4101678"/>
            <a:ext cx="389745" cy="164078"/>
            <a:chOff x="307298" y="5667096"/>
            <a:chExt cx="389745" cy="164078"/>
          </a:xfrm>
        </p:grpSpPr>
        <p:cxnSp>
          <p:nvCxnSpPr>
            <p:cNvPr id="85" name="Straight Arrow Connector 84">
              <a:extLst>
                <a:ext uri="{FF2B5EF4-FFF2-40B4-BE49-F238E27FC236}">
                  <a16:creationId xmlns:a16="http://schemas.microsoft.com/office/drawing/2014/main" id="{4048CA22-F812-D940-81E6-205049D076D7}"/>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5CE89ED6-A9DE-6442-A2B3-5C13326DEDEC}"/>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760F1E8D-8ADF-F143-82EB-2E3184108CBE}"/>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7162A57-08DB-BB4E-9DD6-5135DF8D20BA}"/>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C24BAEE0-3ED8-014B-AE99-12894BB06BBA}"/>
              </a:ext>
            </a:extLst>
          </p:cNvPr>
          <p:cNvGrpSpPr/>
          <p:nvPr/>
        </p:nvGrpSpPr>
        <p:grpSpPr>
          <a:xfrm>
            <a:off x="1394326" y="4101677"/>
            <a:ext cx="389745" cy="164078"/>
            <a:chOff x="307298" y="5667096"/>
            <a:chExt cx="389745" cy="164078"/>
          </a:xfrm>
        </p:grpSpPr>
        <p:cxnSp>
          <p:nvCxnSpPr>
            <p:cNvPr id="90" name="Straight Arrow Connector 89">
              <a:extLst>
                <a:ext uri="{FF2B5EF4-FFF2-40B4-BE49-F238E27FC236}">
                  <a16:creationId xmlns:a16="http://schemas.microsoft.com/office/drawing/2014/main" id="{5BE74509-3A7E-4D48-A940-8AF6AAFD54C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A89EE5D9-1C0F-3A48-9DE2-3FF573FD9C49}"/>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C2B50C3F-E54E-4F47-ACF5-3E25EB601C4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655E0CC-C0E6-2841-B851-B35E3F526455}"/>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sp>
        <p:nvSpPr>
          <p:cNvPr id="126" name="Rectangle 125">
            <a:extLst>
              <a:ext uri="{FF2B5EF4-FFF2-40B4-BE49-F238E27FC236}">
                <a16:creationId xmlns:a16="http://schemas.microsoft.com/office/drawing/2014/main" id="{81B5B755-4987-5148-9F87-7FA9C1EA0C31}"/>
              </a:ext>
            </a:extLst>
          </p:cNvPr>
          <p:cNvSpPr/>
          <p:nvPr/>
        </p:nvSpPr>
        <p:spPr>
          <a:xfrm>
            <a:off x="232864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7" name="Rectangle 126">
            <a:extLst>
              <a:ext uri="{FF2B5EF4-FFF2-40B4-BE49-F238E27FC236}">
                <a16:creationId xmlns:a16="http://schemas.microsoft.com/office/drawing/2014/main" id="{9DEA861E-93C6-9D45-94E5-5CBE6F15C03A}"/>
              </a:ext>
            </a:extLst>
          </p:cNvPr>
          <p:cNvSpPr/>
          <p:nvPr/>
        </p:nvSpPr>
        <p:spPr>
          <a:xfrm>
            <a:off x="2647296"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8" name="Rectangle 127">
            <a:extLst>
              <a:ext uri="{FF2B5EF4-FFF2-40B4-BE49-F238E27FC236}">
                <a16:creationId xmlns:a16="http://schemas.microsoft.com/office/drawing/2014/main" id="{406D0CBC-F121-BD42-9EC9-7B0A5E6F755D}"/>
              </a:ext>
            </a:extLst>
          </p:cNvPr>
          <p:cNvSpPr/>
          <p:nvPr/>
        </p:nvSpPr>
        <p:spPr>
          <a:xfrm>
            <a:off x="296595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9" name="Rectangle 128">
            <a:extLst>
              <a:ext uri="{FF2B5EF4-FFF2-40B4-BE49-F238E27FC236}">
                <a16:creationId xmlns:a16="http://schemas.microsoft.com/office/drawing/2014/main" id="{314C32D9-FAA9-DF4E-85C3-C4CEB32CE459}"/>
              </a:ext>
            </a:extLst>
          </p:cNvPr>
          <p:cNvSpPr/>
          <p:nvPr/>
        </p:nvSpPr>
        <p:spPr>
          <a:xfrm>
            <a:off x="3284605"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30" name="Group 129">
            <a:extLst>
              <a:ext uri="{FF2B5EF4-FFF2-40B4-BE49-F238E27FC236}">
                <a16:creationId xmlns:a16="http://schemas.microsoft.com/office/drawing/2014/main" id="{A41511D8-3362-7344-B287-ED0818CD58B1}"/>
              </a:ext>
            </a:extLst>
          </p:cNvPr>
          <p:cNvGrpSpPr/>
          <p:nvPr/>
        </p:nvGrpSpPr>
        <p:grpSpPr>
          <a:xfrm>
            <a:off x="2244430" y="4089847"/>
            <a:ext cx="389745" cy="164078"/>
            <a:chOff x="2092030" y="3937447"/>
            <a:chExt cx="389745" cy="164078"/>
          </a:xfrm>
        </p:grpSpPr>
        <p:cxnSp>
          <p:nvCxnSpPr>
            <p:cNvPr id="131" name="Straight Arrow Connector 130">
              <a:extLst>
                <a:ext uri="{FF2B5EF4-FFF2-40B4-BE49-F238E27FC236}">
                  <a16:creationId xmlns:a16="http://schemas.microsoft.com/office/drawing/2014/main" id="{06F0CED6-CF82-4643-9C03-D8EF6B18FB2F}"/>
                </a:ext>
              </a:extLst>
            </p:cNvPr>
            <p:cNvCxnSpPr>
              <a:cxnSpLocks/>
              <a:stCxn id="126" idx="2"/>
            </p:cNvCxnSpPr>
            <p:nvPr/>
          </p:nvCxnSpPr>
          <p:spPr>
            <a:xfrm flipH="1">
              <a:off x="2092030" y="393744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6C88A77A-C994-5D40-A11C-81FF2D5517D6}"/>
                </a:ext>
              </a:extLst>
            </p:cNvPr>
            <p:cNvCxnSpPr>
              <a:cxnSpLocks/>
              <a:stCxn id="126" idx="2"/>
            </p:cNvCxnSpPr>
            <p:nvPr/>
          </p:nvCxnSpPr>
          <p:spPr>
            <a:xfrm flipH="1">
              <a:off x="2219447" y="393744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FB96D6D6-9A23-DF44-A94C-AA7678F127A0}"/>
                </a:ext>
              </a:extLst>
            </p:cNvPr>
            <p:cNvCxnSpPr>
              <a:cxnSpLocks/>
              <a:stCxn id="126" idx="2"/>
            </p:cNvCxnSpPr>
            <p:nvPr/>
          </p:nvCxnSpPr>
          <p:spPr>
            <a:xfrm>
              <a:off x="2307977" y="393744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790C82D5-6F1F-414D-84D3-4B736B6F737B}"/>
                </a:ext>
              </a:extLst>
            </p:cNvPr>
            <p:cNvCxnSpPr>
              <a:cxnSpLocks/>
              <a:stCxn id="126" idx="2"/>
            </p:cNvCxnSpPr>
            <p:nvPr/>
          </p:nvCxnSpPr>
          <p:spPr>
            <a:xfrm>
              <a:off x="2307977" y="393744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5DF3F41E-7969-3343-AC03-2E5A045C8FD4}"/>
              </a:ext>
            </a:extLst>
          </p:cNvPr>
          <p:cNvGrpSpPr/>
          <p:nvPr/>
        </p:nvGrpSpPr>
        <p:grpSpPr>
          <a:xfrm>
            <a:off x="862990" y="4092345"/>
            <a:ext cx="2103467" cy="233614"/>
            <a:chOff x="-1406424" y="5667096"/>
            <a:chExt cx="2103467" cy="233614"/>
          </a:xfrm>
        </p:grpSpPr>
        <p:cxnSp>
          <p:nvCxnSpPr>
            <p:cNvPr id="136" name="Straight Arrow Connector 135">
              <a:extLst>
                <a:ext uri="{FF2B5EF4-FFF2-40B4-BE49-F238E27FC236}">
                  <a16:creationId xmlns:a16="http://schemas.microsoft.com/office/drawing/2014/main" id="{6BF80D2B-DE47-E946-94A5-C99E2D61C6EC}"/>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2200C164-DAAF-6746-B07F-F583DF36D442}"/>
                </a:ext>
              </a:extLst>
            </p:cNvPr>
            <p:cNvCxnSpPr>
              <a:cxnSpLocks/>
              <a:endCxn id="200" idx="0"/>
            </p:cNvCxnSpPr>
            <p:nvPr/>
          </p:nvCxnSpPr>
          <p:spPr>
            <a:xfrm flipH="1">
              <a:off x="-1406424" y="5667096"/>
              <a:ext cx="1929670" cy="233614"/>
            </a:xfrm>
            <a:prstGeom prst="straightConnector1">
              <a:avLst/>
            </a:prstGeom>
            <a:ln>
              <a:solidFill>
                <a:srgbClr val="FF000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C091BEA5-AF46-C849-B49A-B75EC5C951EA}"/>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90B19B07-2E4D-E849-BC08-8A5C0E2AB048}"/>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683CDA8D-C7C6-6A40-9AD3-107F583A2493}"/>
              </a:ext>
            </a:extLst>
          </p:cNvPr>
          <p:cNvGrpSpPr/>
          <p:nvPr/>
        </p:nvGrpSpPr>
        <p:grpSpPr>
          <a:xfrm>
            <a:off x="1103523" y="4099841"/>
            <a:ext cx="2162737" cy="235296"/>
            <a:chOff x="-1465694" y="5667096"/>
            <a:chExt cx="2162737" cy="235296"/>
          </a:xfrm>
        </p:grpSpPr>
        <p:cxnSp>
          <p:nvCxnSpPr>
            <p:cNvPr id="141" name="Straight Arrow Connector 140">
              <a:extLst>
                <a:ext uri="{FF2B5EF4-FFF2-40B4-BE49-F238E27FC236}">
                  <a16:creationId xmlns:a16="http://schemas.microsoft.com/office/drawing/2014/main" id="{DEA43C67-93E4-B046-8390-9EA0C15CB89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D405812-D281-9D47-B75F-5968134068E3}"/>
                </a:ext>
              </a:extLst>
            </p:cNvPr>
            <p:cNvCxnSpPr>
              <a:cxnSpLocks/>
              <a:endCxn id="204" idx="0"/>
            </p:cNvCxnSpPr>
            <p:nvPr/>
          </p:nvCxnSpPr>
          <p:spPr>
            <a:xfrm flipH="1">
              <a:off x="-1465694" y="5667096"/>
              <a:ext cx="1988940" cy="235296"/>
            </a:xfrm>
            <a:prstGeom prst="straightConnector1">
              <a:avLst/>
            </a:prstGeom>
            <a:ln>
              <a:solidFill>
                <a:srgbClr val="7030A0"/>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E58D13B9-43FE-4348-80A1-7ED2992BD31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90D4CE24-069A-724E-A9D6-42602CEB72C3}"/>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9D0994ED-FB86-0343-A2DD-D8885B61AA62}"/>
              </a:ext>
            </a:extLst>
          </p:cNvPr>
          <p:cNvGrpSpPr/>
          <p:nvPr/>
        </p:nvGrpSpPr>
        <p:grpSpPr>
          <a:xfrm>
            <a:off x="3221289" y="4099840"/>
            <a:ext cx="389745" cy="164078"/>
            <a:chOff x="307298" y="5667096"/>
            <a:chExt cx="389745" cy="164078"/>
          </a:xfrm>
        </p:grpSpPr>
        <p:cxnSp>
          <p:nvCxnSpPr>
            <p:cNvPr id="146" name="Straight Arrow Connector 145">
              <a:extLst>
                <a:ext uri="{FF2B5EF4-FFF2-40B4-BE49-F238E27FC236}">
                  <a16:creationId xmlns:a16="http://schemas.microsoft.com/office/drawing/2014/main" id="{05FED341-19E8-DE4A-B974-CD44570D00FB}"/>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1F6924AD-52C6-1346-9FC0-32EFF24A2D9D}"/>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D8ACC65B-35E7-DC4C-92BF-962ED4067EF9}"/>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3ABAB5FF-F54E-4E43-9400-18FB7AA4C7FF}"/>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pic>
        <p:nvPicPr>
          <p:cNvPr id="150" name="Picture 149">
            <a:extLst>
              <a:ext uri="{FF2B5EF4-FFF2-40B4-BE49-F238E27FC236}">
                <a16:creationId xmlns:a16="http://schemas.microsoft.com/office/drawing/2014/main" id="{5584F3AA-726A-8C4A-B112-10B1D93E6DBA}"/>
              </a:ext>
            </a:extLst>
          </p:cNvPr>
          <p:cNvPicPr>
            <a:picLocks noChangeAspect="1"/>
          </p:cNvPicPr>
          <p:nvPr/>
        </p:nvPicPr>
        <p:blipFill>
          <a:blip r:embed="rId3"/>
          <a:stretch>
            <a:fillRect/>
          </a:stretch>
        </p:blipFill>
        <p:spPr>
          <a:xfrm>
            <a:off x="2169863" y="4340827"/>
            <a:ext cx="1529968" cy="236450"/>
          </a:xfrm>
          <a:prstGeom prst="rect">
            <a:avLst/>
          </a:prstGeom>
        </p:spPr>
      </p:pic>
      <p:sp>
        <p:nvSpPr>
          <p:cNvPr id="151" name="Rectangle 150">
            <a:extLst>
              <a:ext uri="{FF2B5EF4-FFF2-40B4-BE49-F238E27FC236}">
                <a16:creationId xmlns:a16="http://schemas.microsoft.com/office/drawing/2014/main" id="{E4662CBA-0658-E44A-9B23-7503FE2211F6}"/>
              </a:ext>
            </a:extLst>
          </p:cNvPr>
          <p:cNvSpPr/>
          <p:nvPr/>
        </p:nvSpPr>
        <p:spPr>
          <a:xfrm>
            <a:off x="606152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 name="Rectangle 151">
            <a:extLst>
              <a:ext uri="{FF2B5EF4-FFF2-40B4-BE49-F238E27FC236}">
                <a16:creationId xmlns:a16="http://schemas.microsoft.com/office/drawing/2014/main" id="{D4039E77-5B64-E747-B11E-679D5B075C04}"/>
              </a:ext>
            </a:extLst>
          </p:cNvPr>
          <p:cNvSpPr/>
          <p:nvPr/>
        </p:nvSpPr>
        <p:spPr>
          <a:xfrm>
            <a:off x="6380179"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3" name="Rectangle 152">
            <a:extLst>
              <a:ext uri="{FF2B5EF4-FFF2-40B4-BE49-F238E27FC236}">
                <a16:creationId xmlns:a16="http://schemas.microsoft.com/office/drawing/2014/main" id="{07E16FB0-88C8-434F-8C85-F9D75BE3FBAF}"/>
              </a:ext>
            </a:extLst>
          </p:cNvPr>
          <p:cNvSpPr/>
          <p:nvPr/>
        </p:nvSpPr>
        <p:spPr>
          <a:xfrm>
            <a:off x="669883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4" name="Rectangle 153">
            <a:extLst>
              <a:ext uri="{FF2B5EF4-FFF2-40B4-BE49-F238E27FC236}">
                <a16:creationId xmlns:a16="http://schemas.microsoft.com/office/drawing/2014/main" id="{22D12F4B-4200-5E46-B87F-899265A1A84E}"/>
              </a:ext>
            </a:extLst>
          </p:cNvPr>
          <p:cNvSpPr/>
          <p:nvPr/>
        </p:nvSpPr>
        <p:spPr>
          <a:xfrm>
            <a:off x="7017488"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55" name="Group 154">
            <a:extLst>
              <a:ext uri="{FF2B5EF4-FFF2-40B4-BE49-F238E27FC236}">
                <a16:creationId xmlns:a16="http://schemas.microsoft.com/office/drawing/2014/main" id="{A111D306-AE05-BF4C-BB18-07B1CD0E719D}"/>
              </a:ext>
            </a:extLst>
          </p:cNvPr>
          <p:cNvGrpSpPr/>
          <p:nvPr/>
        </p:nvGrpSpPr>
        <p:grpSpPr>
          <a:xfrm>
            <a:off x="5977313" y="4099027"/>
            <a:ext cx="389745" cy="164078"/>
            <a:chOff x="5672513" y="3794227"/>
            <a:chExt cx="389745" cy="164078"/>
          </a:xfrm>
        </p:grpSpPr>
        <p:cxnSp>
          <p:nvCxnSpPr>
            <p:cNvPr id="156" name="Straight Arrow Connector 155">
              <a:extLst>
                <a:ext uri="{FF2B5EF4-FFF2-40B4-BE49-F238E27FC236}">
                  <a16:creationId xmlns:a16="http://schemas.microsoft.com/office/drawing/2014/main" id="{3BA1AB7F-E271-C447-AFA5-8D0DFA3F798E}"/>
                </a:ext>
              </a:extLst>
            </p:cNvPr>
            <p:cNvCxnSpPr>
              <a:cxnSpLocks/>
              <a:stCxn id="151" idx="2"/>
            </p:cNvCxnSpPr>
            <p:nvPr/>
          </p:nvCxnSpPr>
          <p:spPr>
            <a:xfrm flipH="1">
              <a:off x="5672513" y="3794227"/>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89C638FE-0117-B442-B955-3A0E5952E404}"/>
                </a:ext>
              </a:extLst>
            </p:cNvPr>
            <p:cNvCxnSpPr>
              <a:cxnSpLocks/>
              <a:stCxn id="151" idx="2"/>
            </p:cNvCxnSpPr>
            <p:nvPr/>
          </p:nvCxnSpPr>
          <p:spPr>
            <a:xfrm flipH="1">
              <a:off x="5799930" y="3794227"/>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DFD8FC1-55E6-CC4F-892D-D75E2B035F0C}"/>
                </a:ext>
              </a:extLst>
            </p:cNvPr>
            <p:cNvCxnSpPr>
              <a:cxnSpLocks/>
              <a:stCxn id="151" idx="2"/>
            </p:cNvCxnSpPr>
            <p:nvPr/>
          </p:nvCxnSpPr>
          <p:spPr>
            <a:xfrm>
              <a:off x="5888460" y="3794227"/>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7DC1E9C7-B918-2E4E-ABFA-FBF722F2AC4D}"/>
                </a:ext>
              </a:extLst>
            </p:cNvPr>
            <p:cNvCxnSpPr>
              <a:cxnSpLocks/>
              <a:stCxn id="151" idx="2"/>
            </p:cNvCxnSpPr>
            <p:nvPr/>
          </p:nvCxnSpPr>
          <p:spPr>
            <a:xfrm>
              <a:off x="5888460" y="3794227"/>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D800E748-06B4-DB41-A852-4BE0775F87F8}"/>
              </a:ext>
            </a:extLst>
          </p:cNvPr>
          <p:cNvGrpSpPr/>
          <p:nvPr/>
        </p:nvGrpSpPr>
        <p:grpSpPr>
          <a:xfrm>
            <a:off x="6309595" y="4101525"/>
            <a:ext cx="389745" cy="164078"/>
            <a:chOff x="307298" y="5667096"/>
            <a:chExt cx="389745" cy="164078"/>
          </a:xfrm>
        </p:grpSpPr>
        <p:cxnSp>
          <p:nvCxnSpPr>
            <p:cNvPr id="161" name="Straight Arrow Connector 160">
              <a:extLst>
                <a:ext uri="{FF2B5EF4-FFF2-40B4-BE49-F238E27FC236}">
                  <a16:creationId xmlns:a16="http://schemas.microsoft.com/office/drawing/2014/main" id="{99FD518B-EE7F-FB47-9792-942656D63625}"/>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7A9A1CE7-5978-0E44-A7B1-755AF4FF0A27}"/>
                </a:ext>
              </a:extLst>
            </p:cNvPr>
            <p:cNvCxnSpPr>
              <a:cxnSpLocks/>
            </p:cNvCxnSpPr>
            <p:nvPr/>
          </p:nvCxnSpPr>
          <p:spPr>
            <a:xfrm flipH="1">
              <a:off x="434715" y="5667096"/>
              <a:ext cx="88530" cy="15658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5EFCE770-61A8-4D4C-B6EA-B0D394F916EC}"/>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5146FEA7-EEEF-3046-A56C-111957E8FF1D}"/>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6C870D6-B92F-B24F-8EF0-20DF3AFFB94A}"/>
              </a:ext>
            </a:extLst>
          </p:cNvPr>
          <p:cNvGrpSpPr/>
          <p:nvPr/>
        </p:nvGrpSpPr>
        <p:grpSpPr>
          <a:xfrm>
            <a:off x="6609398" y="4109021"/>
            <a:ext cx="389745" cy="164078"/>
            <a:chOff x="307298" y="5667096"/>
            <a:chExt cx="389745" cy="164078"/>
          </a:xfrm>
        </p:grpSpPr>
        <p:cxnSp>
          <p:nvCxnSpPr>
            <p:cNvPr id="166" name="Straight Arrow Connector 165">
              <a:extLst>
                <a:ext uri="{FF2B5EF4-FFF2-40B4-BE49-F238E27FC236}">
                  <a16:creationId xmlns:a16="http://schemas.microsoft.com/office/drawing/2014/main" id="{47CAE445-FA5E-F04C-9945-9C89298FBF1A}"/>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401B155A-15D7-EB4C-89B8-C7AFA8AB4E9B}"/>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3F4FF14A-4FD5-FA4A-A409-23CECFD9E8D4}"/>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EC48ABCB-7EC4-5C4B-A0E5-447304822AAC}"/>
              </a:ext>
            </a:extLst>
          </p:cNvPr>
          <p:cNvGrpSpPr/>
          <p:nvPr/>
        </p:nvGrpSpPr>
        <p:grpSpPr>
          <a:xfrm>
            <a:off x="6954172" y="4109020"/>
            <a:ext cx="389745" cy="164078"/>
            <a:chOff x="307298" y="5667096"/>
            <a:chExt cx="389745" cy="164078"/>
          </a:xfrm>
        </p:grpSpPr>
        <p:cxnSp>
          <p:nvCxnSpPr>
            <p:cNvPr id="171" name="Straight Arrow Connector 170">
              <a:extLst>
                <a:ext uri="{FF2B5EF4-FFF2-40B4-BE49-F238E27FC236}">
                  <a16:creationId xmlns:a16="http://schemas.microsoft.com/office/drawing/2014/main" id="{361D1BB5-94EB-1E48-870B-2F813188D0F4}"/>
                </a:ext>
              </a:extLst>
            </p:cNvPr>
            <p:cNvCxnSpPr>
              <a:cxnSpLocks/>
            </p:cNvCxnSpPr>
            <p:nvPr/>
          </p:nvCxnSpPr>
          <p:spPr>
            <a:xfrm flipH="1">
              <a:off x="307298" y="5667096"/>
              <a:ext cx="215947" cy="134097"/>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6B96D18E-6E16-D742-9149-C76E9B3A3481}"/>
                </a:ext>
              </a:extLst>
            </p:cNvPr>
            <p:cNvCxnSpPr>
              <a:cxnSpLocks/>
            </p:cNvCxnSpPr>
            <p:nvPr/>
          </p:nvCxnSpPr>
          <p:spPr>
            <a:xfrm>
              <a:off x="523245" y="5667096"/>
              <a:ext cx="61371" cy="164078"/>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171D886B-DD0B-5C4B-91EA-D0AEC7FB16F1}"/>
                </a:ext>
              </a:extLst>
            </p:cNvPr>
            <p:cNvCxnSpPr>
              <a:cxnSpLocks/>
            </p:cNvCxnSpPr>
            <p:nvPr/>
          </p:nvCxnSpPr>
          <p:spPr>
            <a:xfrm>
              <a:off x="523245" y="5667096"/>
              <a:ext cx="173798" cy="141593"/>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B213A106-E8B8-9A4D-BA97-207BEACAA2F8}"/>
              </a:ext>
            </a:extLst>
          </p:cNvPr>
          <p:cNvGrpSpPr/>
          <p:nvPr/>
        </p:nvGrpSpPr>
        <p:grpSpPr>
          <a:xfrm>
            <a:off x="633414" y="3615099"/>
            <a:ext cx="955964" cy="213114"/>
            <a:chOff x="132116" y="4091684"/>
            <a:chExt cx="955964" cy="213114"/>
          </a:xfrm>
        </p:grpSpPr>
        <p:cxnSp>
          <p:nvCxnSpPr>
            <p:cNvPr id="177" name="Straight Arrow Connector 176">
              <a:extLst>
                <a:ext uri="{FF2B5EF4-FFF2-40B4-BE49-F238E27FC236}">
                  <a16:creationId xmlns:a16="http://schemas.microsoft.com/office/drawing/2014/main" id="{B359E9F7-5F10-D04B-98F3-DDE3EA64AF0D}"/>
                </a:ext>
              </a:extLst>
            </p:cNvPr>
            <p:cNvCxnSpPr>
              <a:cxnSpLocks/>
              <a:endCxn id="9" idx="0"/>
            </p:cNvCxnSpPr>
            <p:nvPr/>
          </p:nvCxnSpPr>
          <p:spPr>
            <a:xfrm flipH="1">
              <a:off x="132116" y="4091684"/>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6682481-C1E6-3346-A756-ED46EA5FB9B1}"/>
                </a:ext>
              </a:extLst>
            </p:cNvPr>
            <p:cNvCxnSpPr>
              <a:cxnSpLocks/>
              <a:endCxn id="28" idx="0"/>
            </p:cNvCxnSpPr>
            <p:nvPr/>
          </p:nvCxnSpPr>
          <p:spPr>
            <a:xfrm flipH="1">
              <a:off x="450771" y="4091684"/>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676422F-80E4-A643-B105-64F6D5607034}"/>
                </a:ext>
              </a:extLst>
            </p:cNvPr>
            <p:cNvCxnSpPr>
              <a:cxnSpLocks/>
              <a:endCxn id="29" idx="0"/>
            </p:cNvCxnSpPr>
            <p:nvPr/>
          </p:nvCxnSpPr>
          <p:spPr>
            <a:xfrm>
              <a:off x="633414" y="4091684"/>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DBBF9134-06E5-DB46-B2A3-0BEFAAAE9B4C}"/>
                </a:ext>
              </a:extLst>
            </p:cNvPr>
            <p:cNvCxnSpPr>
              <a:cxnSpLocks/>
              <a:endCxn id="30" idx="0"/>
            </p:cNvCxnSpPr>
            <p:nvPr/>
          </p:nvCxnSpPr>
          <p:spPr>
            <a:xfrm>
              <a:off x="633414" y="4091684"/>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D3076B41-CBA4-744E-AB95-9F2DD62D87F9}"/>
              </a:ext>
            </a:extLst>
          </p:cNvPr>
          <p:cNvGrpSpPr/>
          <p:nvPr/>
        </p:nvGrpSpPr>
        <p:grpSpPr>
          <a:xfrm>
            <a:off x="2471394" y="3602246"/>
            <a:ext cx="955964" cy="213114"/>
            <a:chOff x="21947" y="5667096"/>
            <a:chExt cx="955964" cy="213114"/>
          </a:xfrm>
        </p:grpSpPr>
        <p:cxnSp>
          <p:nvCxnSpPr>
            <p:cNvPr id="186" name="Straight Arrow Connector 185">
              <a:extLst>
                <a:ext uri="{FF2B5EF4-FFF2-40B4-BE49-F238E27FC236}">
                  <a16:creationId xmlns:a16="http://schemas.microsoft.com/office/drawing/2014/main" id="{72FB02C5-63E1-654C-BFC4-0CF17E7E657C}"/>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72DC363A-E709-3A42-8CDE-6BCCF4067E92}"/>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B6EE2506-8F4F-AB46-9F0C-02C5FA0C9F50}"/>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48A140F3-CE1C-B344-B6D2-51B21D454915}"/>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489E2A42-FFBF-DC41-9A7F-FFEADC00B864}"/>
              </a:ext>
            </a:extLst>
          </p:cNvPr>
          <p:cNvGrpSpPr/>
          <p:nvPr/>
        </p:nvGrpSpPr>
        <p:grpSpPr>
          <a:xfrm>
            <a:off x="6204276" y="3611426"/>
            <a:ext cx="955964" cy="213114"/>
            <a:chOff x="21947" y="5667096"/>
            <a:chExt cx="955964" cy="213114"/>
          </a:xfrm>
        </p:grpSpPr>
        <p:cxnSp>
          <p:nvCxnSpPr>
            <p:cNvPr id="191" name="Straight Arrow Connector 190">
              <a:extLst>
                <a:ext uri="{FF2B5EF4-FFF2-40B4-BE49-F238E27FC236}">
                  <a16:creationId xmlns:a16="http://schemas.microsoft.com/office/drawing/2014/main" id="{D979F1A7-A598-E040-8B08-624D50399327}"/>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B43B905C-DE67-DC4C-81B9-E8CE7C9EAB2F}"/>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188F71C9-77BA-EF4B-98C5-F592CD130DDB}"/>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DE411866-172E-C74E-AAD1-B639BA69AE1E}"/>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sp>
        <p:nvSpPr>
          <p:cNvPr id="198" name="Rectangle 197">
            <a:extLst>
              <a:ext uri="{FF2B5EF4-FFF2-40B4-BE49-F238E27FC236}">
                <a16:creationId xmlns:a16="http://schemas.microsoft.com/office/drawing/2014/main" id="{B4B0519D-6C93-2540-BA6B-F9BFE617923E}"/>
              </a:ext>
            </a:extLst>
          </p:cNvPr>
          <p:cNvSpPr/>
          <p:nvPr/>
        </p:nvSpPr>
        <p:spPr>
          <a:xfrm>
            <a:off x="749147" y="5067759"/>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9" name="Rectangle 198">
            <a:extLst>
              <a:ext uri="{FF2B5EF4-FFF2-40B4-BE49-F238E27FC236}">
                <a16:creationId xmlns:a16="http://schemas.microsoft.com/office/drawing/2014/main" id="{231238DC-E94A-8742-BAAC-33BBFB0100DB}"/>
              </a:ext>
            </a:extLst>
          </p:cNvPr>
          <p:cNvSpPr/>
          <p:nvPr/>
        </p:nvSpPr>
        <p:spPr>
          <a:xfrm>
            <a:off x="1121887" y="5440499"/>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0" name="Rectangle 199">
            <a:extLst>
              <a:ext uri="{FF2B5EF4-FFF2-40B4-BE49-F238E27FC236}">
                <a16:creationId xmlns:a16="http://schemas.microsoft.com/office/drawing/2014/main" id="{7FA55377-5AF8-704F-9255-F8964F5379D1}"/>
              </a:ext>
            </a:extLst>
          </p:cNvPr>
          <p:cNvSpPr/>
          <p:nvPr/>
        </p:nvSpPr>
        <p:spPr>
          <a:xfrm>
            <a:off x="734461" y="4325959"/>
            <a:ext cx="257057" cy="2680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1" name="Rectangle 200">
            <a:extLst>
              <a:ext uri="{FF2B5EF4-FFF2-40B4-BE49-F238E27FC236}">
                <a16:creationId xmlns:a16="http://schemas.microsoft.com/office/drawing/2014/main" id="{B7D6A83D-EEE9-3A4F-BA42-A3865B09B61D}"/>
              </a:ext>
            </a:extLst>
          </p:cNvPr>
          <p:cNvSpPr/>
          <p:nvPr/>
        </p:nvSpPr>
        <p:spPr>
          <a:xfrm>
            <a:off x="2540956" y="5053254"/>
            <a:ext cx="385590" cy="39660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2" name="Rectangle 201">
            <a:extLst>
              <a:ext uri="{FF2B5EF4-FFF2-40B4-BE49-F238E27FC236}">
                <a16:creationId xmlns:a16="http://schemas.microsoft.com/office/drawing/2014/main" id="{DD9C09D6-F626-764E-89E0-E3C36252DDD5}"/>
              </a:ext>
            </a:extLst>
          </p:cNvPr>
          <p:cNvSpPr/>
          <p:nvPr/>
        </p:nvSpPr>
        <p:spPr>
          <a:xfrm>
            <a:off x="2565759" y="4320962"/>
            <a:ext cx="257057" cy="26807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3" name="Picture 202">
            <a:extLst>
              <a:ext uri="{FF2B5EF4-FFF2-40B4-BE49-F238E27FC236}">
                <a16:creationId xmlns:a16="http://schemas.microsoft.com/office/drawing/2014/main" id="{8951D9C1-718B-CB47-8632-4E735CFDAE6A}"/>
              </a:ext>
            </a:extLst>
          </p:cNvPr>
          <p:cNvPicPr>
            <a:picLocks noChangeAspect="1"/>
          </p:cNvPicPr>
          <p:nvPr/>
        </p:nvPicPr>
        <p:blipFill>
          <a:blip r:embed="rId4"/>
          <a:stretch>
            <a:fillRect/>
          </a:stretch>
        </p:blipFill>
        <p:spPr>
          <a:xfrm>
            <a:off x="5898385" y="4339085"/>
            <a:ext cx="1551188" cy="232911"/>
          </a:xfrm>
          <a:prstGeom prst="rect">
            <a:avLst/>
          </a:prstGeom>
        </p:spPr>
      </p:pic>
      <p:sp>
        <p:nvSpPr>
          <p:cNvPr id="204" name="Rectangle 203">
            <a:extLst>
              <a:ext uri="{FF2B5EF4-FFF2-40B4-BE49-F238E27FC236}">
                <a16:creationId xmlns:a16="http://schemas.microsoft.com/office/drawing/2014/main" id="{CB5D1B65-91DE-B043-9032-D09B677FCE8C}"/>
              </a:ext>
            </a:extLst>
          </p:cNvPr>
          <p:cNvSpPr/>
          <p:nvPr/>
        </p:nvSpPr>
        <p:spPr>
          <a:xfrm>
            <a:off x="974994" y="4335137"/>
            <a:ext cx="257057" cy="268075"/>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5" name="Rectangle 204">
            <a:extLst>
              <a:ext uri="{FF2B5EF4-FFF2-40B4-BE49-F238E27FC236}">
                <a16:creationId xmlns:a16="http://schemas.microsoft.com/office/drawing/2014/main" id="{6D011C8B-36C1-D549-926C-66BDA8765CA0}"/>
              </a:ext>
            </a:extLst>
          </p:cNvPr>
          <p:cNvSpPr/>
          <p:nvPr/>
        </p:nvSpPr>
        <p:spPr>
          <a:xfrm>
            <a:off x="752821" y="6151084"/>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6" name="Rectangle 205">
            <a:extLst>
              <a:ext uri="{FF2B5EF4-FFF2-40B4-BE49-F238E27FC236}">
                <a16:creationId xmlns:a16="http://schemas.microsoft.com/office/drawing/2014/main" id="{C0204677-E8AD-6A4C-A539-1E1EF6BC8404}"/>
              </a:ext>
            </a:extLst>
          </p:cNvPr>
          <p:cNvSpPr/>
          <p:nvPr/>
        </p:nvSpPr>
        <p:spPr>
          <a:xfrm>
            <a:off x="2546734" y="6149248"/>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7" name="Rectangle 206">
            <a:extLst>
              <a:ext uri="{FF2B5EF4-FFF2-40B4-BE49-F238E27FC236}">
                <a16:creationId xmlns:a16="http://schemas.microsoft.com/office/drawing/2014/main" id="{1E996E5A-1FC2-A049-B7DA-FE29A70A628B}"/>
              </a:ext>
            </a:extLst>
          </p:cNvPr>
          <p:cNvSpPr/>
          <p:nvPr/>
        </p:nvSpPr>
        <p:spPr>
          <a:xfrm>
            <a:off x="6301649" y="5794873"/>
            <a:ext cx="392933" cy="381918"/>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8" name="Rectangle 207">
            <a:extLst>
              <a:ext uri="{FF2B5EF4-FFF2-40B4-BE49-F238E27FC236}">
                <a16:creationId xmlns:a16="http://schemas.microsoft.com/office/drawing/2014/main" id="{B34D8A1F-DB41-3642-9B39-63B8D1EE81A8}"/>
              </a:ext>
            </a:extLst>
          </p:cNvPr>
          <p:cNvSpPr/>
          <p:nvPr/>
        </p:nvSpPr>
        <p:spPr>
          <a:xfrm>
            <a:off x="2829500" y="4316777"/>
            <a:ext cx="233190" cy="277257"/>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9" name="Rectangle 208">
            <a:extLst>
              <a:ext uri="{FF2B5EF4-FFF2-40B4-BE49-F238E27FC236}">
                <a16:creationId xmlns:a16="http://schemas.microsoft.com/office/drawing/2014/main" id="{5B4EC17F-A61D-C24A-970F-4BAD9D6A4A8A}"/>
              </a:ext>
            </a:extLst>
          </p:cNvPr>
          <p:cNvSpPr/>
          <p:nvPr/>
        </p:nvSpPr>
        <p:spPr>
          <a:xfrm>
            <a:off x="3055346" y="4322284"/>
            <a:ext cx="257057" cy="26807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0" name="Rectangle 209">
            <a:extLst>
              <a:ext uri="{FF2B5EF4-FFF2-40B4-BE49-F238E27FC236}">
                <a16:creationId xmlns:a16="http://schemas.microsoft.com/office/drawing/2014/main" id="{1D5C1444-1789-4E48-AC06-355959CFF9E1}"/>
              </a:ext>
            </a:extLst>
          </p:cNvPr>
          <p:cNvSpPr/>
          <p:nvPr/>
        </p:nvSpPr>
        <p:spPr>
          <a:xfrm>
            <a:off x="2921308" y="6149248"/>
            <a:ext cx="372735" cy="40578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1" name="Rectangle 210">
            <a:extLst>
              <a:ext uri="{FF2B5EF4-FFF2-40B4-BE49-F238E27FC236}">
                <a16:creationId xmlns:a16="http://schemas.microsoft.com/office/drawing/2014/main" id="{EFC557CB-4C66-9E43-B8B6-DF007C885B0F}"/>
              </a:ext>
            </a:extLst>
          </p:cNvPr>
          <p:cNvSpPr/>
          <p:nvPr/>
        </p:nvSpPr>
        <p:spPr>
          <a:xfrm>
            <a:off x="6676223" y="6158428"/>
            <a:ext cx="372735" cy="40578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2" name="Rectangle 211">
            <a:extLst>
              <a:ext uri="{FF2B5EF4-FFF2-40B4-BE49-F238E27FC236}">
                <a16:creationId xmlns:a16="http://schemas.microsoft.com/office/drawing/2014/main" id="{E349C025-5E6D-544D-AC55-1ECD7EB7496A}"/>
              </a:ext>
            </a:extLst>
          </p:cNvPr>
          <p:cNvSpPr/>
          <p:nvPr/>
        </p:nvSpPr>
        <p:spPr>
          <a:xfrm>
            <a:off x="6810261" y="4331465"/>
            <a:ext cx="257057" cy="26807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3" name="Rectangle 212">
            <a:extLst>
              <a:ext uri="{FF2B5EF4-FFF2-40B4-BE49-F238E27FC236}">
                <a16:creationId xmlns:a16="http://schemas.microsoft.com/office/drawing/2014/main" id="{51A9623E-DDFA-C441-8BB5-D058B5E42EF5}"/>
              </a:ext>
            </a:extLst>
          </p:cNvPr>
          <p:cNvSpPr/>
          <p:nvPr/>
        </p:nvSpPr>
        <p:spPr>
          <a:xfrm>
            <a:off x="6551366" y="4325958"/>
            <a:ext cx="233190" cy="277257"/>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0" name="Elbow Connector 39">
            <a:extLst>
              <a:ext uri="{FF2B5EF4-FFF2-40B4-BE49-F238E27FC236}">
                <a16:creationId xmlns:a16="http://schemas.microsoft.com/office/drawing/2014/main" id="{A5097511-8DED-8046-9160-CFE942DBE167}"/>
              </a:ext>
            </a:extLst>
          </p:cNvPr>
          <p:cNvCxnSpPr>
            <a:cxnSpLocks/>
            <a:stCxn id="153" idx="2"/>
            <a:endCxn id="204" idx="0"/>
          </p:cNvCxnSpPr>
          <p:nvPr/>
        </p:nvCxnSpPr>
        <p:spPr>
          <a:xfrm rot="5400000">
            <a:off x="3848992" y="1353559"/>
            <a:ext cx="236110" cy="5727047"/>
          </a:xfrm>
          <a:prstGeom prst="bentConnector3">
            <a:avLst>
              <a:gd name="adj1" fmla="val 3994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Elbow Connector 45">
            <a:extLst>
              <a:ext uri="{FF2B5EF4-FFF2-40B4-BE49-F238E27FC236}">
                <a16:creationId xmlns:a16="http://schemas.microsoft.com/office/drawing/2014/main" id="{357FD40B-0CB1-FF43-9611-18CAF0D5DF9D}"/>
              </a:ext>
            </a:extLst>
          </p:cNvPr>
          <p:cNvCxnSpPr>
            <a:stCxn id="154" idx="2"/>
            <a:endCxn id="209" idx="0"/>
          </p:cNvCxnSpPr>
          <p:nvPr/>
        </p:nvCxnSpPr>
        <p:spPr>
          <a:xfrm rot="5400000">
            <a:off x="5054922" y="2227981"/>
            <a:ext cx="223257" cy="3965349"/>
          </a:xfrm>
          <a:prstGeom prst="bentConnector3">
            <a:avLst>
              <a:gd name="adj1" fmla="val 64804"/>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BD86CCAF-3787-1E4D-8761-4616D299A791}"/>
              </a:ext>
            </a:extLst>
          </p:cNvPr>
          <p:cNvGrpSpPr/>
          <p:nvPr/>
        </p:nvGrpSpPr>
        <p:grpSpPr>
          <a:xfrm>
            <a:off x="2511847" y="4274544"/>
            <a:ext cx="297455" cy="385591"/>
            <a:chOff x="9265186" y="5199961"/>
            <a:chExt cx="308472" cy="363557"/>
          </a:xfrm>
        </p:grpSpPr>
        <p:cxnSp>
          <p:nvCxnSpPr>
            <p:cNvPr id="50" name="Straight Connector 49">
              <a:extLst>
                <a:ext uri="{FF2B5EF4-FFF2-40B4-BE49-F238E27FC236}">
                  <a16:creationId xmlns:a16="http://schemas.microsoft.com/office/drawing/2014/main" id="{1DF708F5-3328-7F47-8BAB-AC5C5CA86248}"/>
                </a:ext>
              </a:extLst>
            </p:cNvPr>
            <p:cNvCxnSpPr/>
            <p:nvPr/>
          </p:nvCxnSpPr>
          <p:spPr>
            <a:xfrm>
              <a:off x="9265186" y="5221995"/>
              <a:ext cx="297455" cy="30847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60214F9-9CE2-BE41-8520-AB2A33225808}"/>
                </a:ext>
              </a:extLst>
            </p:cNvPr>
            <p:cNvCxnSpPr/>
            <p:nvPr/>
          </p:nvCxnSpPr>
          <p:spPr>
            <a:xfrm flipH="1">
              <a:off x="9265186" y="5199961"/>
              <a:ext cx="308472" cy="36355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75" name="Group 174">
            <a:extLst>
              <a:ext uri="{FF2B5EF4-FFF2-40B4-BE49-F238E27FC236}">
                <a16:creationId xmlns:a16="http://schemas.microsoft.com/office/drawing/2014/main" id="{C5321095-4EA6-314C-8C3C-07B3FDC1485F}"/>
              </a:ext>
            </a:extLst>
          </p:cNvPr>
          <p:cNvGrpSpPr/>
          <p:nvPr/>
        </p:nvGrpSpPr>
        <p:grpSpPr>
          <a:xfrm>
            <a:off x="2774416" y="4283724"/>
            <a:ext cx="297455" cy="385591"/>
            <a:chOff x="9265186" y="5199961"/>
            <a:chExt cx="308472" cy="363557"/>
          </a:xfrm>
        </p:grpSpPr>
        <p:cxnSp>
          <p:nvCxnSpPr>
            <p:cNvPr id="181" name="Straight Connector 180">
              <a:extLst>
                <a:ext uri="{FF2B5EF4-FFF2-40B4-BE49-F238E27FC236}">
                  <a16:creationId xmlns:a16="http://schemas.microsoft.com/office/drawing/2014/main" id="{EBE9FAC8-55FE-5F47-806A-C092D07D2B5D}"/>
                </a:ext>
              </a:extLst>
            </p:cNvPr>
            <p:cNvCxnSpPr/>
            <p:nvPr/>
          </p:nvCxnSpPr>
          <p:spPr>
            <a:xfrm>
              <a:off x="9265186" y="5221995"/>
              <a:ext cx="297455" cy="308472"/>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89605333-E303-6744-8122-19F570A35EBF}"/>
                </a:ext>
              </a:extLst>
            </p:cNvPr>
            <p:cNvCxnSpPr/>
            <p:nvPr/>
          </p:nvCxnSpPr>
          <p:spPr>
            <a:xfrm flipH="1">
              <a:off x="9265186" y="5199961"/>
              <a:ext cx="308472" cy="363557"/>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83" name="Group 182">
            <a:extLst>
              <a:ext uri="{FF2B5EF4-FFF2-40B4-BE49-F238E27FC236}">
                <a16:creationId xmlns:a16="http://schemas.microsoft.com/office/drawing/2014/main" id="{213F6F26-C671-2445-A60C-2440DA7A81EB}"/>
              </a:ext>
            </a:extLst>
          </p:cNvPr>
          <p:cNvGrpSpPr/>
          <p:nvPr/>
        </p:nvGrpSpPr>
        <p:grpSpPr>
          <a:xfrm>
            <a:off x="6793736" y="4270871"/>
            <a:ext cx="297455" cy="385591"/>
            <a:chOff x="9265186" y="5199961"/>
            <a:chExt cx="308472" cy="363557"/>
          </a:xfrm>
        </p:grpSpPr>
        <p:cxnSp>
          <p:nvCxnSpPr>
            <p:cNvPr id="184" name="Straight Connector 183">
              <a:extLst>
                <a:ext uri="{FF2B5EF4-FFF2-40B4-BE49-F238E27FC236}">
                  <a16:creationId xmlns:a16="http://schemas.microsoft.com/office/drawing/2014/main" id="{6967127B-DF12-0641-9CD9-B3FAFB7AB03C}"/>
                </a:ext>
              </a:extLst>
            </p:cNvPr>
            <p:cNvCxnSpPr/>
            <p:nvPr/>
          </p:nvCxnSpPr>
          <p:spPr>
            <a:xfrm>
              <a:off x="9265186" y="5221995"/>
              <a:ext cx="297455" cy="30847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9EF0E9F-D220-DD48-B470-5136A2AEB87B}"/>
                </a:ext>
              </a:extLst>
            </p:cNvPr>
            <p:cNvCxnSpPr/>
            <p:nvPr/>
          </p:nvCxnSpPr>
          <p:spPr>
            <a:xfrm flipH="1">
              <a:off x="9265186" y="5199961"/>
              <a:ext cx="308472" cy="36355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BE89B2C0-B0B1-9840-9369-F52B439882B5}"/>
              </a:ext>
            </a:extLst>
          </p:cNvPr>
          <p:cNvGrpSpPr/>
          <p:nvPr/>
        </p:nvGrpSpPr>
        <p:grpSpPr>
          <a:xfrm>
            <a:off x="4378199" y="3929451"/>
            <a:ext cx="623459" cy="135772"/>
            <a:chOff x="4312098" y="4326059"/>
            <a:chExt cx="996381" cy="214411"/>
          </a:xfrm>
        </p:grpSpPr>
        <p:sp>
          <p:nvSpPr>
            <p:cNvPr id="218" name="Oval 217">
              <a:extLst>
                <a:ext uri="{FF2B5EF4-FFF2-40B4-BE49-F238E27FC236}">
                  <a16:creationId xmlns:a16="http://schemas.microsoft.com/office/drawing/2014/main" id="{439EBE17-A00E-514A-810D-4B55ABC7A4A1}"/>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9" name="Oval 218">
              <a:extLst>
                <a:ext uri="{FF2B5EF4-FFF2-40B4-BE49-F238E27FC236}">
                  <a16:creationId xmlns:a16="http://schemas.microsoft.com/office/drawing/2014/main" id="{01F8F482-4C11-184E-BCCE-B81BF88ECEC1}"/>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0" name="Oval 219">
              <a:extLst>
                <a:ext uri="{FF2B5EF4-FFF2-40B4-BE49-F238E27FC236}">
                  <a16:creationId xmlns:a16="http://schemas.microsoft.com/office/drawing/2014/main" id="{69E90F07-1D96-7443-81FE-8773EEF21FB8}"/>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11200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Picture 213">
            <a:extLst>
              <a:ext uri="{FF2B5EF4-FFF2-40B4-BE49-F238E27FC236}">
                <a16:creationId xmlns:a16="http://schemas.microsoft.com/office/drawing/2014/main" id="{FBF67BB3-D7D0-3147-97FF-7A0192457452}"/>
              </a:ext>
            </a:extLst>
          </p:cNvPr>
          <p:cNvPicPr>
            <a:picLocks noChangeAspect="1"/>
          </p:cNvPicPr>
          <p:nvPr/>
        </p:nvPicPr>
        <p:blipFill>
          <a:blip r:embed="rId2"/>
          <a:stretch>
            <a:fillRect/>
          </a:stretch>
        </p:blipFill>
        <p:spPr>
          <a:xfrm>
            <a:off x="337085" y="4348371"/>
            <a:ext cx="1524766" cy="230893"/>
          </a:xfrm>
          <a:prstGeom prst="rect">
            <a:avLst/>
          </a:prstGeom>
        </p:spPr>
      </p:pic>
      <p:sp>
        <p:nvSpPr>
          <p:cNvPr id="2" name="Title 1"/>
          <p:cNvSpPr>
            <a:spLocks noGrp="1"/>
          </p:cNvSpPr>
          <p:nvPr>
            <p:ph type="title"/>
          </p:nvPr>
        </p:nvSpPr>
        <p:spPr/>
        <p:txBody>
          <a:bodyPr/>
          <a:lstStyle/>
          <a:p>
            <a:r>
              <a:rPr lang="en-US" noProof="0" dirty="0"/>
              <a:t>Time-varying Voxel Grid - construction</a:t>
            </a:r>
          </a:p>
        </p:txBody>
      </p:sp>
      <p:graphicFrame>
        <p:nvGraphicFramePr>
          <p:cNvPr id="6" name="Content Placeholder 5"/>
          <p:cNvGraphicFramePr>
            <a:graphicFrameLocks noGrp="1"/>
          </p:cNvGraphicFramePr>
          <p:nvPr>
            <p:ph idx="1"/>
            <p:extLst/>
          </p:nvPr>
        </p:nvGraphicFramePr>
        <p:xfrm>
          <a:off x="407958"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dirty="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34</a:t>
            </a:fld>
            <a:endParaRPr lang="sv-SE"/>
          </a:p>
        </p:txBody>
      </p:sp>
      <p:graphicFrame>
        <p:nvGraphicFramePr>
          <p:cNvPr id="10" name="Content Placeholder 5"/>
          <p:cNvGraphicFramePr>
            <a:graphicFrameLocks noGrp="1"/>
          </p:cNvGraphicFramePr>
          <p:nvPr>
            <p:ph idx="1"/>
            <p:extLst/>
          </p:nvPr>
        </p:nvGraphicFramePr>
        <p:xfrm>
          <a:off x="2195881"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dirty="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4" name="Content Placeholder 5"/>
          <p:cNvGraphicFramePr>
            <a:graphicFrameLocks noGrp="1"/>
          </p:cNvGraphicFramePr>
          <p:nvPr>
            <p:ph idx="1"/>
            <p:extLst/>
          </p:nvPr>
        </p:nvGraphicFramePr>
        <p:xfrm>
          <a:off x="5962053" y="5080266"/>
          <a:ext cx="1440000" cy="144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0"/>
                    </a:ext>
                  </a:extLst>
                </a:gridCol>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gridCol w="180000">
                  <a:extLst>
                    <a:ext uri="{9D8B030D-6E8A-4147-A177-3AD203B41FA5}">
                      <a16:colId xmlns:a16="http://schemas.microsoft.com/office/drawing/2014/main" val="20003"/>
                    </a:ext>
                  </a:extLst>
                </a:gridCol>
                <a:gridCol w="180000">
                  <a:extLst>
                    <a:ext uri="{9D8B030D-6E8A-4147-A177-3AD203B41FA5}">
                      <a16:colId xmlns:a16="http://schemas.microsoft.com/office/drawing/2014/main" val="20004"/>
                    </a:ext>
                  </a:extLst>
                </a:gridCol>
                <a:gridCol w="180000">
                  <a:extLst>
                    <a:ext uri="{9D8B030D-6E8A-4147-A177-3AD203B41FA5}">
                      <a16:colId xmlns:a16="http://schemas.microsoft.com/office/drawing/2014/main" val="20005"/>
                    </a:ext>
                  </a:extLst>
                </a:gridCol>
                <a:gridCol w="180000">
                  <a:extLst>
                    <a:ext uri="{9D8B030D-6E8A-4147-A177-3AD203B41FA5}">
                      <a16:colId xmlns:a16="http://schemas.microsoft.com/office/drawing/2014/main" val="20006"/>
                    </a:ext>
                  </a:extLst>
                </a:gridCol>
                <a:gridCol w="180000">
                  <a:extLst>
                    <a:ext uri="{9D8B030D-6E8A-4147-A177-3AD203B41FA5}">
                      <a16:colId xmlns:a16="http://schemas.microsoft.com/office/drawing/2014/main" val="20007"/>
                    </a:ext>
                  </a:extLst>
                </a:gridCol>
              </a:tblGrid>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0"/>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1"/>
                  </a:ext>
                </a:extLst>
              </a:tr>
              <a:tr h="180000">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2"/>
                  </a:ext>
                </a:extLst>
              </a:tr>
              <a:tr h="180000">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3"/>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extLst>
                  <a:ext uri="{0D108BD9-81ED-4DB2-BD59-A6C34878D82A}">
                    <a16:rowId xmlns:a16="http://schemas.microsoft.com/office/drawing/2014/main" val="10004"/>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extLst>
                  <a:ext uri="{0D108BD9-81ED-4DB2-BD59-A6C34878D82A}">
                    <a16:rowId xmlns:a16="http://schemas.microsoft.com/office/drawing/2014/main" val="10005"/>
                  </a:ext>
                </a:extLst>
              </a:tr>
              <a:tr h="180000">
                <a:tc>
                  <a:txBody>
                    <a:bodyPr/>
                    <a:lstStyle/>
                    <a:p>
                      <a:endParaRPr lang="sv-SE" sz="100"/>
                    </a:p>
                  </a:txBody>
                  <a:tcPr marL="0" marR="0" marT="0" marB="0"/>
                </a:tc>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a:p>
                  </a:txBody>
                  <a:tcPr marL="0" marR="0" marT="0" marB="0">
                    <a:solidFill>
                      <a:schemeClr val="accent1"/>
                    </a:solidFill>
                  </a:tcPr>
                </a:tc>
                <a:tc>
                  <a:txBody>
                    <a:bodyPr/>
                    <a:lstStyle/>
                    <a:p>
                      <a:endParaRPr lang="sv-SE" sz="100"/>
                    </a:p>
                  </a:txBody>
                  <a:tcPr marL="0" marR="0" marT="0" marB="0">
                    <a:solidFill>
                      <a:schemeClr val="accent1"/>
                    </a:solidFill>
                  </a:tcPr>
                </a:tc>
                <a:tc>
                  <a:txBody>
                    <a:bodyPr/>
                    <a:lstStyle/>
                    <a:p>
                      <a:endParaRPr lang="sv-SE" sz="100"/>
                    </a:p>
                  </a:txBody>
                  <a:tcPr marL="0" marR="0" marT="0" marB="0"/>
                </a:tc>
                <a:tc>
                  <a:txBody>
                    <a:bodyPr/>
                    <a:lstStyle/>
                    <a:p>
                      <a:endParaRPr lang="sv-SE" sz="100"/>
                    </a:p>
                  </a:txBody>
                  <a:tcPr marL="0" marR="0" marT="0" marB="0"/>
                </a:tc>
                <a:extLst>
                  <a:ext uri="{0D108BD9-81ED-4DB2-BD59-A6C34878D82A}">
                    <a16:rowId xmlns:a16="http://schemas.microsoft.com/office/drawing/2014/main" val="10006"/>
                  </a:ext>
                </a:extLst>
              </a:tr>
              <a:tr h="180000">
                <a:tc>
                  <a:txBody>
                    <a:bodyPr/>
                    <a:lstStyle/>
                    <a:p>
                      <a:endParaRPr lang="sv-SE" sz="10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dirty="0"/>
                    </a:p>
                  </a:txBody>
                  <a:tcPr marL="0" marR="0" marT="0" marB="0"/>
                </a:tc>
                <a:tc>
                  <a:txBody>
                    <a:bodyPr/>
                    <a:lstStyle/>
                    <a:p>
                      <a:endParaRPr lang="sv-SE" sz="100"/>
                    </a:p>
                  </a:txBody>
                  <a:tcPr marL="0" marR="0" marT="0" marB="0">
                    <a:noFill/>
                  </a:tcPr>
                </a:tc>
                <a:tc>
                  <a:txBody>
                    <a:bodyPr/>
                    <a:lstStyle/>
                    <a:p>
                      <a:endParaRPr lang="sv-SE" sz="100"/>
                    </a:p>
                  </a:txBody>
                  <a:tcPr marL="0" marR="0" marT="0" marB="0">
                    <a:noFill/>
                  </a:tcPr>
                </a:tc>
                <a:tc>
                  <a:txBody>
                    <a:bodyPr/>
                    <a:lstStyle/>
                    <a:p>
                      <a:endParaRPr lang="sv-SE" sz="100"/>
                    </a:p>
                  </a:txBody>
                  <a:tcPr marL="0" marR="0" marT="0" marB="0"/>
                </a:tc>
                <a:tc>
                  <a:txBody>
                    <a:bodyPr/>
                    <a:lstStyle/>
                    <a:p>
                      <a:endParaRPr lang="sv-SE" sz="100" dirty="0"/>
                    </a:p>
                  </a:txBody>
                  <a:tcPr marL="0" marR="0" marT="0" marB="0"/>
                </a:tc>
                <a:extLst>
                  <a:ext uri="{0D108BD9-81ED-4DB2-BD59-A6C34878D82A}">
                    <a16:rowId xmlns:a16="http://schemas.microsoft.com/office/drawing/2014/main" val="10007"/>
                  </a:ext>
                </a:extLst>
              </a:tr>
            </a:tbl>
          </a:graphicData>
        </a:graphic>
      </p:graphicFrame>
      <p:graphicFrame>
        <p:nvGraphicFramePr>
          <p:cNvPr id="15" name="Table 14"/>
          <p:cNvGraphicFramePr>
            <a:graphicFrameLocks noGrp="1"/>
          </p:cNvGraphicFramePr>
          <p:nvPr>
            <p:extLst/>
          </p:nvPr>
        </p:nvGraphicFramePr>
        <p:xfrm>
          <a:off x="3036058" y="1507761"/>
          <a:ext cx="2436380" cy="513782"/>
        </p:xfrm>
        <a:graphic>
          <a:graphicData uri="http://schemas.openxmlformats.org/drawingml/2006/table">
            <a:tbl>
              <a:tblPr firstRow="1" bandRow="1">
                <a:tableStyleId>{5940675A-B579-460E-94D1-54222C63F5DA}</a:tableStyleId>
              </a:tblPr>
              <a:tblGrid>
                <a:gridCol w="487276">
                  <a:extLst>
                    <a:ext uri="{9D8B030D-6E8A-4147-A177-3AD203B41FA5}">
                      <a16:colId xmlns:a16="http://schemas.microsoft.com/office/drawing/2014/main" val="20000"/>
                    </a:ext>
                  </a:extLst>
                </a:gridCol>
                <a:gridCol w="487276">
                  <a:extLst>
                    <a:ext uri="{9D8B030D-6E8A-4147-A177-3AD203B41FA5}">
                      <a16:colId xmlns:a16="http://schemas.microsoft.com/office/drawing/2014/main" val="20001"/>
                    </a:ext>
                  </a:extLst>
                </a:gridCol>
                <a:gridCol w="974552">
                  <a:extLst>
                    <a:ext uri="{9D8B030D-6E8A-4147-A177-3AD203B41FA5}">
                      <a16:colId xmlns:a16="http://schemas.microsoft.com/office/drawing/2014/main" val="20002"/>
                    </a:ext>
                  </a:extLst>
                </a:gridCol>
                <a:gridCol w="487276">
                  <a:extLst>
                    <a:ext uri="{9D8B030D-6E8A-4147-A177-3AD203B41FA5}">
                      <a16:colId xmlns:a16="http://schemas.microsoft.com/office/drawing/2014/main" val="20003"/>
                    </a:ext>
                  </a:extLst>
                </a:gridCol>
              </a:tblGrid>
              <a:tr h="513782">
                <a:tc>
                  <a:txBody>
                    <a:bodyPr/>
                    <a:lstStyle/>
                    <a:p>
                      <a:endParaRPr lang="sv-SE"/>
                    </a:p>
                  </a:txBody>
                  <a:tcPr/>
                </a:tc>
                <a:tc>
                  <a:txBody>
                    <a:bodyPr/>
                    <a:lstStyle/>
                    <a:p>
                      <a:endParaRPr lang="sv-SE" dirty="0"/>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0000"/>
                  </a:ext>
                </a:extLst>
              </a:tr>
            </a:tbl>
          </a:graphicData>
        </a:graphic>
      </p:graphicFrame>
      <p:sp>
        <p:nvSpPr>
          <p:cNvPr id="18" name="Freeform 17"/>
          <p:cNvSpPr/>
          <p:nvPr/>
        </p:nvSpPr>
        <p:spPr>
          <a:xfrm>
            <a:off x="1140076" y="2024292"/>
            <a:ext cx="2156723" cy="1563940"/>
          </a:xfrm>
          <a:custGeom>
            <a:avLst/>
            <a:gdLst>
              <a:gd name="connsiteX0" fmla="*/ 2156723 w 2156723"/>
              <a:gd name="connsiteY0" fmla="*/ 0 h 1563940"/>
              <a:gd name="connsiteX1" fmla="*/ 2156723 w 2156723"/>
              <a:gd name="connsiteY1" fmla="*/ 0 h 1563940"/>
              <a:gd name="connsiteX2" fmla="*/ 2156723 w 2156723"/>
              <a:gd name="connsiteY2" fmla="*/ 56756 h 1563940"/>
              <a:gd name="connsiteX3" fmla="*/ 2156723 w 2156723"/>
              <a:gd name="connsiteY3" fmla="*/ 472966 h 1563940"/>
              <a:gd name="connsiteX4" fmla="*/ 0 w 2156723"/>
              <a:gd name="connsiteY4" fmla="*/ 472966 h 1563940"/>
              <a:gd name="connsiteX5" fmla="*/ 0 w 2156723"/>
              <a:gd name="connsiteY5" fmla="*/ 1563940 h 156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6723" h="1563940">
                <a:moveTo>
                  <a:pt x="2156723" y="0"/>
                </a:moveTo>
                <a:lnTo>
                  <a:pt x="2156723" y="0"/>
                </a:lnTo>
                <a:lnTo>
                  <a:pt x="2156723" y="56756"/>
                </a:lnTo>
                <a:lnTo>
                  <a:pt x="2156723" y="472966"/>
                </a:lnTo>
                <a:lnTo>
                  <a:pt x="0" y="472966"/>
                </a:lnTo>
                <a:lnTo>
                  <a:pt x="0" y="1563940"/>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18"/>
          <p:cNvSpPr/>
          <p:nvPr/>
        </p:nvSpPr>
        <p:spPr>
          <a:xfrm>
            <a:off x="2975181" y="2030600"/>
            <a:ext cx="794582" cy="1557633"/>
          </a:xfrm>
          <a:custGeom>
            <a:avLst/>
            <a:gdLst>
              <a:gd name="connsiteX0" fmla="*/ 794582 w 794582"/>
              <a:gd name="connsiteY0" fmla="*/ 0 h 1557633"/>
              <a:gd name="connsiteX1" fmla="*/ 794582 w 794582"/>
              <a:gd name="connsiteY1" fmla="*/ 693682 h 1557633"/>
              <a:gd name="connsiteX2" fmla="*/ 0 w 794582"/>
              <a:gd name="connsiteY2" fmla="*/ 693682 h 1557633"/>
              <a:gd name="connsiteX3" fmla="*/ 0 w 794582"/>
              <a:gd name="connsiteY3" fmla="*/ 1557633 h 1557633"/>
            </a:gdLst>
            <a:ahLst/>
            <a:cxnLst>
              <a:cxn ang="0">
                <a:pos x="connsiteX0" y="connsiteY0"/>
              </a:cxn>
              <a:cxn ang="0">
                <a:pos x="connsiteX1" y="connsiteY1"/>
              </a:cxn>
              <a:cxn ang="0">
                <a:pos x="connsiteX2" y="connsiteY2"/>
              </a:cxn>
              <a:cxn ang="0">
                <a:pos x="connsiteX3" y="connsiteY3"/>
              </a:cxn>
            </a:cxnLst>
            <a:rect l="l" t="t" r="r" b="b"/>
            <a:pathLst>
              <a:path w="794582" h="1557633">
                <a:moveTo>
                  <a:pt x="794582" y="0"/>
                </a:moveTo>
                <a:lnTo>
                  <a:pt x="794582" y="693682"/>
                </a:lnTo>
                <a:lnTo>
                  <a:pt x="0" y="693682"/>
                </a:lnTo>
                <a:lnTo>
                  <a:pt x="0" y="1557633"/>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19"/>
          <p:cNvSpPr/>
          <p:nvPr/>
        </p:nvSpPr>
        <p:spPr>
          <a:xfrm>
            <a:off x="5226498" y="2017986"/>
            <a:ext cx="1488265" cy="1589164"/>
          </a:xfrm>
          <a:custGeom>
            <a:avLst/>
            <a:gdLst>
              <a:gd name="connsiteX0" fmla="*/ 0 w 1488265"/>
              <a:gd name="connsiteY0" fmla="*/ 0 h 1589164"/>
              <a:gd name="connsiteX1" fmla="*/ 0 w 1488265"/>
              <a:gd name="connsiteY1" fmla="*/ 605396 h 1589164"/>
              <a:gd name="connsiteX2" fmla="*/ 1488265 w 1488265"/>
              <a:gd name="connsiteY2" fmla="*/ 605396 h 1589164"/>
              <a:gd name="connsiteX3" fmla="*/ 1488265 w 1488265"/>
              <a:gd name="connsiteY3" fmla="*/ 1519796 h 1589164"/>
              <a:gd name="connsiteX4" fmla="*/ 1488265 w 1488265"/>
              <a:gd name="connsiteY4" fmla="*/ 1589164 h 1589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65" h="1589164">
                <a:moveTo>
                  <a:pt x="0" y="0"/>
                </a:moveTo>
                <a:lnTo>
                  <a:pt x="0" y="605396"/>
                </a:lnTo>
                <a:lnTo>
                  <a:pt x="1488265" y="605396"/>
                </a:lnTo>
                <a:lnTo>
                  <a:pt x="1488265" y="1519796"/>
                </a:lnTo>
                <a:lnTo>
                  <a:pt x="1488265" y="1589164"/>
                </a:lnTo>
              </a:path>
            </a:pathLst>
          </a:custGeom>
          <a:noFill/>
          <a:ln>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20"/>
          <p:cNvSpPr/>
          <p:nvPr/>
        </p:nvSpPr>
        <p:spPr>
          <a:xfrm>
            <a:off x="4204891"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21"/>
          <p:cNvSpPr/>
          <p:nvPr/>
        </p:nvSpPr>
        <p:spPr>
          <a:xfrm>
            <a:off x="4419303"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22"/>
          <p:cNvSpPr/>
          <p:nvPr/>
        </p:nvSpPr>
        <p:spPr>
          <a:xfrm>
            <a:off x="4649479" y="1693622"/>
            <a:ext cx="107206" cy="1099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Box 23"/>
          <p:cNvSpPr txBox="1"/>
          <p:nvPr/>
        </p:nvSpPr>
        <p:spPr>
          <a:xfrm>
            <a:off x="1089625" y="2150417"/>
            <a:ext cx="800888" cy="369332"/>
          </a:xfrm>
          <a:prstGeom prst="rect">
            <a:avLst/>
          </a:prstGeom>
          <a:noFill/>
        </p:spPr>
        <p:txBody>
          <a:bodyPr wrap="square" rtlCol="0">
            <a:spAutoFit/>
          </a:bodyPr>
          <a:lstStyle/>
          <a:p>
            <a:endParaRPr lang="sv-SE"/>
          </a:p>
        </p:txBody>
      </p:sp>
      <p:sp>
        <p:nvSpPr>
          <p:cNvPr id="25" name="TextBox 24"/>
          <p:cNvSpPr txBox="1"/>
          <p:nvPr/>
        </p:nvSpPr>
        <p:spPr>
          <a:xfrm>
            <a:off x="831071" y="1948618"/>
            <a:ext cx="1658532" cy="369332"/>
          </a:xfrm>
          <a:prstGeom prst="rect">
            <a:avLst/>
          </a:prstGeom>
          <a:noFill/>
        </p:spPr>
        <p:txBody>
          <a:bodyPr wrap="square" rtlCol="0">
            <a:spAutoFit/>
          </a:bodyPr>
          <a:lstStyle/>
          <a:p>
            <a:r>
              <a:rPr lang="sv-SE" err="1"/>
              <a:t>Frame</a:t>
            </a:r>
            <a:r>
              <a:rPr lang="sv-SE"/>
              <a:t> 0</a:t>
            </a:r>
          </a:p>
        </p:txBody>
      </p:sp>
      <p:sp>
        <p:nvSpPr>
          <p:cNvPr id="26" name="TextBox 25"/>
          <p:cNvSpPr txBox="1"/>
          <p:nvPr/>
        </p:nvSpPr>
        <p:spPr>
          <a:xfrm>
            <a:off x="2016638" y="2774731"/>
            <a:ext cx="1658532" cy="369332"/>
          </a:xfrm>
          <a:prstGeom prst="rect">
            <a:avLst/>
          </a:prstGeom>
          <a:noFill/>
        </p:spPr>
        <p:txBody>
          <a:bodyPr wrap="square" rtlCol="0">
            <a:spAutoFit/>
          </a:bodyPr>
          <a:lstStyle/>
          <a:p>
            <a:r>
              <a:rPr lang="sv-SE" err="1"/>
              <a:t>Frame</a:t>
            </a:r>
            <a:r>
              <a:rPr lang="sv-SE"/>
              <a:t> 1</a:t>
            </a:r>
          </a:p>
        </p:txBody>
      </p:sp>
      <p:sp>
        <p:nvSpPr>
          <p:cNvPr id="27" name="TextBox 26"/>
          <p:cNvSpPr txBox="1"/>
          <p:nvPr/>
        </p:nvSpPr>
        <p:spPr>
          <a:xfrm>
            <a:off x="6714762" y="2150417"/>
            <a:ext cx="1658532" cy="369332"/>
          </a:xfrm>
          <a:prstGeom prst="rect">
            <a:avLst/>
          </a:prstGeom>
          <a:noFill/>
        </p:spPr>
        <p:txBody>
          <a:bodyPr wrap="square" rtlCol="0">
            <a:spAutoFit/>
          </a:bodyPr>
          <a:lstStyle/>
          <a:p>
            <a:r>
              <a:rPr lang="sv-SE" err="1"/>
              <a:t>Frame</a:t>
            </a:r>
            <a:r>
              <a:rPr lang="sv-SE"/>
              <a:t> N</a:t>
            </a:r>
          </a:p>
        </p:txBody>
      </p:sp>
      <p:sp>
        <p:nvSpPr>
          <p:cNvPr id="3" name="TextBox 2">
            <a:extLst>
              <a:ext uri="{FF2B5EF4-FFF2-40B4-BE49-F238E27FC236}">
                <a16:creationId xmlns:a16="http://schemas.microsoft.com/office/drawing/2014/main" id="{4F25CFE5-56CC-DD4A-8FCA-010F127F46A2}"/>
              </a:ext>
            </a:extLst>
          </p:cNvPr>
          <p:cNvSpPr txBox="1"/>
          <p:nvPr/>
        </p:nvSpPr>
        <p:spPr>
          <a:xfrm>
            <a:off x="1410350" y="1534333"/>
            <a:ext cx="1596325" cy="464948"/>
          </a:xfrm>
          <a:prstGeom prst="rect">
            <a:avLst/>
          </a:prstGeom>
        </p:spPr>
        <p:txBody>
          <a:bodyPr vert="horz" wrap="none" lIns="91440" tIns="45720" rIns="91440" bIns="45720" rtlCol="0" anchor="t">
            <a:normAutofit/>
          </a:bodyPr>
          <a:lstStyle/>
          <a:p>
            <a:r>
              <a:rPr lang="sv-SE" dirty="0"/>
              <a:t>DAG </a:t>
            </a:r>
            <a:r>
              <a:rPr lang="sv-SE" dirty="0" err="1"/>
              <a:t>top</a:t>
            </a:r>
            <a:r>
              <a:rPr lang="sv-SE" dirty="0"/>
              <a:t> </a:t>
            </a:r>
            <a:r>
              <a:rPr lang="sv-SE" dirty="0" err="1"/>
              <a:t>level</a:t>
            </a:r>
            <a:r>
              <a:rPr lang="sv-SE" dirty="0"/>
              <a:t>:</a:t>
            </a:r>
          </a:p>
        </p:txBody>
      </p:sp>
      <p:sp>
        <p:nvSpPr>
          <p:cNvPr id="7" name="TextBox 6">
            <a:extLst>
              <a:ext uri="{FF2B5EF4-FFF2-40B4-BE49-F238E27FC236}">
                <a16:creationId xmlns:a16="http://schemas.microsoft.com/office/drawing/2014/main" id="{C527F98F-A6AA-DE40-A3B7-5C3686DEC624}"/>
              </a:ext>
            </a:extLst>
          </p:cNvPr>
          <p:cNvSpPr txBox="1"/>
          <p:nvPr/>
        </p:nvSpPr>
        <p:spPr>
          <a:xfrm>
            <a:off x="7945464" y="1642820"/>
            <a:ext cx="4246536" cy="3456122"/>
          </a:xfrm>
          <a:prstGeom prst="rect">
            <a:avLst/>
          </a:prstGeom>
        </p:spPr>
        <p:txBody>
          <a:bodyPr vert="horz" wrap="square" lIns="91440" tIns="45720" rIns="91440" bIns="45720" rtlCol="0" anchor="t">
            <a:normAutofit/>
          </a:bodyPr>
          <a:lstStyle/>
          <a:p>
            <a:endParaRPr lang="sv-SE" dirty="0">
              <a:solidFill>
                <a:schemeClr val="tx1">
                  <a:lumMod val="40000"/>
                  <a:lumOff val="60000"/>
                </a:schemeClr>
              </a:solidFill>
            </a:endParaRPr>
          </a:p>
        </p:txBody>
      </p:sp>
      <p:sp>
        <p:nvSpPr>
          <p:cNvPr id="8" name="TextBox 7">
            <a:extLst>
              <a:ext uri="{FF2B5EF4-FFF2-40B4-BE49-F238E27FC236}">
                <a16:creationId xmlns:a16="http://schemas.microsoft.com/office/drawing/2014/main" id="{0CB6F1A8-A008-5D45-9124-596BB9B22B37}"/>
              </a:ext>
            </a:extLst>
          </p:cNvPr>
          <p:cNvSpPr txBox="1"/>
          <p:nvPr/>
        </p:nvSpPr>
        <p:spPr>
          <a:xfrm>
            <a:off x="7821976" y="1673817"/>
            <a:ext cx="4370024" cy="3425125"/>
          </a:xfrm>
          <a:prstGeom prst="rect">
            <a:avLst/>
          </a:prstGeom>
        </p:spPr>
        <p:txBody>
          <a:bodyPr vert="horz" wrap="square" lIns="91440" tIns="45720" rIns="91440" bIns="45720" rtlCol="0" anchor="t">
            <a:normAutofit/>
          </a:bodyPr>
          <a:lstStyle/>
          <a:p>
            <a:pPr>
              <a:lnSpc>
                <a:spcPct val="150000"/>
              </a:lnSpc>
            </a:pPr>
            <a:r>
              <a:rPr lang="sv-SE" dirty="0" err="1"/>
              <a:t>Root</a:t>
            </a:r>
            <a:r>
              <a:rPr lang="sv-SE" dirty="0"/>
              <a:t> is a </a:t>
            </a:r>
            <a:r>
              <a:rPr lang="sv-SE" dirty="0" err="1"/>
              <a:t>vector</a:t>
            </a:r>
            <a:r>
              <a:rPr lang="sv-SE" dirty="0"/>
              <a:t> </a:t>
            </a:r>
            <a:r>
              <a:rPr lang="sv-SE" dirty="0" err="1"/>
              <a:t>of</a:t>
            </a:r>
            <a:r>
              <a:rPr lang="sv-SE" dirty="0"/>
              <a:t> </a:t>
            </a:r>
            <a:r>
              <a:rPr lang="sv-SE" dirty="0" err="1"/>
              <a:t>one</a:t>
            </a:r>
            <a:r>
              <a:rPr lang="sv-SE" dirty="0"/>
              <a:t> DAG per </a:t>
            </a:r>
            <a:r>
              <a:rPr lang="sv-SE" dirty="0" err="1"/>
              <a:t>frame</a:t>
            </a:r>
            <a:endParaRPr lang="sv-SE" dirty="0"/>
          </a:p>
          <a:p>
            <a:pPr marL="342900" indent="-342900">
              <a:lnSpc>
                <a:spcPct val="150000"/>
              </a:lnSpc>
              <a:buFont typeface="+mj-lt"/>
              <a:buAutoNum type="arabicPeriod"/>
            </a:pPr>
            <a:r>
              <a:rPr lang="sv-SE" dirty="0" err="1"/>
              <a:t>Convert</a:t>
            </a:r>
            <a:r>
              <a:rPr lang="sv-SE" dirty="0"/>
              <a:t> </a:t>
            </a:r>
            <a:r>
              <a:rPr lang="sv-SE" dirty="0" err="1"/>
              <a:t>each</a:t>
            </a:r>
            <a:r>
              <a:rPr lang="sv-SE" dirty="0"/>
              <a:t> </a:t>
            </a:r>
            <a:r>
              <a:rPr lang="sv-SE" dirty="0" err="1"/>
              <a:t>frame</a:t>
            </a:r>
            <a:r>
              <a:rPr lang="sv-SE" dirty="0"/>
              <a:t> to a DAG</a:t>
            </a:r>
          </a:p>
          <a:p>
            <a:pPr marL="342900" indent="-342900">
              <a:lnSpc>
                <a:spcPct val="150000"/>
              </a:lnSpc>
              <a:buFont typeface="+mj-lt"/>
              <a:buAutoNum type="arabicPeriod"/>
            </a:pPr>
            <a:r>
              <a:rPr lang="sv-SE" b="1" dirty="0" err="1"/>
              <a:t>Merge</a:t>
            </a:r>
            <a:r>
              <a:rPr lang="sv-SE" b="1" dirty="0"/>
              <a:t> </a:t>
            </a:r>
            <a:r>
              <a:rPr lang="sv-SE" b="1" dirty="0" err="1"/>
              <a:t>equal</a:t>
            </a:r>
            <a:r>
              <a:rPr lang="sv-SE" b="1" dirty="0"/>
              <a:t> </a:t>
            </a:r>
            <a:r>
              <a:rPr lang="sv-SE" b="1" dirty="0" err="1"/>
              <a:t>nodes</a:t>
            </a:r>
            <a:r>
              <a:rPr lang="sv-SE" b="1" dirty="0"/>
              <a:t>, </a:t>
            </a:r>
            <a:r>
              <a:rPr lang="sv-SE" b="1" dirty="0" err="1"/>
              <a:t>bottom-up</a:t>
            </a:r>
            <a:endParaRPr lang="sv-SE" b="1" dirty="0"/>
          </a:p>
          <a:p>
            <a:pPr>
              <a:lnSpc>
                <a:spcPct val="150000"/>
              </a:lnSpc>
            </a:pPr>
            <a:r>
              <a:rPr lang="sv-SE" dirty="0" err="1"/>
              <a:t>Done</a:t>
            </a:r>
            <a:r>
              <a:rPr lang="sv-SE" dirty="0"/>
              <a:t>!</a:t>
            </a:r>
          </a:p>
        </p:txBody>
      </p:sp>
      <p:sp>
        <p:nvSpPr>
          <p:cNvPr id="9" name="Rectangle 8">
            <a:extLst>
              <a:ext uri="{FF2B5EF4-FFF2-40B4-BE49-F238E27FC236}">
                <a16:creationId xmlns:a16="http://schemas.microsoft.com/office/drawing/2014/main" id="{CB4900F7-917A-7047-BE55-3689EEE08373}"/>
              </a:ext>
            </a:extLst>
          </p:cNvPr>
          <p:cNvSpPr/>
          <p:nvPr/>
        </p:nvSpPr>
        <p:spPr>
          <a:xfrm>
            <a:off x="50167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8" name="Rectangle 27">
            <a:extLst>
              <a:ext uri="{FF2B5EF4-FFF2-40B4-BE49-F238E27FC236}">
                <a16:creationId xmlns:a16="http://schemas.microsoft.com/office/drawing/2014/main" id="{41C78D21-DCA6-7A4F-9202-CD1C2BE7DD1D}"/>
              </a:ext>
            </a:extLst>
          </p:cNvPr>
          <p:cNvSpPr/>
          <p:nvPr/>
        </p:nvSpPr>
        <p:spPr>
          <a:xfrm>
            <a:off x="820333"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 name="Rectangle 28">
            <a:extLst>
              <a:ext uri="{FF2B5EF4-FFF2-40B4-BE49-F238E27FC236}">
                <a16:creationId xmlns:a16="http://schemas.microsoft.com/office/drawing/2014/main" id="{3BA2F4B3-B103-914A-AD10-761F82F6341F}"/>
              </a:ext>
            </a:extLst>
          </p:cNvPr>
          <p:cNvSpPr/>
          <p:nvPr/>
        </p:nvSpPr>
        <p:spPr>
          <a:xfrm>
            <a:off x="1138988"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0" name="Rectangle 29">
            <a:extLst>
              <a:ext uri="{FF2B5EF4-FFF2-40B4-BE49-F238E27FC236}">
                <a16:creationId xmlns:a16="http://schemas.microsoft.com/office/drawing/2014/main" id="{F7CB8F28-683E-2142-A9DA-1B0E76B905BB}"/>
              </a:ext>
            </a:extLst>
          </p:cNvPr>
          <p:cNvSpPr/>
          <p:nvPr/>
        </p:nvSpPr>
        <p:spPr>
          <a:xfrm>
            <a:off x="1457642" y="3828213"/>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6" name="Rectangle 125">
            <a:extLst>
              <a:ext uri="{FF2B5EF4-FFF2-40B4-BE49-F238E27FC236}">
                <a16:creationId xmlns:a16="http://schemas.microsoft.com/office/drawing/2014/main" id="{81B5B755-4987-5148-9F87-7FA9C1EA0C31}"/>
              </a:ext>
            </a:extLst>
          </p:cNvPr>
          <p:cNvSpPr/>
          <p:nvPr/>
        </p:nvSpPr>
        <p:spPr>
          <a:xfrm>
            <a:off x="232864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7" name="Rectangle 126">
            <a:extLst>
              <a:ext uri="{FF2B5EF4-FFF2-40B4-BE49-F238E27FC236}">
                <a16:creationId xmlns:a16="http://schemas.microsoft.com/office/drawing/2014/main" id="{9DEA861E-93C6-9D45-94E5-5CBE6F15C03A}"/>
              </a:ext>
            </a:extLst>
          </p:cNvPr>
          <p:cNvSpPr/>
          <p:nvPr/>
        </p:nvSpPr>
        <p:spPr>
          <a:xfrm>
            <a:off x="2647296"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8" name="Rectangle 127">
            <a:extLst>
              <a:ext uri="{FF2B5EF4-FFF2-40B4-BE49-F238E27FC236}">
                <a16:creationId xmlns:a16="http://schemas.microsoft.com/office/drawing/2014/main" id="{406D0CBC-F121-BD42-9EC9-7B0A5E6F755D}"/>
              </a:ext>
            </a:extLst>
          </p:cNvPr>
          <p:cNvSpPr/>
          <p:nvPr/>
        </p:nvSpPr>
        <p:spPr>
          <a:xfrm>
            <a:off x="2965951"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9" name="Rectangle 128">
            <a:extLst>
              <a:ext uri="{FF2B5EF4-FFF2-40B4-BE49-F238E27FC236}">
                <a16:creationId xmlns:a16="http://schemas.microsoft.com/office/drawing/2014/main" id="{314C32D9-FAA9-DF4E-85C3-C4CEB32CE459}"/>
              </a:ext>
            </a:extLst>
          </p:cNvPr>
          <p:cNvSpPr/>
          <p:nvPr/>
        </p:nvSpPr>
        <p:spPr>
          <a:xfrm>
            <a:off x="3284605" y="382637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 name="Rectangle 150">
            <a:extLst>
              <a:ext uri="{FF2B5EF4-FFF2-40B4-BE49-F238E27FC236}">
                <a16:creationId xmlns:a16="http://schemas.microsoft.com/office/drawing/2014/main" id="{E4662CBA-0658-E44A-9B23-7503FE2211F6}"/>
              </a:ext>
            </a:extLst>
          </p:cNvPr>
          <p:cNvSpPr/>
          <p:nvPr/>
        </p:nvSpPr>
        <p:spPr>
          <a:xfrm>
            <a:off x="606152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 name="Rectangle 151">
            <a:extLst>
              <a:ext uri="{FF2B5EF4-FFF2-40B4-BE49-F238E27FC236}">
                <a16:creationId xmlns:a16="http://schemas.microsoft.com/office/drawing/2014/main" id="{D4039E77-5B64-E747-B11E-679D5B075C04}"/>
              </a:ext>
            </a:extLst>
          </p:cNvPr>
          <p:cNvSpPr/>
          <p:nvPr/>
        </p:nvSpPr>
        <p:spPr>
          <a:xfrm>
            <a:off x="6380179"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3" name="Rectangle 152">
            <a:extLst>
              <a:ext uri="{FF2B5EF4-FFF2-40B4-BE49-F238E27FC236}">
                <a16:creationId xmlns:a16="http://schemas.microsoft.com/office/drawing/2014/main" id="{07E16FB0-88C8-434F-8C85-F9D75BE3FBAF}"/>
              </a:ext>
            </a:extLst>
          </p:cNvPr>
          <p:cNvSpPr/>
          <p:nvPr/>
        </p:nvSpPr>
        <p:spPr>
          <a:xfrm>
            <a:off x="6698834"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4" name="Rectangle 153">
            <a:extLst>
              <a:ext uri="{FF2B5EF4-FFF2-40B4-BE49-F238E27FC236}">
                <a16:creationId xmlns:a16="http://schemas.microsoft.com/office/drawing/2014/main" id="{22D12F4B-4200-5E46-B87F-899265A1A84E}"/>
              </a:ext>
            </a:extLst>
          </p:cNvPr>
          <p:cNvSpPr/>
          <p:nvPr/>
        </p:nvSpPr>
        <p:spPr>
          <a:xfrm>
            <a:off x="7017488" y="3835556"/>
            <a:ext cx="263471" cy="263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76" name="Group 175">
            <a:extLst>
              <a:ext uri="{FF2B5EF4-FFF2-40B4-BE49-F238E27FC236}">
                <a16:creationId xmlns:a16="http://schemas.microsoft.com/office/drawing/2014/main" id="{B213A106-E8B8-9A4D-BA97-207BEACAA2F8}"/>
              </a:ext>
            </a:extLst>
          </p:cNvPr>
          <p:cNvGrpSpPr/>
          <p:nvPr/>
        </p:nvGrpSpPr>
        <p:grpSpPr>
          <a:xfrm>
            <a:off x="633414" y="3615099"/>
            <a:ext cx="955964" cy="213114"/>
            <a:chOff x="132116" y="4091684"/>
            <a:chExt cx="955964" cy="213114"/>
          </a:xfrm>
        </p:grpSpPr>
        <p:cxnSp>
          <p:nvCxnSpPr>
            <p:cNvPr id="177" name="Straight Arrow Connector 176">
              <a:extLst>
                <a:ext uri="{FF2B5EF4-FFF2-40B4-BE49-F238E27FC236}">
                  <a16:creationId xmlns:a16="http://schemas.microsoft.com/office/drawing/2014/main" id="{B359E9F7-5F10-D04B-98F3-DDE3EA64AF0D}"/>
                </a:ext>
              </a:extLst>
            </p:cNvPr>
            <p:cNvCxnSpPr>
              <a:cxnSpLocks/>
              <a:endCxn id="9" idx="0"/>
            </p:cNvCxnSpPr>
            <p:nvPr/>
          </p:nvCxnSpPr>
          <p:spPr>
            <a:xfrm flipH="1">
              <a:off x="132116" y="4091684"/>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6682481-C1E6-3346-A756-ED46EA5FB9B1}"/>
                </a:ext>
              </a:extLst>
            </p:cNvPr>
            <p:cNvCxnSpPr>
              <a:cxnSpLocks/>
              <a:endCxn id="28" idx="0"/>
            </p:cNvCxnSpPr>
            <p:nvPr/>
          </p:nvCxnSpPr>
          <p:spPr>
            <a:xfrm flipH="1">
              <a:off x="450771" y="4091684"/>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3676422F-80E4-A643-B105-64F6D5607034}"/>
                </a:ext>
              </a:extLst>
            </p:cNvPr>
            <p:cNvCxnSpPr>
              <a:cxnSpLocks/>
              <a:endCxn id="29" idx="0"/>
            </p:cNvCxnSpPr>
            <p:nvPr/>
          </p:nvCxnSpPr>
          <p:spPr>
            <a:xfrm>
              <a:off x="633414" y="4091684"/>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DBBF9134-06E5-DB46-B2A3-0BEFAAAE9B4C}"/>
                </a:ext>
              </a:extLst>
            </p:cNvPr>
            <p:cNvCxnSpPr>
              <a:cxnSpLocks/>
              <a:endCxn id="30" idx="0"/>
            </p:cNvCxnSpPr>
            <p:nvPr/>
          </p:nvCxnSpPr>
          <p:spPr>
            <a:xfrm>
              <a:off x="633414" y="4091684"/>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D3076B41-CBA4-744E-AB95-9F2DD62D87F9}"/>
              </a:ext>
            </a:extLst>
          </p:cNvPr>
          <p:cNvGrpSpPr/>
          <p:nvPr/>
        </p:nvGrpSpPr>
        <p:grpSpPr>
          <a:xfrm>
            <a:off x="2471394" y="3602246"/>
            <a:ext cx="955964" cy="213114"/>
            <a:chOff x="21947" y="5667096"/>
            <a:chExt cx="955964" cy="213114"/>
          </a:xfrm>
        </p:grpSpPr>
        <p:cxnSp>
          <p:nvCxnSpPr>
            <p:cNvPr id="186" name="Straight Arrow Connector 185">
              <a:extLst>
                <a:ext uri="{FF2B5EF4-FFF2-40B4-BE49-F238E27FC236}">
                  <a16:creationId xmlns:a16="http://schemas.microsoft.com/office/drawing/2014/main" id="{72FB02C5-63E1-654C-BFC4-0CF17E7E657C}"/>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72DC363A-E709-3A42-8CDE-6BCCF4067E92}"/>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B6EE2506-8F4F-AB46-9F0C-02C5FA0C9F50}"/>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48A140F3-CE1C-B344-B6D2-51B21D454915}"/>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489E2A42-FFBF-DC41-9A7F-FFEADC00B864}"/>
              </a:ext>
            </a:extLst>
          </p:cNvPr>
          <p:cNvGrpSpPr/>
          <p:nvPr/>
        </p:nvGrpSpPr>
        <p:grpSpPr>
          <a:xfrm>
            <a:off x="6204276" y="3611426"/>
            <a:ext cx="955964" cy="213114"/>
            <a:chOff x="21947" y="5667096"/>
            <a:chExt cx="955964" cy="213114"/>
          </a:xfrm>
        </p:grpSpPr>
        <p:cxnSp>
          <p:nvCxnSpPr>
            <p:cNvPr id="191" name="Straight Arrow Connector 190">
              <a:extLst>
                <a:ext uri="{FF2B5EF4-FFF2-40B4-BE49-F238E27FC236}">
                  <a16:creationId xmlns:a16="http://schemas.microsoft.com/office/drawing/2014/main" id="{D979F1A7-A598-E040-8B08-624D50399327}"/>
                </a:ext>
              </a:extLst>
            </p:cNvPr>
            <p:cNvCxnSpPr>
              <a:cxnSpLocks/>
            </p:cNvCxnSpPr>
            <p:nvPr/>
          </p:nvCxnSpPr>
          <p:spPr>
            <a:xfrm flipH="1">
              <a:off x="21947" y="5667096"/>
              <a:ext cx="501300"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B43B905C-DE67-DC4C-81B9-E8CE7C9EAB2F}"/>
                </a:ext>
              </a:extLst>
            </p:cNvPr>
            <p:cNvCxnSpPr>
              <a:cxnSpLocks/>
            </p:cNvCxnSpPr>
            <p:nvPr/>
          </p:nvCxnSpPr>
          <p:spPr>
            <a:xfrm flipH="1">
              <a:off x="340602" y="5667096"/>
              <a:ext cx="182644"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188F71C9-77BA-EF4B-98C5-F592CD130DDB}"/>
                </a:ext>
              </a:extLst>
            </p:cNvPr>
            <p:cNvCxnSpPr>
              <a:cxnSpLocks/>
            </p:cNvCxnSpPr>
            <p:nvPr/>
          </p:nvCxnSpPr>
          <p:spPr>
            <a:xfrm>
              <a:off x="523245" y="5667096"/>
              <a:ext cx="136012"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DE411866-172E-C74E-AAD1-B639BA69AE1E}"/>
                </a:ext>
              </a:extLst>
            </p:cNvPr>
            <p:cNvCxnSpPr>
              <a:cxnSpLocks/>
            </p:cNvCxnSpPr>
            <p:nvPr/>
          </p:nvCxnSpPr>
          <p:spPr>
            <a:xfrm>
              <a:off x="523245" y="5667096"/>
              <a:ext cx="454666" cy="213114"/>
            </a:xfrm>
            <a:prstGeom prst="straightConnector1">
              <a:avLst/>
            </a:prstGeom>
            <a:ln>
              <a:tailEnd type="stealth" w="sm" len="sm"/>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BE89B2C0-B0B1-9840-9369-F52B439882B5}"/>
              </a:ext>
            </a:extLst>
          </p:cNvPr>
          <p:cNvGrpSpPr/>
          <p:nvPr/>
        </p:nvGrpSpPr>
        <p:grpSpPr>
          <a:xfrm>
            <a:off x="4378199" y="3929451"/>
            <a:ext cx="623459" cy="135772"/>
            <a:chOff x="4312098" y="4326059"/>
            <a:chExt cx="996381" cy="214411"/>
          </a:xfrm>
        </p:grpSpPr>
        <p:sp>
          <p:nvSpPr>
            <p:cNvPr id="218" name="Oval 217">
              <a:extLst>
                <a:ext uri="{FF2B5EF4-FFF2-40B4-BE49-F238E27FC236}">
                  <a16:creationId xmlns:a16="http://schemas.microsoft.com/office/drawing/2014/main" id="{439EBE17-A00E-514A-810D-4B55ABC7A4A1}"/>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9" name="Oval 218">
              <a:extLst>
                <a:ext uri="{FF2B5EF4-FFF2-40B4-BE49-F238E27FC236}">
                  <a16:creationId xmlns:a16="http://schemas.microsoft.com/office/drawing/2014/main" id="{01F8F482-4C11-184E-BCCE-B81BF88ECEC1}"/>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0" name="Oval 219">
              <a:extLst>
                <a:ext uri="{FF2B5EF4-FFF2-40B4-BE49-F238E27FC236}">
                  <a16:creationId xmlns:a16="http://schemas.microsoft.com/office/drawing/2014/main" id="{69E90F07-1D96-7443-81FE-8773EEF21FB8}"/>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67" name="Group 166">
            <a:extLst>
              <a:ext uri="{FF2B5EF4-FFF2-40B4-BE49-F238E27FC236}">
                <a16:creationId xmlns:a16="http://schemas.microsoft.com/office/drawing/2014/main" id="{EF58A29B-72A4-684B-A9EA-55180005ABAC}"/>
              </a:ext>
            </a:extLst>
          </p:cNvPr>
          <p:cNvGrpSpPr/>
          <p:nvPr/>
        </p:nvGrpSpPr>
        <p:grpSpPr>
          <a:xfrm>
            <a:off x="10495015" y="5724117"/>
            <a:ext cx="257470" cy="60724"/>
            <a:chOff x="4312098" y="4326059"/>
            <a:chExt cx="996381" cy="214411"/>
          </a:xfrm>
        </p:grpSpPr>
        <p:sp>
          <p:nvSpPr>
            <p:cNvPr id="172" name="Oval 171">
              <a:extLst>
                <a:ext uri="{FF2B5EF4-FFF2-40B4-BE49-F238E27FC236}">
                  <a16:creationId xmlns:a16="http://schemas.microsoft.com/office/drawing/2014/main" id="{370C8C75-6FC3-B841-9186-0B1315555757}"/>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6" name="Oval 195">
              <a:extLst>
                <a:ext uri="{FF2B5EF4-FFF2-40B4-BE49-F238E27FC236}">
                  <a16:creationId xmlns:a16="http://schemas.microsoft.com/office/drawing/2014/main" id="{24BCC8FA-637D-B249-91E0-650E44D41D1F}"/>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7" name="Oval 196">
              <a:extLst>
                <a:ext uri="{FF2B5EF4-FFF2-40B4-BE49-F238E27FC236}">
                  <a16:creationId xmlns:a16="http://schemas.microsoft.com/office/drawing/2014/main" id="{E69E90FE-8579-1842-BA35-1BAEC95F8C3D}"/>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215" name="Content Placeholder 5">
            <a:extLst>
              <a:ext uri="{FF2B5EF4-FFF2-40B4-BE49-F238E27FC236}">
                <a16:creationId xmlns:a16="http://schemas.microsoft.com/office/drawing/2014/main" id="{7BFDC2D1-FEB6-494F-8D2F-4F471480D20E}"/>
              </a:ext>
            </a:extLst>
          </p:cNvPr>
          <p:cNvGraphicFramePr>
            <a:graphicFrameLocks/>
          </p:cNvGraphicFramePr>
          <p:nvPr>
            <p:extLst>
              <p:ext uri="{D42A27DB-BD31-4B8C-83A1-F6EECF244321}">
                <p14:modId xmlns:p14="http://schemas.microsoft.com/office/powerpoint/2010/main" val="2743679532"/>
              </p:ext>
            </p:extLst>
          </p:nvPr>
        </p:nvGraphicFramePr>
        <p:xfrm>
          <a:off x="8020372" y="6411761"/>
          <a:ext cx="360000" cy="36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tblGrid>
              <a:tr h="180000">
                <a:tc>
                  <a:txBody>
                    <a:bodyPr/>
                    <a:lstStyle/>
                    <a:p>
                      <a:endParaRPr lang="sv-SE" sz="100"/>
                    </a:p>
                  </a:txBody>
                  <a:tcPr marL="0" marR="0" marT="0" marB="0"/>
                </a:tc>
                <a:tc>
                  <a:txBody>
                    <a:bodyPr/>
                    <a:lstStyle/>
                    <a:p>
                      <a:endParaRPr lang="sv-SE" sz="100" dirty="0"/>
                    </a:p>
                  </a:txBody>
                  <a:tcPr marL="0" marR="0" marT="0" marB="0">
                    <a:noFill/>
                  </a:tcPr>
                </a:tc>
                <a:extLst>
                  <a:ext uri="{0D108BD9-81ED-4DB2-BD59-A6C34878D82A}">
                    <a16:rowId xmlns:a16="http://schemas.microsoft.com/office/drawing/2014/main" val="10000"/>
                  </a:ext>
                </a:extLst>
              </a:tr>
              <a:tr h="180000">
                <a:tc>
                  <a:txBody>
                    <a:bodyPr/>
                    <a:lstStyle/>
                    <a:p>
                      <a:endParaRPr lang="sv-SE" sz="100" dirty="0"/>
                    </a:p>
                  </a:txBody>
                  <a:tcPr marL="0" marR="0" marT="0" marB="0">
                    <a:solidFill>
                      <a:schemeClr val="accent1"/>
                    </a:solidFill>
                  </a:tcPr>
                </a:tc>
                <a:tc>
                  <a:txBody>
                    <a:bodyPr/>
                    <a:lstStyle/>
                    <a:p>
                      <a:endParaRPr lang="sv-SE" sz="100" dirty="0"/>
                    </a:p>
                  </a:txBody>
                  <a:tcPr marL="0" marR="0" marT="0" marB="0">
                    <a:solidFill>
                      <a:schemeClr val="accent1"/>
                    </a:solidFill>
                  </a:tcPr>
                </a:tc>
                <a:extLst>
                  <a:ext uri="{0D108BD9-81ED-4DB2-BD59-A6C34878D82A}">
                    <a16:rowId xmlns:a16="http://schemas.microsoft.com/office/drawing/2014/main" val="10002"/>
                  </a:ext>
                </a:extLst>
              </a:tr>
            </a:tbl>
          </a:graphicData>
        </a:graphic>
      </p:graphicFrame>
      <p:graphicFrame>
        <p:nvGraphicFramePr>
          <p:cNvPr id="216" name="Content Placeholder 5">
            <a:extLst>
              <a:ext uri="{FF2B5EF4-FFF2-40B4-BE49-F238E27FC236}">
                <a16:creationId xmlns:a16="http://schemas.microsoft.com/office/drawing/2014/main" id="{84C168BE-5476-C042-8C84-F9E062056A9D}"/>
              </a:ext>
            </a:extLst>
          </p:cNvPr>
          <p:cNvGraphicFramePr>
            <a:graphicFrameLocks/>
          </p:cNvGraphicFramePr>
          <p:nvPr>
            <p:extLst>
              <p:ext uri="{D42A27DB-BD31-4B8C-83A1-F6EECF244321}">
                <p14:modId xmlns:p14="http://schemas.microsoft.com/office/powerpoint/2010/main" val="339319945"/>
              </p:ext>
            </p:extLst>
          </p:nvPr>
        </p:nvGraphicFramePr>
        <p:xfrm>
          <a:off x="10084109" y="5574479"/>
          <a:ext cx="360000" cy="36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tblGrid>
              <a:tr h="180000">
                <a:tc>
                  <a:txBody>
                    <a:bodyPr/>
                    <a:lstStyle/>
                    <a:p>
                      <a:endParaRPr lang="sv-SE" sz="100" dirty="0"/>
                    </a:p>
                  </a:txBody>
                  <a:tcPr marL="0" marR="0" marT="0" marB="0">
                    <a:solidFill>
                      <a:schemeClr val="accent1"/>
                    </a:solidFill>
                  </a:tcPr>
                </a:tc>
                <a:tc>
                  <a:txBody>
                    <a:bodyPr/>
                    <a:lstStyle/>
                    <a:p>
                      <a:endParaRPr lang="sv-SE" sz="100" dirty="0"/>
                    </a:p>
                  </a:txBody>
                  <a:tcPr marL="0" marR="0" marT="0" marB="0">
                    <a:noFill/>
                  </a:tcPr>
                </a:tc>
                <a:extLst>
                  <a:ext uri="{0D108BD9-81ED-4DB2-BD59-A6C34878D82A}">
                    <a16:rowId xmlns:a16="http://schemas.microsoft.com/office/drawing/2014/main" val="10000"/>
                  </a:ext>
                </a:extLst>
              </a:tr>
              <a:tr h="180000">
                <a:tc>
                  <a:txBody>
                    <a:bodyPr/>
                    <a:lstStyle/>
                    <a:p>
                      <a:endParaRPr lang="sv-SE" sz="100" dirty="0"/>
                    </a:p>
                  </a:txBody>
                  <a:tcPr marL="0" marR="0" marT="0" marB="0">
                    <a:solidFill>
                      <a:schemeClr val="accent1"/>
                    </a:solidFill>
                  </a:tcPr>
                </a:tc>
                <a:tc>
                  <a:txBody>
                    <a:bodyPr/>
                    <a:lstStyle/>
                    <a:p>
                      <a:endParaRPr lang="sv-SE" sz="100" dirty="0"/>
                    </a:p>
                  </a:txBody>
                  <a:tcPr marL="0" marR="0" marT="0" marB="0">
                    <a:solidFill>
                      <a:schemeClr val="bg1"/>
                    </a:solidFill>
                  </a:tcPr>
                </a:tc>
                <a:extLst>
                  <a:ext uri="{0D108BD9-81ED-4DB2-BD59-A6C34878D82A}">
                    <a16:rowId xmlns:a16="http://schemas.microsoft.com/office/drawing/2014/main" val="10002"/>
                  </a:ext>
                </a:extLst>
              </a:tr>
            </a:tbl>
          </a:graphicData>
        </a:graphic>
      </p:graphicFrame>
      <p:graphicFrame>
        <p:nvGraphicFramePr>
          <p:cNvPr id="221" name="Content Placeholder 5">
            <a:extLst>
              <a:ext uri="{FF2B5EF4-FFF2-40B4-BE49-F238E27FC236}">
                <a16:creationId xmlns:a16="http://schemas.microsoft.com/office/drawing/2014/main" id="{E20B7439-AA00-6446-8235-EAEEB73F5975}"/>
              </a:ext>
            </a:extLst>
          </p:cNvPr>
          <p:cNvGraphicFramePr>
            <a:graphicFrameLocks/>
          </p:cNvGraphicFramePr>
          <p:nvPr>
            <p:extLst>
              <p:ext uri="{D42A27DB-BD31-4B8C-83A1-F6EECF244321}">
                <p14:modId xmlns:p14="http://schemas.microsoft.com/office/powerpoint/2010/main" val="1181094466"/>
              </p:ext>
            </p:extLst>
          </p:nvPr>
        </p:nvGraphicFramePr>
        <p:xfrm>
          <a:off x="9198845" y="6367694"/>
          <a:ext cx="360000" cy="360000"/>
        </p:xfrm>
        <a:graphic>
          <a:graphicData uri="http://schemas.openxmlformats.org/drawingml/2006/table">
            <a:tbl>
              <a:tblPr firstRow="1" bandRow="1">
                <a:tableStyleId>{5940675A-B579-460E-94D1-54222C63F5DA}</a:tableStyleId>
              </a:tblPr>
              <a:tblGrid>
                <a:gridCol w="180000">
                  <a:extLst>
                    <a:ext uri="{9D8B030D-6E8A-4147-A177-3AD203B41FA5}">
                      <a16:colId xmlns:a16="http://schemas.microsoft.com/office/drawing/2014/main" val="20001"/>
                    </a:ext>
                  </a:extLst>
                </a:gridCol>
                <a:gridCol w="180000">
                  <a:extLst>
                    <a:ext uri="{9D8B030D-6E8A-4147-A177-3AD203B41FA5}">
                      <a16:colId xmlns:a16="http://schemas.microsoft.com/office/drawing/2014/main" val="20002"/>
                    </a:ext>
                  </a:extLst>
                </a:gridCol>
              </a:tblGrid>
              <a:tr h="180000">
                <a:tc>
                  <a:txBody>
                    <a:bodyPr/>
                    <a:lstStyle/>
                    <a:p>
                      <a:endParaRPr lang="sv-SE" sz="100" dirty="0"/>
                    </a:p>
                  </a:txBody>
                  <a:tcPr marL="0" marR="0" marT="0" marB="0">
                    <a:solidFill>
                      <a:schemeClr val="accent1"/>
                    </a:solidFill>
                  </a:tcPr>
                </a:tc>
                <a:tc>
                  <a:txBody>
                    <a:bodyPr/>
                    <a:lstStyle/>
                    <a:p>
                      <a:endParaRPr lang="sv-SE" sz="100" dirty="0"/>
                    </a:p>
                  </a:txBody>
                  <a:tcPr marL="0" marR="0" marT="0" marB="0">
                    <a:solidFill>
                      <a:schemeClr val="accent1"/>
                    </a:solidFill>
                  </a:tcPr>
                </a:tc>
                <a:extLst>
                  <a:ext uri="{0D108BD9-81ED-4DB2-BD59-A6C34878D82A}">
                    <a16:rowId xmlns:a16="http://schemas.microsoft.com/office/drawing/2014/main" val="10000"/>
                  </a:ext>
                </a:extLst>
              </a:tr>
              <a:tr h="180000">
                <a:tc>
                  <a:txBody>
                    <a:bodyPr/>
                    <a:lstStyle/>
                    <a:p>
                      <a:endParaRPr lang="sv-SE" sz="100" dirty="0"/>
                    </a:p>
                  </a:txBody>
                  <a:tcPr marL="0" marR="0" marT="0" marB="0">
                    <a:solidFill>
                      <a:schemeClr val="bg1"/>
                    </a:solidFill>
                  </a:tcPr>
                </a:tc>
                <a:tc>
                  <a:txBody>
                    <a:bodyPr/>
                    <a:lstStyle/>
                    <a:p>
                      <a:endParaRPr lang="sv-SE" sz="100" dirty="0"/>
                    </a:p>
                  </a:txBody>
                  <a:tcPr marL="0" marR="0" marT="0" marB="0">
                    <a:solidFill>
                      <a:schemeClr val="bg1"/>
                    </a:solidFill>
                  </a:tcPr>
                </a:tc>
                <a:extLst>
                  <a:ext uri="{0D108BD9-81ED-4DB2-BD59-A6C34878D82A}">
                    <a16:rowId xmlns:a16="http://schemas.microsoft.com/office/drawing/2014/main" val="10002"/>
                  </a:ext>
                </a:extLst>
              </a:tr>
            </a:tbl>
          </a:graphicData>
        </a:graphic>
      </p:graphicFrame>
      <p:graphicFrame>
        <p:nvGraphicFramePr>
          <p:cNvPr id="222" name="Content Placeholder 5">
            <a:extLst>
              <a:ext uri="{FF2B5EF4-FFF2-40B4-BE49-F238E27FC236}">
                <a16:creationId xmlns:a16="http://schemas.microsoft.com/office/drawing/2014/main" id="{7AA12D72-6318-A042-BCD9-ACD6F7C238B1}"/>
              </a:ext>
            </a:extLst>
          </p:cNvPr>
          <p:cNvGraphicFramePr>
            <a:graphicFrameLocks/>
          </p:cNvGraphicFramePr>
          <p:nvPr>
            <p:extLst>
              <p:ext uri="{D42A27DB-BD31-4B8C-83A1-F6EECF244321}">
                <p14:modId xmlns:p14="http://schemas.microsoft.com/office/powerpoint/2010/main" val="1112096648"/>
              </p:ext>
            </p:extLst>
          </p:nvPr>
        </p:nvGraphicFramePr>
        <p:xfrm>
          <a:off x="10800071" y="5573979"/>
          <a:ext cx="365245" cy="361000"/>
        </p:xfrm>
        <a:graphic>
          <a:graphicData uri="http://schemas.openxmlformats.org/drawingml/2006/table">
            <a:tbl>
              <a:tblPr firstRow="1" bandRow="1">
                <a:tableStyleId>{5940675A-B579-460E-94D1-54222C63F5DA}</a:tableStyleId>
              </a:tblPr>
              <a:tblGrid>
                <a:gridCol w="365245">
                  <a:extLst>
                    <a:ext uri="{9D8B030D-6E8A-4147-A177-3AD203B41FA5}">
                      <a16:colId xmlns:a16="http://schemas.microsoft.com/office/drawing/2014/main" val="20001"/>
                    </a:ext>
                  </a:extLst>
                </a:gridCol>
              </a:tblGrid>
              <a:tr h="361000">
                <a:tc>
                  <a:txBody>
                    <a:bodyPr/>
                    <a:lstStyle/>
                    <a:p>
                      <a:endParaRPr lang="sv-SE" sz="100" dirty="0"/>
                    </a:p>
                  </a:txBody>
                  <a:tcPr marL="0" marR="0" marT="0" marB="0">
                    <a:solidFill>
                      <a:schemeClr val="bg1"/>
                    </a:solidFill>
                  </a:tcPr>
                </a:tc>
                <a:extLst>
                  <a:ext uri="{0D108BD9-81ED-4DB2-BD59-A6C34878D82A}">
                    <a16:rowId xmlns:a16="http://schemas.microsoft.com/office/drawing/2014/main" val="10000"/>
                  </a:ext>
                </a:extLst>
              </a:tr>
            </a:tbl>
          </a:graphicData>
        </a:graphic>
      </p:graphicFrame>
      <p:pic>
        <p:nvPicPr>
          <p:cNvPr id="223" name="Picture 222">
            <a:extLst>
              <a:ext uri="{FF2B5EF4-FFF2-40B4-BE49-F238E27FC236}">
                <a16:creationId xmlns:a16="http://schemas.microsoft.com/office/drawing/2014/main" id="{E8C8258B-0634-3D44-8E3F-3289D182B892}"/>
              </a:ext>
            </a:extLst>
          </p:cNvPr>
          <p:cNvPicPr>
            <a:picLocks noChangeAspect="1"/>
          </p:cNvPicPr>
          <p:nvPr/>
        </p:nvPicPr>
        <p:blipFill>
          <a:blip r:embed="rId3"/>
          <a:stretch>
            <a:fillRect/>
          </a:stretch>
        </p:blipFill>
        <p:spPr>
          <a:xfrm>
            <a:off x="10067149" y="6298757"/>
            <a:ext cx="1633543" cy="307300"/>
          </a:xfrm>
          <a:prstGeom prst="rect">
            <a:avLst/>
          </a:prstGeom>
        </p:spPr>
      </p:pic>
      <p:graphicFrame>
        <p:nvGraphicFramePr>
          <p:cNvPr id="224" name="Content Placeholder 5">
            <a:extLst>
              <a:ext uri="{FF2B5EF4-FFF2-40B4-BE49-F238E27FC236}">
                <a16:creationId xmlns:a16="http://schemas.microsoft.com/office/drawing/2014/main" id="{B7C390FE-4BF0-504C-8942-4B8AF1951E29}"/>
              </a:ext>
            </a:extLst>
          </p:cNvPr>
          <p:cNvGraphicFramePr>
            <a:graphicFrameLocks/>
          </p:cNvGraphicFramePr>
          <p:nvPr>
            <p:extLst>
              <p:ext uri="{D42A27DB-BD31-4B8C-83A1-F6EECF244321}">
                <p14:modId xmlns:p14="http://schemas.microsoft.com/office/powerpoint/2010/main" val="1823071841"/>
              </p:ext>
            </p:extLst>
          </p:nvPr>
        </p:nvGraphicFramePr>
        <p:xfrm>
          <a:off x="9356071" y="5573979"/>
          <a:ext cx="365245" cy="361000"/>
        </p:xfrm>
        <a:graphic>
          <a:graphicData uri="http://schemas.openxmlformats.org/drawingml/2006/table">
            <a:tbl>
              <a:tblPr firstRow="1" bandRow="1">
                <a:tableStyleId>{5940675A-B579-460E-94D1-54222C63F5DA}</a:tableStyleId>
              </a:tblPr>
              <a:tblGrid>
                <a:gridCol w="365245">
                  <a:extLst>
                    <a:ext uri="{9D8B030D-6E8A-4147-A177-3AD203B41FA5}">
                      <a16:colId xmlns:a16="http://schemas.microsoft.com/office/drawing/2014/main" val="20001"/>
                    </a:ext>
                  </a:extLst>
                </a:gridCol>
              </a:tblGrid>
              <a:tr h="361000">
                <a:tc>
                  <a:txBody>
                    <a:bodyPr/>
                    <a:lstStyle/>
                    <a:p>
                      <a:endParaRPr lang="sv-SE" sz="100" dirty="0"/>
                    </a:p>
                  </a:txBody>
                  <a:tcPr marL="0" marR="0" marT="0" marB="0">
                    <a:solidFill>
                      <a:schemeClr val="bg1"/>
                    </a:solidFill>
                  </a:tcPr>
                </a:tc>
                <a:extLst>
                  <a:ext uri="{0D108BD9-81ED-4DB2-BD59-A6C34878D82A}">
                    <a16:rowId xmlns:a16="http://schemas.microsoft.com/office/drawing/2014/main" val="10000"/>
                  </a:ext>
                </a:extLst>
              </a:tr>
            </a:tbl>
          </a:graphicData>
        </a:graphic>
      </p:graphicFrame>
      <p:grpSp>
        <p:nvGrpSpPr>
          <p:cNvPr id="225" name="Group 224">
            <a:extLst>
              <a:ext uri="{FF2B5EF4-FFF2-40B4-BE49-F238E27FC236}">
                <a16:creationId xmlns:a16="http://schemas.microsoft.com/office/drawing/2014/main" id="{6BA85417-3D2D-EF48-B2F4-A3A21C9654CA}"/>
              </a:ext>
            </a:extLst>
          </p:cNvPr>
          <p:cNvGrpSpPr/>
          <p:nvPr/>
        </p:nvGrpSpPr>
        <p:grpSpPr>
          <a:xfrm>
            <a:off x="9768097" y="5724117"/>
            <a:ext cx="257470" cy="60724"/>
            <a:chOff x="4312098" y="4326059"/>
            <a:chExt cx="996381" cy="214411"/>
          </a:xfrm>
        </p:grpSpPr>
        <p:sp>
          <p:nvSpPr>
            <p:cNvPr id="226" name="Oval 225">
              <a:extLst>
                <a:ext uri="{FF2B5EF4-FFF2-40B4-BE49-F238E27FC236}">
                  <a16:creationId xmlns:a16="http://schemas.microsoft.com/office/drawing/2014/main" id="{0D4AFBD7-568A-E24A-A0B0-10376DCF89D5}"/>
                </a:ext>
              </a:extLst>
            </p:cNvPr>
            <p:cNvSpPr/>
            <p:nvPr/>
          </p:nvSpPr>
          <p:spPr>
            <a:xfrm>
              <a:off x="431209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7" name="Oval 226">
              <a:extLst>
                <a:ext uri="{FF2B5EF4-FFF2-40B4-BE49-F238E27FC236}">
                  <a16:creationId xmlns:a16="http://schemas.microsoft.com/office/drawing/2014/main" id="{8AA9849D-9080-C44F-A0FC-46B30098467F}"/>
                </a:ext>
              </a:extLst>
            </p:cNvPr>
            <p:cNvSpPr/>
            <p:nvPr/>
          </p:nvSpPr>
          <p:spPr>
            <a:xfrm>
              <a:off x="4703083"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8" name="Oval 227">
              <a:extLst>
                <a:ext uri="{FF2B5EF4-FFF2-40B4-BE49-F238E27FC236}">
                  <a16:creationId xmlns:a16="http://schemas.microsoft.com/office/drawing/2014/main" id="{719F3EC4-6E4F-6946-9A93-83DBBA787AC3}"/>
                </a:ext>
              </a:extLst>
            </p:cNvPr>
            <p:cNvSpPr/>
            <p:nvPr/>
          </p:nvSpPr>
          <p:spPr>
            <a:xfrm>
              <a:off x="5094068" y="4326059"/>
              <a:ext cx="214411" cy="214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1" name="Picture 10">
            <a:extLst>
              <a:ext uri="{FF2B5EF4-FFF2-40B4-BE49-F238E27FC236}">
                <a16:creationId xmlns:a16="http://schemas.microsoft.com/office/drawing/2014/main" id="{25D20A9F-8228-2A43-8180-212D2819D714}"/>
              </a:ext>
            </a:extLst>
          </p:cNvPr>
          <p:cNvPicPr>
            <a:picLocks noChangeAspect="1"/>
          </p:cNvPicPr>
          <p:nvPr/>
        </p:nvPicPr>
        <p:blipFill>
          <a:blip r:embed="rId4"/>
          <a:stretch>
            <a:fillRect/>
          </a:stretch>
        </p:blipFill>
        <p:spPr>
          <a:xfrm>
            <a:off x="2196183" y="4338119"/>
            <a:ext cx="1108878" cy="254390"/>
          </a:xfrm>
          <a:prstGeom prst="rect">
            <a:avLst/>
          </a:prstGeom>
        </p:spPr>
      </p:pic>
      <p:pic>
        <p:nvPicPr>
          <p:cNvPr id="12" name="Picture 11">
            <a:extLst>
              <a:ext uri="{FF2B5EF4-FFF2-40B4-BE49-F238E27FC236}">
                <a16:creationId xmlns:a16="http://schemas.microsoft.com/office/drawing/2014/main" id="{D1CD06FE-8692-5A48-B19D-C5DB5BDAC24C}"/>
              </a:ext>
            </a:extLst>
          </p:cNvPr>
          <p:cNvPicPr>
            <a:picLocks noChangeAspect="1"/>
          </p:cNvPicPr>
          <p:nvPr/>
        </p:nvPicPr>
        <p:blipFill>
          <a:blip r:embed="rId5"/>
          <a:stretch>
            <a:fillRect/>
          </a:stretch>
        </p:blipFill>
        <p:spPr>
          <a:xfrm>
            <a:off x="5908572" y="4332338"/>
            <a:ext cx="1101827" cy="244850"/>
          </a:xfrm>
          <a:prstGeom prst="rect">
            <a:avLst/>
          </a:prstGeom>
        </p:spPr>
      </p:pic>
      <p:sp>
        <p:nvSpPr>
          <p:cNvPr id="13" name="Rectangle 12">
            <a:extLst>
              <a:ext uri="{FF2B5EF4-FFF2-40B4-BE49-F238E27FC236}">
                <a16:creationId xmlns:a16="http://schemas.microsoft.com/office/drawing/2014/main" id="{4C834C5D-A13E-704C-B61E-6204BA6A3094}"/>
              </a:ext>
            </a:extLst>
          </p:cNvPr>
          <p:cNvSpPr/>
          <p:nvPr/>
        </p:nvSpPr>
        <p:spPr>
          <a:xfrm>
            <a:off x="451692" y="3756752"/>
            <a:ext cx="6918592" cy="41864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 name="TextBox 15">
            <a:extLst>
              <a:ext uri="{FF2B5EF4-FFF2-40B4-BE49-F238E27FC236}">
                <a16:creationId xmlns:a16="http://schemas.microsoft.com/office/drawing/2014/main" id="{57C4E7C1-A77D-8B4E-8710-E2EA8326883D}"/>
              </a:ext>
            </a:extLst>
          </p:cNvPr>
          <p:cNvSpPr txBox="1"/>
          <p:nvPr/>
        </p:nvSpPr>
        <p:spPr>
          <a:xfrm>
            <a:off x="7359265" y="3822852"/>
            <a:ext cx="2566931" cy="363557"/>
          </a:xfrm>
          <a:prstGeom prst="rect">
            <a:avLst/>
          </a:prstGeom>
        </p:spPr>
        <p:txBody>
          <a:bodyPr vert="horz" wrap="square" lIns="91440" tIns="45720" rIns="91440" bIns="45720" rtlCol="0" anchor="t">
            <a:normAutofit fontScale="85000" lnSpcReduction="10000"/>
          </a:bodyPr>
          <a:lstStyle/>
          <a:p>
            <a:r>
              <a:rPr lang="sv-SE" dirty="0" err="1">
                <a:solidFill>
                  <a:srgbClr val="00B0F0"/>
                </a:solidFill>
              </a:rPr>
              <a:t>Next</a:t>
            </a:r>
            <a:r>
              <a:rPr lang="sv-SE" dirty="0">
                <a:solidFill>
                  <a:srgbClr val="00B0F0"/>
                </a:solidFill>
              </a:rPr>
              <a:t> </a:t>
            </a:r>
            <a:r>
              <a:rPr lang="sv-SE" dirty="0" err="1">
                <a:solidFill>
                  <a:srgbClr val="00B0F0"/>
                </a:solidFill>
              </a:rPr>
              <a:t>upper</a:t>
            </a:r>
            <a:r>
              <a:rPr lang="sv-SE" dirty="0">
                <a:solidFill>
                  <a:srgbClr val="00B0F0"/>
                </a:solidFill>
              </a:rPr>
              <a:t> </a:t>
            </a:r>
            <a:r>
              <a:rPr lang="sv-SE" dirty="0" err="1">
                <a:solidFill>
                  <a:srgbClr val="00B0F0"/>
                </a:solidFill>
              </a:rPr>
              <a:t>level</a:t>
            </a:r>
            <a:r>
              <a:rPr lang="sv-SE" dirty="0">
                <a:solidFill>
                  <a:srgbClr val="00B0F0"/>
                </a:solidFill>
              </a:rPr>
              <a:t>, and so on</a:t>
            </a:r>
          </a:p>
        </p:txBody>
      </p:sp>
      <p:sp>
        <p:nvSpPr>
          <p:cNvPr id="229" name="Rectangle 228">
            <a:extLst>
              <a:ext uri="{FF2B5EF4-FFF2-40B4-BE49-F238E27FC236}">
                <a16:creationId xmlns:a16="http://schemas.microsoft.com/office/drawing/2014/main" id="{609892D2-11E8-A84D-B76C-C8B21ABC1DB0}"/>
              </a:ext>
            </a:extLst>
          </p:cNvPr>
          <p:cNvSpPr/>
          <p:nvPr/>
        </p:nvSpPr>
        <p:spPr>
          <a:xfrm>
            <a:off x="2963537" y="1463407"/>
            <a:ext cx="2577947" cy="58573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0" name="TextBox 229">
            <a:extLst>
              <a:ext uri="{FF2B5EF4-FFF2-40B4-BE49-F238E27FC236}">
                <a16:creationId xmlns:a16="http://schemas.microsoft.com/office/drawing/2014/main" id="{06286949-5663-C04E-B13B-78C56ECDA0A8}"/>
              </a:ext>
            </a:extLst>
          </p:cNvPr>
          <p:cNvSpPr txBox="1"/>
          <p:nvPr/>
        </p:nvSpPr>
        <p:spPr>
          <a:xfrm>
            <a:off x="5544521" y="1518490"/>
            <a:ext cx="2420674" cy="651833"/>
          </a:xfrm>
          <a:prstGeom prst="rect">
            <a:avLst/>
          </a:prstGeom>
        </p:spPr>
        <p:txBody>
          <a:bodyPr vert="horz" wrap="square" lIns="91440" tIns="45720" rIns="91440" bIns="45720" rtlCol="0" anchor="t">
            <a:normAutofit/>
          </a:bodyPr>
          <a:lstStyle/>
          <a:p>
            <a:r>
              <a:rPr lang="sv-SE" sz="1500" dirty="0">
                <a:solidFill>
                  <a:srgbClr val="00B0F0"/>
                </a:solidFill>
              </a:rPr>
              <a:t>All the </a:t>
            </a:r>
            <a:r>
              <a:rPr lang="sv-SE" sz="1500" dirty="0" err="1">
                <a:solidFill>
                  <a:srgbClr val="00B0F0"/>
                </a:solidFill>
              </a:rPr>
              <a:t>way</a:t>
            </a:r>
            <a:r>
              <a:rPr lang="sv-SE" sz="1500" dirty="0">
                <a:solidFill>
                  <a:srgbClr val="00B0F0"/>
                </a:solidFill>
              </a:rPr>
              <a:t> to the </a:t>
            </a:r>
            <a:r>
              <a:rPr lang="sv-SE" sz="1500" dirty="0" err="1">
                <a:solidFill>
                  <a:srgbClr val="00B0F0"/>
                </a:solidFill>
              </a:rPr>
              <a:t>top</a:t>
            </a:r>
            <a:endParaRPr lang="sv-SE" sz="1500" dirty="0">
              <a:solidFill>
                <a:srgbClr val="00B0F0"/>
              </a:solidFill>
            </a:endParaRPr>
          </a:p>
        </p:txBody>
      </p:sp>
    </p:spTree>
    <p:extLst>
      <p:ext uri="{BB962C8B-B14F-4D97-AF65-F5344CB8AC3E}">
        <p14:creationId xmlns:p14="http://schemas.microsoft.com/office/powerpoint/2010/main" val="119811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5" presetClass="emph" presetSubtype="0" nodeType="clickEffect">
                                  <p:stCondLst>
                                    <p:cond delay="0"/>
                                  </p:stCondLst>
                                  <p:iterate type="lt">
                                    <p:tmAbs val="25"/>
                                  </p:iterate>
                                  <p:childTnLst>
                                    <p:set>
                                      <p:cBhvr override="childStyle">
                                        <p:cTn id="18" dur="indefinite"/>
                                        <p:tgtEl>
                                          <p:spTgt spid="8">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229" grpId="0" animBg="1"/>
      <p:bldP spid="2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noProof="0" dirty="0"/>
              <a:t>Input Color + Depth</a:t>
            </a:r>
          </a:p>
        </p:txBody>
      </p:sp>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35</a:t>
            </a:fld>
            <a:endParaRPr lang="sv-SE"/>
          </a:p>
        </p:txBody>
      </p:sp>
      <p:pic>
        <p:nvPicPr>
          <p:cNvPr id="15" name="AllFourAlle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lum bright="20000" contrast="20000"/>
          </a:blip>
          <a:stretch>
            <a:fillRect/>
          </a:stretch>
        </p:blipFill>
        <p:spPr>
          <a:xfrm>
            <a:off x="1524000" y="1182777"/>
            <a:ext cx="9144000" cy="5029970"/>
          </a:xfrm>
        </p:spPr>
      </p:pic>
      <p:sp>
        <p:nvSpPr>
          <p:cNvPr id="16" name="TextBox 15"/>
          <p:cNvSpPr txBox="1"/>
          <p:nvPr/>
        </p:nvSpPr>
        <p:spPr>
          <a:xfrm>
            <a:off x="2223990" y="1929699"/>
            <a:ext cx="1475652" cy="369332"/>
          </a:xfrm>
          <a:prstGeom prst="rect">
            <a:avLst/>
          </a:prstGeom>
          <a:noFill/>
        </p:spPr>
        <p:txBody>
          <a:bodyPr wrap="square" rtlCol="0">
            <a:spAutoFit/>
          </a:bodyPr>
          <a:lstStyle/>
          <a:p>
            <a:pPr algn="ctr"/>
            <a:r>
              <a:rPr lang="sv-SE">
                <a:solidFill>
                  <a:schemeClr val="bg1"/>
                </a:solidFill>
              </a:rPr>
              <a:t>Camera 1</a:t>
            </a:r>
          </a:p>
        </p:txBody>
      </p:sp>
      <p:sp>
        <p:nvSpPr>
          <p:cNvPr id="17" name="TextBox 16"/>
          <p:cNvSpPr txBox="1"/>
          <p:nvPr/>
        </p:nvSpPr>
        <p:spPr>
          <a:xfrm>
            <a:off x="8774562" y="1929699"/>
            <a:ext cx="1475652" cy="369332"/>
          </a:xfrm>
          <a:prstGeom prst="rect">
            <a:avLst/>
          </a:prstGeom>
          <a:noFill/>
        </p:spPr>
        <p:txBody>
          <a:bodyPr wrap="square" rtlCol="0">
            <a:spAutoFit/>
          </a:bodyPr>
          <a:lstStyle/>
          <a:p>
            <a:pPr algn="ctr"/>
            <a:r>
              <a:rPr lang="sv-SE">
                <a:solidFill>
                  <a:schemeClr val="bg1"/>
                </a:solidFill>
              </a:rPr>
              <a:t>Camera 2</a:t>
            </a:r>
          </a:p>
        </p:txBody>
      </p:sp>
      <p:sp>
        <p:nvSpPr>
          <p:cNvPr id="18" name="TextBox 17"/>
          <p:cNvSpPr txBox="1"/>
          <p:nvPr/>
        </p:nvSpPr>
        <p:spPr>
          <a:xfrm>
            <a:off x="2223990" y="4717042"/>
            <a:ext cx="1475652" cy="369332"/>
          </a:xfrm>
          <a:prstGeom prst="rect">
            <a:avLst/>
          </a:prstGeom>
          <a:noFill/>
        </p:spPr>
        <p:txBody>
          <a:bodyPr wrap="square" rtlCol="0">
            <a:spAutoFit/>
          </a:bodyPr>
          <a:lstStyle/>
          <a:p>
            <a:pPr algn="ctr"/>
            <a:r>
              <a:rPr lang="sv-SE">
                <a:solidFill>
                  <a:schemeClr val="bg1"/>
                </a:solidFill>
              </a:rPr>
              <a:t>Camera 3</a:t>
            </a:r>
          </a:p>
        </p:txBody>
      </p:sp>
      <p:sp>
        <p:nvSpPr>
          <p:cNvPr id="19" name="TextBox 18"/>
          <p:cNvSpPr txBox="1"/>
          <p:nvPr/>
        </p:nvSpPr>
        <p:spPr>
          <a:xfrm>
            <a:off x="8774562" y="4717042"/>
            <a:ext cx="1475652" cy="369332"/>
          </a:xfrm>
          <a:prstGeom prst="rect">
            <a:avLst/>
          </a:prstGeom>
          <a:noFill/>
        </p:spPr>
        <p:txBody>
          <a:bodyPr wrap="square" rtlCol="0">
            <a:spAutoFit/>
          </a:bodyPr>
          <a:lstStyle/>
          <a:p>
            <a:pPr algn="ctr"/>
            <a:r>
              <a:rPr lang="sv-SE">
                <a:solidFill>
                  <a:schemeClr val="bg1"/>
                </a:solidFill>
              </a:rPr>
              <a:t>Camera 4</a:t>
            </a:r>
          </a:p>
        </p:txBody>
      </p:sp>
      <p:sp>
        <p:nvSpPr>
          <p:cNvPr id="2" name="Rectangle 1">
            <a:extLst>
              <a:ext uri="{FF2B5EF4-FFF2-40B4-BE49-F238E27FC236}">
                <a16:creationId xmlns:a16="http://schemas.microsoft.com/office/drawing/2014/main" id="{5ADB7C7A-8C9A-C041-A3CB-873418710B27}"/>
              </a:ext>
            </a:extLst>
          </p:cNvPr>
          <p:cNvSpPr/>
          <p:nvPr/>
        </p:nvSpPr>
        <p:spPr>
          <a:xfrm>
            <a:off x="9238204" y="760907"/>
            <a:ext cx="1398140" cy="369332"/>
          </a:xfrm>
          <a:prstGeom prst="rect">
            <a:avLst/>
          </a:prstGeom>
        </p:spPr>
        <p:txBody>
          <a:bodyPr wrap="none">
            <a:spAutoFit/>
          </a:bodyPr>
          <a:lstStyle/>
          <a:p>
            <a:r>
              <a:rPr lang="sv-SE" dirty="0" err="1"/>
              <a:t>Sintel</a:t>
            </a:r>
            <a:r>
              <a:rPr lang="sv-SE" dirty="0"/>
              <a:t> </a:t>
            </a:r>
            <a:r>
              <a:rPr lang="sv-SE" dirty="0" err="1"/>
              <a:t>scene</a:t>
            </a:r>
            <a:endParaRPr lang="sv-SE" dirty="0"/>
          </a:p>
        </p:txBody>
      </p:sp>
    </p:spTree>
    <p:extLst>
      <p:ext uri="{BB962C8B-B14F-4D97-AF65-F5344CB8AC3E}">
        <p14:creationId xmlns:p14="http://schemas.microsoft.com/office/powerpoint/2010/main" val="333020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Novel Viewpoint</a:t>
            </a:r>
          </a:p>
        </p:txBody>
      </p:sp>
      <p:pic>
        <p:nvPicPr>
          <p:cNvPr id="6" name="FreeFV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lum bright="20000" contrast="20000"/>
          </a:blip>
          <a:stretch>
            <a:fillRect/>
          </a:stretch>
        </p:blipFill>
        <p:spPr>
          <a:xfrm>
            <a:off x="1524000" y="1223118"/>
            <a:ext cx="9144000" cy="5029970"/>
          </a:xfrm>
          <a:prstGeom prst="rect">
            <a:avLst/>
          </a:prstGeom>
          <a:ln>
            <a:noFill/>
          </a:ln>
          <a:effectLst>
            <a:outerShdw blurRad="190500" algn="tl" rotWithShape="0">
              <a:srgbClr val="000000">
                <a:alpha val="70000"/>
              </a:srgbClr>
            </a:outerShdw>
          </a:effectLst>
        </p:spPr>
      </p:pic>
      <p:sp>
        <p:nvSpPr>
          <p:cNvPr id="4" name="Footer Placeholder 3"/>
          <p:cNvSpPr>
            <a:spLocks noGrp="1"/>
          </p:cNvSpPr>
          <p:nvPr>
            <p:ph type="ftr" sz="quarter" idx="11"/>
          </p:nvPr>
        </p:nvSpPr>
        <p:spPr/>
        <p:txBody>
          <a:bodyPr/>
          <a:lstStyle/>
          <a:p>
            <a:r>
              <a:rPr lang="en-US"/>
              <a:t>Course: Voxel DAGs. /Ulf Assarsson</a:t>
            </a:r>
            <a:endParaRPr lang="sv-SE" dirty="0"/>
          </a:p>
        </p:txBody>
      </p:sp>
      <p:sp>
        <p:nvSpPr>
          <p:cNvPr id="5" name="Slide Number Placeholder 4"/>
          <p:cNvSpPr>
            <a:spLocks noGrp="1"/>
          </p:cNvSpPr>
          <p:nvPr>
            <p:ph type="sldNum" sz="quarter" idx="12"/>
          </p:nvPr>
        </p:nvSpPr>
        <p:spPr/>
        <p:txBody>
          <a:bodyPr/>
          <a:lstStyle/>
          <a:p>
            <a:fld id="{8171BA1C-0D73-441A-A4F1-65037133FE72}" type="slidenum">
              <a:rPr lang="sv-SE" smtClean="0"/>
              <a:t>36</a:t>
            </a:fld>
            <a:endParaRPr lang="sv-SE"/>
          </a:p>
        </p:txBody>
      </p:sp>
      <p:sp>
        <p:nvSpPr>
          <p:cNvPr id="3" name="Rectangle 2">
            <a:extLst>
              <a:ext uri="{FF2B5EF4-FFF2-40B4-BE49-F238E27FC236}">
                <a16:creationId xmlns:a16="http://schemas.microsoft.com/office/drawing/2014/main" id="{DBB90DA3-7271-4F4F-9A61-02589212B39F}"/>
              </a:ext>
            </a:extLst>
          </p:cNvPr>
          <p:cNvSpPr/>
          <p:nvPr/>
        </p:nvSpPr>
        <p:spPr>
          <a:xfrm>
            <a:off x="6248400" y="106569"/>
            <a:ext cx="6096000" cy="646331"/>
          </a:xfrm>
          <a:prstGeom prst="rect">
            <a:avLst/>
          </a:prstGeom>
        </p:spPr>
        <p:txBody>
          <a:bodyPr>
            <a:spAutoFit/>
          </a:bodyPr>
          <a:lstStyle/>
          <a:p>
            <a:r>
              <a:rPr lang="sv-SE" dirty="0">
                <a:solidFill>
                  <a:srgbClr val="000000"/>
                </a:solidFill>
                <a:latin typeface="LUCIDA"/>
              </a:rPr>
              <a:t>Kämpe, Rasmuson, </a:t>
            </a:r>
            <a:r>
              <a:rPr lang="sv-SE" dirty="0" err="1">
                <a:solidFill>
                  <a:srgbClr val="000000"/>
                </a:solidFill>
                <a:latin typeface="LUCIDA"/>
              </a:rPr>
              <a:t>Billeter</a:t>
            </a:r>
            <a:r>
              <a:rPr lang="sv-SE" dirty="0">
                <a:solidFill>
                  <a:srgbClr val="000000"/>
                </a:solidFill>
                <a:latin typeface="LUCIDA"/>
              </a:rPr>
              <a:t>, </a:t>
            </a:r>
            <a:r>
              <a:rPr lang="sv-SE" dirty="0" err="1">
                <a:solidFill>
                  <a:srgbClr val="000000"/>
                </a:solidFill>
                <a:latin typeface="LUCIDA"/>
              </a:rPr>
              <a:t>Sintorn</a:t>
            </a:r>
            <a:r>
              <a:rPr lang="sv-SE" dirty="0">
                <a:solidFill>
                  <a:srgbClr val="000000"/>
                </a:solidFill>
                <a:latin typeface="LUCIDA"/>
              </a:rPr>
              <a:t>, Assarsson. </a:t>
            </a:r>
            <a:br>
              <a:rPr lang="sv-SE" dirty="0"/>
            </a:br>
            <a:r>
              <a:rPr lang="sv-SE" i="1" dirty="0" err="1">
                <a:solidFill>
                  <a:srgbClr val="000000"/>
                </a:solidFill>
                <a:latin typeface="LUCIDA"/>
              </a:rPr>
              <a:t>Exploiting</a:t>
            </a:r>
            <a:r>
              <a:rPr lang="sv-SE" i="1" dirty="0">
                <a:solidFill>
                  <a:srgbClr val="000000"/>
                </a:solidFill>
                <a:latin typeface="LUCIDA"/>
              </a:rPr>
              <a:t> </a:t>
            </a:r>
            <a:r>
              <a:rPr lang="sv-SE" i="1" dirty="0" err="1">
                <a:solidFill>
                  <a:srgbClr val="000000"/>
                </a:solidFill>
                <a:latin typeface="LUCIDA"/>
              </a:rPr>
              <a:t>Coherence</a:t>
            </a:r>
            <a:r>
              <a:rPr lang="sv-SE" i="1" dirty="0">
                <a:solidFill>
                  <a:srgbClr val="000000"/>
                </a:solidFill>
                <a:latin typeface="LUCIDA"/>
              </a:rPr>
              <a:t> in </a:t>
            </a:r>
            <a:r>
              <a:rPr lang="sv-SE" i="1" dirty="0" err="1">
                <a:solidFill>
                  <a:srgbClr val="000000"/>
                </a:solidFill>
                <a:latin typeface="LUCIDA"/>
              </a:rPr>
              <a:t>Time-Varying</a:t>
            </a:r>
            <a:r>
              <a:rPr lang="sv-SE" i="1" dirty="0">
                <a:solidFill>
                  <a:srgbClr val="000000"/>
                </a:solidFill>
                <a:latin typeface="LUCIDA"/>
              </a:rPr>
              <a:t> </a:t>
            </a:r>
            <a:r>
              <a:rPr lang="sv-SE" i="1" dirty="0" err="1">
                <a:solidFill>
                  <a:srgbClr val="000000"/>
                </a:solidFill>
                <a:latin typeface="LUCIDA"/>
              </a:rPr>
              <a:t>Voxel</a:t>
            </a:r>
            <a:r>
              <a:rPr lang="sv-SE" i="1" dirty="0">
                <a:solidFill>
                  <a:srgbClr val="000000"/>
                </a:solidFill>
                <a:latin typeface="LUCIDA"/>
              </a:rPr>
              <a:t> Data</a:t>
            </a:r>
            <a:r>
              <a:rPr lang="sv-SE" dirty="0">
                <a:solidFill>
                  <a:srgbClr val="000000"/>
                </a:solidFill>
                <a:latin typeface="LUCIDA"/>
              </a:rPr>
              <a:t>. I3D 2016.</a:t>
            </a:r>
            <a:endParaRPr lang="sv-SE" dirty="0"/>
          </a:p>
        </p:txBody>
      </p:sp>
    </p:spTree>
    <p:extLst>
      <p:ext uri="{BB962C8B-B14F-4D97-AF65-F5344CB8AC3E}">
        <p14:creationId xmlns:p14="http://schemas.microsoft.com/office/powerpoint/2010/main" val="309645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37723" y="71444"/>
            <a:ext cx="9205912" cy="1325563"/>
          </a:xfrm>
        </p:spPr>
        <p:txBody>
          <a:bodyPr>
            <a:normAutofit/>
          </a:bodyPr>
          <a:lstStyle/>
          <a:p>
            <a:r>
              <a:rPr lang="en-US" dirty="0"/>
              <a:t>Voxel DAGs </a:t>
            </a:r>
            <a:r>
              <a:rPr lang="mr-IN" dirty="0"/>
              <a:t>–</a:t>
            </a:r>
            <a:r>
              <a:rPr lang="en-US" dirty="0"/>
              <a:t> dynamic scenes</a:t>
            </a:r>
            <a:br>
              <a:rPr lang="en-US" dirty="0"/>
            </a:br>
            <a:r>
              <a:rPr lang="en-US" sz="3600" dirty="0"/>
              <a:t> 3D geometry + time dimension</a:t>
            </a:r>
            <a:endParaRPr lang="sv-SE" sz="3600" dirty="0"/>
          </a:p>
        </p:txBody>
      </p:sp>
      <p:pic>
        <p:nvPicPr>
          <p:cNvPr id="7" name="SubmissionVideo_compressed">
            <a:hlinkClick r:id="" action="ppaction://media"/>
          </p:cNvPr>
          <p:cNvPicPr>
            <a:picLocks noGrp="1" noChangeAspect="1"/>
          </p:cNvPicPr>
          <p:nvPr>
            <p:ph idx="1"/>
            <a:videoFile r:link="rId1"/>
            <p:extLst>
              <p:ext uri="{DAA4B4D4-6D71-4841-9C94-3DE7FCFB9230}">
                <p14:media xmlns:p14="http://schemas.microsoft.com/office/powerpoint/2010/main" r:embed="rId2">
                  <p14:trim st="17584" end="79067.3"/>
                </p14:media>
              </p:ext>
            </p:extLst>
          </p:nvPr>
        </p:nvPicPr>
        <p:blipFill>
          <a:blip r:embed="rId5">
            <a:lum bright="20000" contrast="20000"/>
          </a:blip>
          <a:stretch>
            <a:fillRect/>
          </a:stretch>
        </p:blipFill>
        <p:spPr>
          <a:xfrm>
            <a:off x="1237724" y="1505050"/>
            <a:ext cx="7896225" cy="4441825"/>
          </a:xfrm>
        </p:spPr>
      </p:pic>
      <p:sp>
        <p:nvSpPr>
          <p:cNvPr id="10" name="Rectangle 9"/>
          <p:cNvSpPr/>
          <p:nvPr/>
        </p:nvSpPr>
        <p:spPr>
          <a:xfrm>
            <a:off x="9210411" y="1656292"/>
            <a:ext cx="1722176" cy="3550416"/>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algn="ctr">
              <a:defRPr/>
            </a:pPr>
            <a:r>
              <a:rPr lang="sv-SE" kern="0" dirty="0">
                <a:solidFill>
                  <a:sysClr val="windowText" lastClr="000000"/>
                </a:solidFill>
                <a:latin typeface="Calibri"/>
              </a:rPr>
              <a:t>70 frames</a:t>
            </a:r>
          </a:p>
          <a:p>
            <a:pPr algn="ctr">
              <a:defRPr/>
            </a:pPr>
            <a:r>
              <a:rPr lang="sv-SE" kern="0" dirty="0">
                <a:solidFill>
                  <a:sysClr val="windowText" lastClr="000000"/>
                </a:solidFill>
                <a:latin typeface="Calibri"/>
              </a:rPr>
              <a:t>2048³ grid</a:t>
            </a:r>
          </a:p>
          <a:p>
            <a:pPr algn="ctr">
              <a:defRPr/>
            </a:pPr>
            <a:r>
              <a:rPr lang="sv-SE" kern="0" dirty="0" err="1">
                <a:solidFill>
                  <a:sysClr val="windowText" lastClr="000000"/>
                </a:solidFill>
                <a:latin typeface="Calibri"/>
              </a:rPr>
              <a:t>Length</a:t>
            </a:r>
            <a:r>
              <a:rPr lang="sv-SE" kern="0" dirty="0">
                <a:solidFill>
                  <a:sysClr val="windowText" lastClr="000000"/>
                </a:solidFill>
                <a:latin typeface="Calibri"/>
              </a:rPr>
              <a:t>: 2.9 sec @24Hz</a:t>
            </a:r>
          </a:p>
          <a:p>
            <a:pPr algn="ctr">
              <a:defRPr/>
            </a:pPr>
            <a:endParaRPr lang="sv-SE" kern="0" dirty="0">
              <a:solidFill>
                <a:sysClr val="windowText" lastClr="000000"/>
              </a:solidFill>
              <a:latin typeface="Calibri"/>
            </a:endParaRPr>
          </a:p>
          <a:p>
            <a:pPr algn="ctr">
              <a:defRPr/>
            </a:pPr>
            <a:r>
              <a:rPr lang="sv-SE" kern="0" dirty="0">
                <a:solidFill>
                  <a:sysClr val="windowText" lastClr="000000"/>
                </a:solidFill>
                <a:latin typeface="Calibri"/>
              </a:rPr>
              <a:t>1.9 MiB</a:t>
            </a:r>
          </a:p>
          <a:p>
            <a:pPr algn="ctr">
              <a:defRPr/>
            </a:pPr>
            <a:r>
              <a:rPr lang="sv-SE" kern="0" dirty="0">
                <a:solidFill>
                  <a:sysClr val="windowText" lastClr="000000"/>
                </a:solidFill>
                <a:latin typeface="Calibri"/>
              </a:rPr>
              <a:t>(=2.3 GiB/</a:t>
            </a:r>
            <a:r>
              <a:rPr lang="sv-SE" kern="0" dirty="0" err="1">
                <a:solidFill>
                  <a:sysClr val="windowText" lastClr="000000"/>
                </a:solidFill>
                <a:latin typeface="Calibri"/>
              </a:rPr>
              <a:t>hour</a:t>
            </a:r>
            <a:r>
              <a:rPr lang="sv-SE" kern="0" dirty="0">
                <a:solidFill>
                  <a:sysClr val="windowText" lastClr="000000"/>
                </a:solidFill>
                <a:latin typeface="Calibri"/>
              </a:rPr>
              <a:t>)</a:t>
            </a:r>
          </a:p>
          <a:p>
            <a:pPr algn="ctr">
              <a:defRPr/>
            </a:pPr>
            <a:r>
              <a:rPr lang="sv-SE" kern="0" dirty="0">
                <a:solidFill>
                  <a:sysClr val="windowText" lastClr="000000"/>
                </a:solidFill>
                <a:latin typeface="Calibri"/>
              </a:rPr>
              <a:t>5.2 Mbits/s</a:t>
            </a:r>
          </a:p>
        </p:txBody>
      </p:sp>
      <p:sp>
        <p:nvSpPr>
          <p:cNvPr id="2" name="Footer Placeholder 1">
            <a:extLst>
              <a:ext uri="{FF2B5EF4-FFF2-40B4-BE49-F238E27FC236}">
                <a16:creationId xmlns:a16="http://schemas.microsoft.com/office/drawing/2014/main" id="{82B21E3D-DF98-0A47-9851-5A94FD089A2F}"/>
              </a:ext>
            </a:extLst>
          </p:cNvPr>
          <p:cNvSpPr>
            <a:spLocks noGrp="1"/>
          </p:cNvSpPr>
          <p:nvPr>
            <p:ph type="ftr" sz="quarter" idx="11"/>
          </p:nvPr>
        </p:nvSpPr>
        <p:spPr/>
        <p:txBody>
          <a:bodyPr/>
          <a:lstStyle/>
          <a:p>
            <a:r>
              <a:rPr lang="en-US"/>
              <a:t>Course: Voxel DAGs. /Ulf Assarsson</a:t>
            </a:r>
          </a:p>
        </p:txBody>
      </p:sp>
      <p:sp>
        <p:nvSpPr>
          <p:cNvPr id="3" name="Slide Number Placeholder 2">
            <a:extLst>
              <a:ext uri="{FF2B5EF4-FFF2-40B4-BE49-F238E27FC236}">
                <a16:creationId xmlns:a16="http://schemas.microsoft.com/office/drawing/2014/main" id="{E1ED66D8-8E6B-CD4C-B1F8-575E16307842}"/>
              </a:ext>
            </a:extLst>
          </p:cNvPr>
          <p:cNvSpPr>
            <a:spLocks noGrp="1"/>
          </p:cNvSpPr>
          <p:nvPr>
            <p:ph type="sldNum" sz="quarter" idx="12"/>
          </p:nvPr>
        </p:nvSpPr>
        <p:spPr/>
        <p:txBody>
          <a:bodyPr/>
          <a:lstStyle/>
          <a:p>
            <a:fld id="{7AD14076-261D-44E2-B486-4068BDBB861D}" type="slidenum">
              <a:rPr lang="en-US" smtClean="0"/>
              <a:pPr/>
              <a:t>37</a:t>
            </a:fld>
            <a:endParaRPr lang="en-US"/>
          </a:p>
        </p:txBody>
      </p:sp>
    </p:spTree>
    <p:extLst>
      <p:ext uri="{BB962C8B-B14F-4D97-AF65-F5344CB8AC3E}">
        <p14:creationId xmlns:p14="http://schemas.microsoft.com/office/powerpoint/2010/main" val="42731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8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IMG_037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0518" y="0"/>
            <a:ext cx="9144000" cy="6858000"/>
          </a:xfrm>
          <a:prstGeom prst="rect">
            <a:avLst/>
          </a:prstGeom>
        </p:spPr>
      </p:pic>
      <p:sp>
        <p:nvSpPr>
          <p:cNvPr id="5" name="Title 1"/>
          <p:cNvSpPr txBox="1">
            <a:spLocks/>
          </p:cNvSpPr>
          <p:nvPr/>
        </p:nvSpPr>
        <p:spPr>
          <a:xfrm>
            <a:off x="1638300" y="1"/>
            <a:ext cx="8915400" cy="822439"/>
          </a:xfrm>
          <a:prstGeom prst="rect">
            <a:avLst/>
          </a:prstGeom>
        </p:spPr>
        <p:txBody>
          <a:bodyPr vert="horz" lIns="91272" tIns="45634" rIns="91272" bIns="45634" rtlCol="0" anchor="ctr">
            <a:normAutofit/>
          </a:bodyPr>
          <a:lstStyle>
            <a:lvl1pPr algn="ctr" defTabSz="456368" rtl="0" eaLnBrk="1" latinLnBrk="0" hangingPunct="1">
              <a:spcBef>
                <a:spcPct val="0"/>
              </a:spcBef>
              <a:buNone/>
              <a:defRPr sz="4300" kern="1200">
                <a:solidFill>
                  <a:schemeClr val="tx1"/>
                </a:solidFill>
                <a:latin typeface="+mj-lt"/>
                <a:ea typeface="+mj-ea"/>
                <a:cs typeface="+mj-cs"/>
              </a:defRPr>
            </a:lvl1pPr>
          </a:lstStyle>
          <a:p>
            <a:r>
              <a:rPr lang="en-US" dirty="0">
                <a:solidFill>
                  <a:schemeClr val="bg1"/>
                </a:solidFill>
              </a:rPr>
              <a:t>Free Viewpoint Video</a:t>
            </a:r>
          </a:p>
        </p:txBody>
      </p:sp>
      <p:sp>
        <p:nvSpPr>
          <p:cNvPr id="6" name="TextBox 5"/>
          <p:cNvSpPr txBox="1"/>
          <p:nvPr/>
        </p:nvSpPr>
        <p:spPr>
          <a:xfrm>
            <a:off x="1581176" y="375182"/>
            <a:ext cx="7136797" cy="923156"/>
          </a:xfrm>
          <a:prstGeom prst="rect">
            <a:avLst/>
          </a:prstGeom>
          <a:noFill/>
        </p:spPr>
        <p:txBody>
          <a:bodyPr wrap="square" lIns="91272" tIns="45634" rIns="91272" bIns="45634" rtlCol="0">
            <a:spAutoFit/>
          </a:bodyPr>
          <a:lstStyle/>
          <a:p>
            <a:r>
              <a:rPr lang="en-US" dirty="0">
                <a:solidFill>
                  <a:schemeClr val="bg1"/>
                </a:solidFill>
              </a:rPr>
              <a:t>Want: </a:t>
            </a:r>
          </a:p>
          <a:p>
            <a:pPr marL="457200" indent="-457200">
              <a:buFont typeface="+mj-lt"/>
              <a:buAutoNum type="arabicPeriod"/>
            </a:pPr>
            <a:r>
              <a:rPr lang="en-US" dirty="0">
                <a:solidFill>
                  <a:schemeClr val="bg1"/>
                </a:solidFill>
              </a:rPr>
              <a:t>convert a real dynamic scene to 3D graphics, 24 times/second. </a:t>
            </a:r>
          </a:p>
          <a:p>
            <a:pPr marL="457200" indent="-457200">
              <a:buFont typeface="+mj-lt"/>
              <a:buAutoNum type="arabicPeriod"/>
            </a:pPr>
            <a:r>
              <a:rPr lang="en-US" dirty="0">
                <a:solidFill>
                  <a:schemeClr val="bg1"/>
                </a:solidFill>
              </a:rPr>
              <a:t>Render scene from any viewpoint. </a:t>
            </a:r>
          </a:p>
        </p:txBody>
      </p:sp>
      <p:sp>
        <p:nvSpPr>
          <p:cNvPr id="3" name="Footer Placeholder 2">
            <a:extLst>
              <a:ext uri="{FF2B5EF4-FFF2-40B4-BE49-F238E27FC236}">
                <a16:creationId xmlns:a16="http://schemas.microsoft.com/office/drawing/2014/main" id="{F670BC6F-9636-B844-887E-01D67E836177}"/>
              </a:ext>
            </a:extLst>
          </p:cNvPr>
          <p:cNvSpPr>
            <a:spLocks noGrp="1"/>
          </p:cNvSpPr>
          <p:nvPr>
            <p:ph type="ftr" sz="quarter" idx="11"/>
          </p:nvPr>
        </p:nvSpPr>
        <p:spPr/>
        <p:txBody>
          <a:bodyPr/>
          <a:lstStyle/>
          <a:p>
            <a:r>
              <a:rPr lang="en-US"/>
              <a:t>Course: Voxel DAGs. /Ulf Assarsson</a:t>
            </a:r>
          </a:p>
        </p:txBody>
      </p:sp>
      <p:sp>
        <p:nvSpPr>
          <p:cNvPr id="7" name="Slide Number Placeholder 6">
            <a:extLst>
              <a:ext uri="{FF2B5EF4-FFF2-40B4-BE49-F238E27FC236}">
                <a16:creationId xmlns:a16="http://schemas.microsoft.com/office/drawing/2014/main" id="{21FDCCCF-3FDE-464A-8015-B0E7F4B7934F}"/>
              </a:ext>
            </a:extLst>
          </p:cNvPr>
          <p:cNvSpPr>
            <a:spLocks noGrp="1"/>
          </p:cNvSpPr>
          <p:nvPr>
            <p:ph type="sldNum" sz="quarter" idx="12"/>
          </p:nvPr>
        </p:nvSpPr>
        <p:spPr/>
        <p:txBody>
          <a:bodyPr/>
          <a:lstStyle/>
          <a:p>
            <a:fld id="{7AD14076-261D-44E2-B486-4068BDBB861D}" type="slidenum">
              <a:rPr lang="en-US" smtClean="0"/>
              <a:pPr/>
              <a:t>38</a:t>
            </a:fld>
            <a:endParaRPr lang="en-US"/>
          </a:p>
        </p:txBody>
      </p:sp>
    </p:spTree>
    <p:extLst>
      <p:ext uri="{BB962C8B-B14F-4D97-AF65-F5344CB8AC3E}">
        <p14:creationId xmlns:p14="http://schemas.microsoft.com/office/powerpoint/2010/main" val="254475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IMG_038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9144000" cy="6858000"/>
          </a:xfrm>
          <a:prstGeom prst="rect">
            <a:avLst/>
          </a:prstGeom>
        </p:spPr>
      </p:pic>
      <p:sp>
        <p:nvSpPr>
          <p:cNvPr id="5" name="Oval 4"/>
          <p:cNvSpPr/>
          <p:nvPr/>
        </p:nvSpPr>
        <p:spPr>
          <a:xfrm>
            <a:off x="5591944" y="4077072"/>
            <a:ext cx="144016" cy="144016"/>
          </a:xfrm>
          <a:prstGeom prst="ellipse">
            <a:avLst/>
          </a:prstGeom>
          <a:solidFill>
            <a:schemeClr val="tx1">
              <a:lumMod val="85000"/>
              <a:lumOff val="15000"/>
            </a:schemeClr>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a:p>
        </p:txBody>
      </p:sp>
      <p:sp>
        <p:nvSpPr>
          <p:cNvPr id="3" name="Cube 2"/>
          <p:cNvSpPr/>
          <p:nvPr/>
        </p:nvSpPr>
        <p:spPr>
          <a:xfrm>
            <a:off x="5591944" y="4077072"/>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a:p>
        </p:txBody>
      </p:sp>
      <p:sp>
        <p:nvSpPr>
          <p:cNvPr id="7" name="Cube 6"/>
          <p:cNvSpPr/>
          <p:nvPr/>
        </p:nvSpPr>
        <p:spPr>
          <a:xfrm>
            <a:off x="5700549" y="4077072"/>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a:p>
        </p:txBody>
      </p:sp>
      <p:sp>
        <p:nvSpPr>
          <p:cNvPr id="8" name="Cube 7"/>
          <p:cNvSpPr/>
          <p:nvPr/>
        </p:nvSpPr>
        <p:spPr>
          <a:xfrm>
            <a:off x="5732381" y="3933056"/>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a:p>
        </p:txBody>
      </p:sp>
      <p:sp>
        <p:nvSpPr>
          <p:cNvPr id="9" name="Cube 8"/>
          <p:cNvSpPr/>
          <p:nvPr/>
        </p:nvSpPr>
        <p:spPr>
          <a:xfrm>
            <a:off x="5836543" y="4043164"/>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a:p>
        </p:txBody>
      </p:sp>
      <p:sp>
        <p:nvSpPr>
          <p:cNvPr id="11" name="Cube 10"/>
          <p:cNvSpPr/>
          <p:nvPr/>
        </p:nvSpPr>
        <p:spPr>
          <a:xfrm>
            <a:off x="5944493" y="4043164"/>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2" name="Cube 11"/>
          <p:cNvSpPr/>
          <p:nvPr/>
        </p:nvSpPr>
        <p:spPr>
          <a:xfrm>
            <a:off x="5839718" y="3933056"/>
            <a:ext cx="144016" cy="144016"/>
          </a:xfrm>
          <a:prstGeom prst="cube">
            <a:avLst/>
          </a:prstGeom>
          <a:solidFill>
            <a:srgbClr val="262626"/>
          </a:solid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3" name="Cube 12"/>
          <p:cNvSpPr/>
          <p:nvPr/>
        </p:nvSpPr>
        <p:spPr>
          <a:xfrm>
            <a:off x="6600056" y="4509120"/>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5" name="Cube 14"/>
          <p:cNvSpPr/>
          <p:nvPr/>
        </p:nvSpPr>
        <p:spPr>
          <a:xfrm>
            <a:off x="6711181" y="4617071"/>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6" name="Cube 15"/>
          <p:cNvSpPr/>
          <p:nvPr/>
        </p:nvSpPr>
        <p:spPr>
          <a:xfrm>
            <a:off x="6819255" y="4617071"/>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7" name="Cube 16"/>
          <p:cNvSpPr/>
          <p:nvPr/>
        </p:nvSpPr>
        <p:spPr>
          <a:xfrm>
            <a:off x="6712323" y="4509120"/>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8" name="Cube 17"/>
          <p:cNvSpPr/>
          <p:nvPr/>
        </p:nvSpPr>
        <p:spPr>
          <a:xfrm>
            <a:off x="6855321" y="4468863"/>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9" name="Cube 18"/>
          <p:cNvSpPr/>
          <p:nvPr/>
        </p:nvSpPr>
        <p:spPr>
          <a:xfrm>
            <a:off x="6968480" y="4581128"/>
            <a:ext cx="144016" cy="144016"/>
          </a:xfrm>
          <a:prstGeom prst="cube">
            <a:avLst/>
          </a:prstGeom>
          <a:noFill/>
          <a:ln>
            <a:solidFill>
              <a:schemeClr val="bg1"/>
            </a:solidFill>
          </a:ln>
        </p:spPr>
        <p:style>
          <a:lnRef idx="1">
            <a:schemeClr val="dk1"/>
          </a:lnRef>
          <a:fillRef idx="3">
            <a:schemeClr val="dk1"/>
          </a:fillRef>
          <a:effectRef idx="2">
            <a:schemeClr val="dk1"/>
          </a:effectRef>
          <a:fontRef idx="minor">
            <a:schemeClr val="lt1"/>
          </a:fontRef>
        </p:style>
        <p:txBody>
          <a:bodyPr lIns="91355" tIns="45677" rIns="91355" bIns="45677" rtlCol="0" anchor="ctr"/>
          <a:lstStyle/>
          <a:p>
            <a:pPr algn="ctr"/>
            <a:endParaRPr lang="en-US" dirty="0"/>
          </a:p>
        </p:txBody>
      </p:sp>
      <p:sp>
        <p:nvSpPr>
          <p:cNvPr id="10" name="Footer Placeholder 9">
            <a:extLst>
              <a:ext uri="{FF2B5EF4-FFF2-40B4-BE49-F238E27FC236}">
                <a16:creationId xmlns:a16="http://schemas.microsoft.com/office/drawing/2014/main" id="{E6ED4CB7-5075-9E42-9940-9C9FEEB33FDA}"/>
              </a:ext>
            </a:extLst>
          </p:cNvPr>
          <p:cNvSpPr>
            <a:spLocks noGrp="1"/>
          </p:cNvSpPr>
          <p:nvPr>
            <p:ph type="ftr" sz="quarter" idx="11"/>
          </p:nvPr>
        </p:nvSpPr>
        <p:spPr/>
        <p:txBody>
          <a:bodyPr/>
          <a:lstStyle/>
          <a:p>
            <a:r>
              <a:rPr lang="en-US"/>
              <a:t>Course: Voxel DAGs. /Ulf Assarsson</a:t>
            </a:r>
          </a:p>
        </p:txBody>
      </p:sp>
      <p:sp>
        <p:nvSpPr>
          <p:cNvPr id="14" name="Slide Number Placeholder 13">
            <a:extLst>
              <a:ext uri="{FF2B5EF4-FFF2-40B4-BE49-F238E27FC236}">
                <a16:creationId xmlns:a16="http://schemas.microsoft.com/office/drawing/2014/main" id="{EAB7215F-B346-BB42-AF1C-DBCA33B356F6}"/>
              </a:ext>
            </a:extLst>
          </p:cNvPr>
          <p:cNvSpPr>
            <a:spLocks noGrp="1"/>
          </p:cNvSpPr>
          <p:nvPr>
            <p:ph type="sldNum" sz="quarter" idx="12"/>
          </p:nvPr>
        </p:nvSpPr>
        <p:spPr/>
        <p:txBody>
          <a:bodyPr/>
          <a:lstStyle/>
          <a:p>
            <a:fld id="{7AD14076-261D-44E2-B486-4068BDBB861D}" type="slidenum">
              <a:rPr lang="en-US" smtClean="0"/>
              <a:pPr/>
              <a:t>39</a:t>
            </a:fld>
            <a:endParaRPr lang="en-US"/>
          </a:p>
        </p:txBody>
      </p:sp>
      <p:sp>
        <p:nvSpPr>
          <p:cNvPr id="22" name="TextBox 21">
            <a:extLst>
              <a:ext uri="{FF2B5EF4-FFF2-40B4-BE49-F238E27FC236}">
                <a16:creationId xmlns:a16="http://schemas.microsoft.com/office/drawing/2014/main" id="{F39AC245-A207-F245-8759-D0DC0F814B4F}"/>
              </a:ext>
            </a:extLst>
          </p:cNvPr>
          <p:cNvSpPr txBox="1"/>
          <p:nvPr/>
        </p:nvSpPr>
        <p:spPr>
          <a:xfrm>
            <a:off x="1487488" y="260675"/>
            <a:ext cx="8280920" cy="369158"/>
          </a:xfrm>
          <a:prstGeom prst="rect">
            <a:avLst/>
          </a:prstGeom>
          <a:solidFill>
            <a:schemeClr val="bg1">
              <a:lumMod val="85000"/>
              <a:alpha val="74000"/>
            </a:schemeClr>
          </a:solidFill>
        </p:spPr>
        <p:txBody>
          <a:bodyPr wrap="square" lIns="91272" tIns="45634" rIns="91272" bIns="45634" rtlCol="0">
            <a:spAutoFit/>
          </a:bodyPr>
          <a:lstStyle/>
          <a:p>
            <a:r>
              <a:rPr lang="en-US" dirty="0"/>
              <a:t>With 2 or more cameras, depth can be computed – like our eyes work.</a:t>
            </a:r>
          </a:p>
        </p:txBody>
      </p:sp>
    </p:spTree>
    <p:extLst>
      <p:ext uri="{BB962C8B-B14F-4D97-AF65-F5344CB8AC3E}">
        <p14:creationId xmlns:p14="http://schemas.microsoft.com/office/powerpoint/2010/main" val="3130464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Viewpoint Video</a:t>
            </a:r>
          </a:p>
        </p:txBody>
      </p:sp>
      <p:pic>
        <p:nvPicPr>
          <p:cNvPr id="4" name="SubmissionVideo_compressed">
            <a:hlinkClick r:id="" action="ppaction://media"/>
          </p:cNvPr>
          <p:cNvPicPr>
            <a:picLocks noGrp="1" noChangeAspect="1"/>
          </p:cNvPicPr>
          <p:nvPr>
            <p:ph idx="1"/>
            <a:videoFile r:link="rId1"/>
            <p:extLst>
              <p:ext uri="{DAA4B4D4-6D71-4841-9C94-3DE7FCFB9230}">
                <p14:media xmlns:p14="http://schemas.microsoft.com/office/powerpoint/2010/main" r:embed="rId2">
                  <p14:trim st="31163" end="58065.3"/>
                </p14:media>
              </p:ext>
            </p:extLst>
          </p:nvPr>
        </p:nvPicPr>
        <p:blipFill>
          <a:blip r:embed="rId4"/>
          <a:stretch>
            <a:fillRect/>
          </a:stretch>
        </p:blipFill>
        <p:spPr>
          <a:xfrm>
            <a:off x="1372751" y="1688043"/>
            <a:ext cx="7896225" cy="4441825"/>
          </a:xfrm>
        </p:spPr>
      </p:pic>
      <p:sp>
        <p:nvSpPr>
          <p:cNvPr id="5" name="Rectangle 4"/>
          <p:cNvSpPr/>
          <p:nvPr/>
        </p:nvSpPr>
        <p:spPr>
          <a:xfrm>
            <a:off x="9448800" y="1688042"/>
            <a:ext cx="1600200" cy="35504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480 frames</a:t>
            </a:r>
          </a:p>
          <a:p>
            <a:pPr algn="ctr"/>
            <a:r>
              <a:rPr lang="sv-SE" dirty="0">
                <a:solidFill>
                  <a:schemeClr val="tx1"/>
                </a:solidFill>
              </a:rPr>
              <a:t>512³ grid</a:t>
            </a:r>
          </a:p>
          <a:p>
            <a:pPr algn="ctr"/>
            <a:r>
              <a:rPr lang="sv-SE" dirty="0">
                <a:solidFill>
                  <a:schemeClr val="tx1"/>
                </a:solidFill>
              </a:rPr>
              <a:t>20 sec @24Hz</a:t>
            </a:r>
          </a:p>
          <a:p>
            <a:pPr algn="ctr"/>
            <a:endParaRPr lang="sv-SE" dirty="0">
              <a:solidFill>
                <a:schemeClr val="tx1"/>
              </a:solidFill>
            </a:endParaRPr>
          </a:p>
          <a:p>
            <a:pPr algn="ctr"/>
            <a:r>
              <a:rPr lang="sv-SE" dirty="0">
                <a:solidFill>
                  <a:schemeClr val="tx1"/>
                </a:solidFill>
              </a:rPr>
              <a:t>5.2 MiB</a:t>
            </a:r>
          </a:p>
          <a:p>
            <a:pPr algn="ctr"/>
            <a:r>
              <a:rPr lang="sv-SE" dirty="0">
                <a:solidFill>
                  <a:schemeClr val="tx1"/>
                </a:solidFill>
              </a:rPr>
              <a:t>0.9 GiB/hour</a:t>
            </a:r>
          </a:p>
          <a:p>
            <a:pPr algn="ctr"/>
            <a:r>
              <a:rPr lang="sv-SE" dirty="0">
                <a:solidFill>
                  <a:schemeClr val="tx1"/>
                </a:solidFill>
              </a:rPr>
              <a:t>2.1 Mbits/s</a:t>
            </a:r>
          </a:p>
        </p:txBody>
      </p:sp>
      <p:sp>
        <p:nvSpPr>
          <p:cNvPr id="3" name="TextBox 2">
            <a:extLst>
              <a:ext uri="{FF2B5EF4-FFF2-40B4-BE49-F238E27FC236}">
                <a16:creationId xmlns:a16="http://schemas.microsoft.com/office/drawing/2014/main" id="{CDA3B46C-7DFE-EC48-B0BD-E7E5595C081D}"/>
              </a:ext>
            </a:extLst>
          </p:cNvPr>
          <p:cNvSpPr txBox="1"/>
          <p:nvPr/>
        </p:nvSpPr>
        <p:spPr>
          <a:xfrm>
            <a:off x="6566051" y="6224531"/>
            <a:ext cx="4847423" cy="699571"/>
          </a:xfrm>
          <a:prstGeom prst="rect">
            <a:avLst/>
          </a:prstGeom>
        </p:spPr>
        <p:txBody>
          <a:bodyPr vert="horz" wrap="square" lIns="91440" tIns="45720" rIns="91440" bIns="45720" rtlCol="0" anchor="t">
            <a:normAutofit fontScale="85000" lnSpcReduction="10000"/>
          </a:bodyPr>
          <a:lstStyle/>
          <a:p>
            <a:r>
              <a:rPr lang="sv-SE" dirty="0"/>
              <a:t>Construction </a:t>
            </a:r>
            <a:r>
              <a:rPr lang="sv-SE" dirty="0" err="1"/>
              <a:t>time</a:t>
            </a:r>
            <a:r>
              <a:rPr lang="sv-SE" dirty="0"/>
              <a:t> (DAG-</a:t>
            </a:r>
            <a:r>
              <a:rPr lang="sv-SE" dirty="0" err="1"/>
              <a:t>ification</a:t>
            </a:r>
            <a:r>
              <a:rPr lang="sv-SE" dirty="0"/>
              <a:t>): ~1 </a:t>
            </a:r>
            <a:r>
              <a:rPr lang="sv-SE" dirty="0" err="1"/>
              <a:t>minute</a:t>
            </a:r>
            <a:endParaRPr lang="sv-SE" dirty="0"/>
          </a:p>
          <a:p>
            <a:r>
              <a:rPr lang="sv-SE" dirty="0" err="1"/>
              <a:t>Free</a:t>
            </a:r>
            <a:r>
              <a:rPr lang="sv-SE" dirty="0"/>
              <a:t>-</a:t>
            </a:r>
            <a:r>
              <a:rPr lang="sv-SE" dirty="0" err="1"/>
              <a:t>viewpoint</a:t>
            </a:r>
            <a:r>
              <a:rPr lang="sv-SE" dirty="0"/>
              <a:t>-video playback: real </a:t>
            </a:r>
            <a:r>
              <a:rPr lang="sv-SE" dirty="0" err="1"/>
              <a:t>time</a:t>
            </a:r>
            <a:r>
              <a:rPr lang="sv-SE" dirty="0"/>
              <a:t> on GTX 680</a:t>
            </a:r>
          </a:p>
        </p:txBody>
      </p:sp>
      <p:sp>
        <p:nvSpPr>
          <p:cNvPr id="6" name="Rectangle 5">
            <a:extLst>
              <a:ext uri="{FF2B5EF4-FFF2-40B4-BE49-F238E27FC236}">
                <a16:creationId xmlns:a16="http://schemas.microsoft.com/office/drawing/2014/main" id="{23E24D22-8245-1E47-93D9-C9B84EE64BA9}"/>
              </a:ext>
            </a:extLst>
          </p:cNvPr>
          <p:cNvSpPr/>
          <p:nvPr/>
        </p:nvSpPr>
        <p:spPr>
          <a:xfrm>
            <a:off x="1053946" y="6182683"/>
            <a:ext cx="4432453" cy="523220"/>
          </a:xfrm>
          <a:prstGeom prst="rect">
            <a:avLst/>
          </a:prstGeom>
        </p:spPr>
        <p:txBody>
          <a:bodyPr wrap="square">
            <a:spAutoFit/>
          </a:bodyPr>
          <a:lstStyle/>
          <a:p>
            <a:r>
              <a:rPr lang="sv-SE" sz="1400" dirty="0">
                <a:solidFill>
                  <a:srgbClr val="000000"/>
                </a:solidFill>
                <a:latin typeface="LUCIDA"/>
              </a:rPr>
              <a:t>Kämpe, Rasmuson, </a:t>
            </a:r>
            <a:r>
              <a:rPr lang="sv-SE" sz="1400" dirty="0" err="1">
                <a:solidFill>
                  <a:srgbClr val="000000"/>
                </a:solidFill>
                <a:latin typeface="LUCIDA"/>
              </a:rPr>
              <a:t>Billeter</a:t>
            </a:r>
            <a:r>
              <a:rPr lang="sv-SE" sz="1400" dirty="0">
                <a:solidFill>
                  <a:srgbClr val="000000"/>
                </a:solidFill>
                <a:latin typeface="LUCIDA"/>
              </a:rPr>
              <a:t>, </a:t>
            </a:r>
            <a:r>
              <a:rPr lang="sv-SE" sz="1400" dirty="0" err="1">
                <a:solidFill>
                  <a:srgbClr val="000000"/>
                </a:solidFill>
                <a:latin typeface="LUCIDA"/>
              </a:rPr>
              <a:t>Sintorn</a:t>
            </a:r>
            <a:r>
              <a:rPr lang="sv-SE" sz="1400" dirty="0">
                <a:solidFill>
                  <a:srgbClr val="000000"/>
                </a:solidFill>
                <a:latin typeface="LUCIDA"/>
              </a:rPr>
              <a:t>, Assarsson. </a:t>
            </a:r>
            <a:r>
              <a:rPr lang="sv-SE" sz="1400" i="1" dirty="0" err="1">
                <a:solidFill>
                  <a:srgbClr val="000000"/>
                </a:solidFill>
                <a:latin typeface="LUCIDA"/>
              </a:rPr>
              <a:t>Exploiting</a:t>
            </a:r>
            <a:r>
              <a:rPr lang="sv-SE" sz="1400" i="1" dirty="0">
                <a:solidFill>
                  <a:srgbClr val="000000"/>
                </a:solidFill>
                <a:latin typeface="LUCIDA"/>
              </a:rPr>
              <a:t> </a:t>
            </a:r>
            <a:r>
              <a:rPr lang="sv-SE" sz="1400" i="1" dirty="0" err="1">
                <a:solidFill>
                  <a:srgbClr val="000000"/>
                </a:solidFill>
                <a:latin typeface="LUCIDA"/>
              </a:rPr>
              <a:t>Coherence</a:t>
            </a:r>
            <a:r>
              <a:rPr lang="sv-SE" sz="1400" i="1" dirty="0">
                <a:solidFill>
                  <a:srgbClr val="000000"/>
                </a:solidFill>
                <a:latin typeface="LUCIDA"/>
              </a:rPr>
              <a:t> in </a:t>
            </a:r>
            <a:r>
              <a:rPr lang="sv-SE" sz="1400" i="1" dirty="0" err="1">
                <a:solidFill>
                  <a:srgbClr val="000000"/>
                </a:solidFill>
                <a:latin typeface="LUCIDA"/>
              </a:rPr>
              <a:t>Time-Varying</a:t>
            </a:r>
            <a:r>
              <a:rPr lang="sv-SE" sz="1400" i="1" dirty="0">
                <a:solidFill>
                  <a:srgbClr val="000000"/>
                </a:solidFill>
                <a:latin typeface="LUCIDA"/>
              </a:rPr>
              <a:t> </a:t>
            </a:r>
            <a:r>
              <a:rPr lang="sv-SE" sz="1400" i="1" dirty="0" err="1">
                <a:solidFill>
                  <a:srgbClr val="000000"/>
                </a:solidFill>
                <a:latin typeface="LUCIDA"/>
              </a:rPr>
              <a:t>Voxel</a:t>
            </a:r>
            <a:r>
              <a:rPr lang="sv-SE" sz="1400" i="1" dirty="0">
                <a:solidFill>
                  <a:srgbClr val="000000"/>
                </a:solidFill>
                <a:latin typeface="LUCIDA"/>
              </a:rPr>
              <a:t> Data.</a:t>
            </a:r>
            <a:r>
              <a:rPr lang="sv-SE" sz="1400" dirty="0">
                <a:solidFill>
                  <a:srgbClr val="000000"/>
                </a:solidFill>
                <a:latin typeface="LUCIDA"/>
              </a:rPr>
              <a:t> i3D, 2016</a:t>
            </a:r>
            <a:endParaRPr lang="sv-SE" sz="1400" dirty="0"/>
          </a:p>
        </p:txBody>
      </p:sp>
      <p:sp>
        <p:nvSpPr>
          <p:cNvPr id="8" name="Slide Number Placeholder 7">
            <a:extLst>
              <a:ext uri="{FF2B5EF4-FFF2-40B4-BE49-F238E27FC236}">
                <a16:creationId xmlns:a16="http://schemas.microsoft.com/office/drawing/2014/main" id="{6A1FF909-B6BF-5546-B169-5B79DA36F7A2}"/>
              </a:ext>
            </a:extLst>
          </p:cNvPr>
          <p:cNvSpPr>
            <a:spLocks noGrp="1"/>
          </p:cNvSpPr>
          <p:nvPr>
            <p:ph type="sldNum" sz="quarter" idx="12"/>
          </p:nvPr>
        </p:nvSpPr>
        <p:spPr/>
        <p:txBody>
          <a:bodyPr/>
          <a:lstStyle/>
          <a:p>
            <a:fld id="{7AD14076-261D-44E2-B486-4068BDBB861D}" type="slidenum">
              <a:rPr lang="en-US" smtClean="0"/>
              <a:pPr/>
              <a:t>40</a:t>
            </a:fld>
            <a:endParaRPr lang="en-US"/>
          </a:p>
        </p:txBody>
      </p:sp>
    </p:spTree>
    <p:extLst>
      <p:ext uri="{BB962C8B-B14F-4D97-AF65-F5344CB8AC3E}">
        <p14:creationId xmlns:p14="http://schemas.microsoft.com/office/powerpoint/2010/main" val="13854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Custom EG18">
      <a:dk1>
        <a:srgbClr val="3F3F3F"/>
      </a:dk1>
      <a:lt1>
        <a:sysClr val="window" lastClr="FFFFFF"/>
      </a:lt1>
      <a:dk2>
        <a:srgbClr val="004558"/>
      </a:dk2>
      <a:lt2>
        <a:srgbClr val="C9F3FF"/>
      </a:lt2>
      <a:accent1>
        <a:srgbClr val="00A6D6"/>
      </a:accent1>
      <a:accent2>
        <a:srgbClr val="E18C1B"/>
      </a:accent2>
      <a:accent3>
        <a:srgbClr val="A2CA1A"/>
      </a:accent3>
      <a:accent4>
        <a:srgbClr val="6D177F"/>
      </a:accent4>
      <a:accent5>
        <a:srgbClr val="6EBBD5"/>
      </a:accent5>
      <a:accent6>
        <a:srgbClr val="E21A1A"/>
      </a:accent6>
      <a:hlink>
        <a:srgbClr val="0563C1"/>
      </a:hlink>
      <a:folHlink>
        <a:srgbClr val="954F72"/>
      </a:folHlink>
    </a:clrScheme>
    <a:fontScheme name="Custom EG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defRPr dirty="0" smtClean="0">
            <a:solidFill>
              <a:schemeClr val="tx1">
                <a:lumMod val="40000"/>
                <a:lumOff val="6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32370</TotalTime>
  <Words>3038</Words>
  <Application>Microsoft Macintosh PowerPoint</Application>
  <PresentationFormat>Widescreen</PresentationFormat>
  <Paragraphs>528</Paragraphs>
  <Slides>40</Slides>
  <Notes>28</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LUCIDA</vt:lpstr>
      <vt:lpstr>Tahoma</vt:lpstr>
      <vt:lpstr>Office Theme</vt:lpstr>
      <vt:lpstr>Introduction</vt:lpstr>
      <vt:lpstr> The standard DAG compression of geometry</vt:lpstr>
      <vt:lpstr>PowerPoint Presentation</vt:lpstr>
      <vt:lpstr>Visualizing Identical Subtrees</vt:lpstr>
      <vt:lpstr>Visualizing Identical Subtrees</vt:lpstr>
      <vt:lpstr>Visualizing Identical Subtrees</vt:lpstr>
      <vt:lpstr>Visualizing Identical Subtrees</vt:lpstr>
      <vt:lpstr>Visualizing Identical Subtrees</vt:lpstr>
      <vt:lpstr>Visualizing Identical Subtrees</vt:lpstr>
      <vt:lpstr>Visualizing Identical Subtrees</vt:lpstr>
      <vt:lpstr>Visualizing Identical Subtrees</vt:lpstr>
      <vt:lpstr>Visualizing Identical Subtrees</vt:lpstr>
      <vt:lpstr>Visualizing Identical Subtrees</vt:lpstr>
      <vt:lpstr>Encodings of SVO and DAG nodes</vt:lpstr>
      <vt:lpstr>Encodings of SVO and DAG nodes</vt:lpstr>
      <vt:lpstr>Encodings of SVO and DAG nodes</vt:lpstr>
      <vt:lpstr>PowerPoint Presentation</vt:lpstr>
      <vt:lpstr>PowerPoint Presentation</vt:lpstr>
      <vt:lpstr>PowerPoint Presentation</vt:lpstr>
      <vt:lpstr>PowerPoint Presentation</vt:lpstr>
      <vt:lpstr>PowerPoint Presentation</vt:lpstr>
      <vt:lpstr>PowerPoint Presentation</vt:lpstr>
      <vt:lpstr>SVO → DAG construction</vt:lpstr>
      <vt:lpstr>SVO → DAG construction</vt:lpstr>
      <vt:lpstr>SVO → DAG construction</vt:lpstr>
      <vt:lpstr>SVO → DAG construction</vt:lpstr>
      <vt:lpstr>SVO → DAG construction</vt:lpstr>
      <vt:lpstr>Sparse Voxel DAGs:   From static scenes    to dynamic (moving) scenes    to Free Viewpoint Video  </vt:lpstr>
      <vt:lpstr>Voxel DAGs – dynamic scenes  3D geometry + time dimension</vt:lpstr>
      <vt:lpstr>Time-varying Voxel Grid - construction</vt:lpstr>
      <vt:lpstr>Time-varying Voxel Grid - construction</vt:lpstr>
      <vt:lpstr>Time-varying Voxel Grid - construction</vt:lpstr>
      <vt:lpstr>Time-varying Voxel Grid - construction</vt:lpstr>
      <vt:lpstr>Time-varying Voxel Grid - construction</vt:lpstr>
      <vt:lpstr>Input Color + Depth</vt:lpstr>
      <vt:lpstr>Novel Viewpoint</vt:lpstr>
      <vt:lpstr>Voxel DAGs – dynamic scenes  3D geometry + time dimension</vt:lpstr>
      <vt:lpstr>PowerPoint Presentation</vt:lpstr>
      <vt:lpstr>PowerPoint Presentation</vt:lpstr>
      <vt:lpstr>Free Viewpoint Video</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dc:creator>
  <cp:lastModifiedBy>Ulf Assarsson</cp:lastModifiedBy>
  <cp:revision>255</cp:revision>
  <dcterms:created xsi:type="dcterms:W3CDTF">2017-10-20T09:20:57Z</dcterms:created>
  <dcterms:modified xsi:type="dcterms:W3CDTF">2018-04-19T10:35:43Z</dcterms:modified>
</cp:coreProperties>
</file>